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80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7" d="100"/>
          <a:sy n="77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9;&#1090;&#1072;&#1090;&#1080;&#1089;&#1090;&#1080;&#1082;&#1072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09951881014877"/>
          <c:y val="7.454870224555267E-2"/>
          <c:w val="0.6990962379702538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</c:v>
                </c:pt>
              </c:strCache>
            </c:strRef>
          </c:tx>
          <c:invertIfNegative val="0"/>
          <c:cat>
            <c:numRef>
              <c:f>Лист1!$B$2:$B$6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7-4F7C-AF45-1745E1716E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Лист1!$B$2:$B$6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730472</c:v>
                </c:pt>
                <c:pt idx="1">
                  <c:v>707239</c:v>
                </c:pt>
                <c:pt idx="2">
                  <c:v>638082</c:v>
                </c:pt>
                <c:pt idx="3">
                  <c:v>671433</c:v>
                </c:pt>
                <c:pt idx="4">
                  <c:v>656278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7-4F7C-AF45-1745E1716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46560"/>
        <c:axId val="94124288"/>
      </c:barChart>
      <c:valAx>
        <c:axId val="94124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146560"/>
        <c:crosses val="autoZero"/>
        <c:crossBetween val="between"/>
      </c:valAx>
      <c:catAx>
        <c:axId val="94146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412428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 rtl="0">
            <a:defRPr>
              <a:solidFill>
                <a:srgbClr val="7030A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Совместная деятельность педагога-психолога и педагога-дефектолога по сенсорной интеграции у детей с ОВЗ посредством использования сенсорно-динамического зала «Дом Совы»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494116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Педагог-психолог </a:t>
            </a:r>
          </a:p>
          <a:p>
            <a:r>
              <a:rPr lang="ru-RU" dirty="0" err="1" smtClean="0"/>
              <a:t>Ахапкина</a:t>
            </a:r>
            <a:r>
              <a:rPr lang="ru-RU" dirty="0" smtClean="0"/>
              <a:t> Ирина Сергеевна </a:t>
            </a:r>
          </a:p>
          <a:p>
            <a:r>
              <a:rPr lang="ru-RU" b="1" dirty="0" smtClean="0"/>
              <a:t>Учитель-дефектолог</a:t>
            </a:r>
            <a:r>
              <a:rPr lang="ru-RU" dirty="0" smtClean="0"/>
              <a:t> Никифорова Светлана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ages.by.prom.st/204276551_w640_h640_igrovaya-komnata-d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nannyowl.ru/wp-content/uploads/2019/04/igrovoj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336704" cy="6336704"/>
          </a:xfrm>
          <a:prstGeom prst="rect">
            <a:avLst/>
          </a:prstGeom>
          <a:noFill/>
        </p:spPr>
      </p:pic>
      <p:sp>
        <p:nvSpPr>
          <p:cNvPr id="10244" name="AutoShape 4" descr="https://images.by.prom.st/204276551_w640_h640_igrovaya-komnata-d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ownloads\emocii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365104"/>
            <a:ext cx="2844316" cy="22762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612068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Проводя занятия необходимо учитывать: </a:t>
            </a:r>
          </a:p>
          <a:p>
            <a:pPr lvl="1"/>
            <a:r>
              <a:rPr lang="ru-RU" dirty="0" smtClean="0"/>
              <a:t>состояние здоровья ребёнка</a:t>
            </a:r>
          </a:p>
          <a:p>
            <a:pPr lvl="1"/>
            <a:r>
              <a:rPr lang="ru-RU" dirty="0" smtClean="0"/>
              <a:t>актуальные возможности и потребности его нервной системы </a:t>
            </a:r>
          </a:p>
          <a:p>
            <a:pPr lvl="1"/>
            <a:r>
              <a:rPr lang="ru-RU" dirty="0" err="1" smtClean="0"/>
              <a:t>психоэмоциональное</a:t>
            </a:r>
            <a:r>
              <a:rPr lang="ru-RU" dirty="0" smtClean="0"/>
              <a:t> состояние </a:t>
            </a:r>
          </a:p>
          <a:p>
            <a:r>
              <a:rPr lang="ru-RU" dirty="0" smtClean="0"/>
              <a:t> Задания усложняются по мере развития двигательных навыков и улучшения координации.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Платформа</a:t>
            </a:r>
            <a:endParaRPr lang="ru-RU" dirty="0"/>
          </a:p>
        </p:txBody>
      </p:sp>
      <p:pic>
        <p:nvPicPr>
          <p:cNvPr id="4098" name="Picture 2" descr="H:\проект сова\фото\IMG_20220304_10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996952" cy="2997714"/>
          </a:xfrm>
          <a:prstGeom prst="rect">
            <a:avLst/>
          </a:prstGeom>
          <a:noFill/>
        </p:spPr>
      </p:pic>
      <p:pic>
        <p:nvPicPr>
          <p:cNvPr id="8194" name="Picture 2" descr="C:\Users\User\Downloads\IMG_20220304_1036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552395" cy="2664297"/>
          </a:xfrm>
          <a:prstGeom prst="rect">
            <a:avLst/>
          </a:prstGeom>
          <a:noFill/>
        </p:spPr>
      </p:pic>
      <p:pic>
        <p:nvPicPr>
          <p:cNvPr id="8195" name="Picture 3" descr="C:\Users\User\Downloads\IMG_20220304_103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проект сова\фото\IMG_20220304_104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7565">
            <a:off x="6320814" y="2578747"/>
            <a:ext cx="2493856" cy="3325141"/>
          </a:xfrm>
          <a:prstGeom prst="rect">
            <a:avLst/>
          </a:prstGeom>
          <a:noFill/>
        </p:spPr>
      </p:pic>
      <p:pic>
        <p:nvPicPr>
          <p:cNvPr id="3074" name="Picture 2" descr="H:\проект сова\фото\IMG_20220304_103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537520"/>
            <a:ext cx="3240360" cy="4320480"/>
          </a:xfrm>
          <a:prstGeom prst="rect">
            <a:avLst/>
          </a:prstGeom>
          <a:noFill/>
        </p:spPr>
      </p:pic>
      <p:pic>
        <p:nvPicPr>
          <p:cNvPr id="4" name="Picture 4" descr="C:\Users\User\Downloads\IMG_20220304_104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0613">
            <a:off x="431193" y="299830"/>
            <a:ext cx="3112907" cy="41478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Гамак (</a:t>
            </a:r>
            <a:r>
              <a:rPr lang="ru-RU" dirty="0" err="1" smtClean="0"/>
              <a:t>Соволёт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69" name="Picture 1" descr="C:\Users\User\Downloads\IMG_20220314_10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3509963" cy="4679950"/>
          </a:xfrm>
          <a:prstGeom prst="rect">
            <a:avLst/>
          </a:prstGeom>
          <a:noFill/>
        </p:spPr>
      </p:pic>
      <p:pic>
        <p:nvPicPr>
          <p:cNvPr id="7170" name="Picture 2" descr="C:\Users\User\Downloads\IMG_20220314_102013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IMG_20220314_10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322258" cy="3096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Бревно </a:t>
            </a:r>
            <a:endParaRPr lang="ru-RU" dirty="0"/>
          </a:p>
        </p:txBody>
      </p:sp>
      <p:pic>
        <p:nvPicPr>
          <p:cNvPr id="6145" name="Picture 1" descr="C:\Users\User\Downloads\IMG_20220314_1016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7"/>
            <a:ext cx="3150350" cy="4200467"/>
          </a:xfrm>
          <a:prstGeom prst="rect">
            <a:avLst/>
          </a:prstGeom>
          <a:noFill/>
        </p:spPr>
      </p:pic>
      <p:pic>
        <p:nvPicPr>
          <p:cNvPr id="6146" name="Picture 2" descr="C:\Users\User\Downloads\IMG_20220314_100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3258362" cy="43444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Соволента</a:t>
            </a:r>
            <a:endParaRPr lang="ru-RU" dirty="0"/>
          </a:p>
        </p:txBody>
      </p:sp>
      <p:pic>
        <p:nvPicPr>
          <p:cNvPr id="5121" name="Picture 1" descr="C:\Users\User\Downloads\IMG_20220314_103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132856"/>
            <a:ext cx="3024336" cy="4032448"/>
          </a:xfrm>
          <a:prstGeom prst="rect">
            <a:avLst/>
          </a:prstGeom>
          <a:noFill/>
        </p:spPr>
      </p:pic>
      <p:pic>
        <p:nvPicPr>
          <p:cNvPr id="5122" name="Picture 2" descr="C:\Users\User\Downloads\IMG_20220314_103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Тоннель</a:t>
            </a:r>
            <a:endParaRPr lang="ru-RU" dirty="0"/>
          </a:p>
        </p:txBody>
      </p:sp>
      <p:pic>
        <p:nvPicPr>
          <p:cNvPr id="4097" name="Picture 1" descr="C:\Users\User\Downloads\тонн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6231" y="1868488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848872" cy="6048672"/>
          </a:xfrm>
        </p:spPr>
        <p:txBody>
          <a:bodyPr/>
          <a:lstStyle/>
          <a:p>
            <a:r>
              <a:rPr lang="ru-RU" dirty="0" smtClean="0"/>
              <a:t> Действительность современной жизни такова, что с каждым годом количество детей, имеющих статус ОВЗ увеличивается в разы. Это дети с особыми образовательными потребностями.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851920" y="3140968"/>
          <a:ext cx="50040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792088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  Работа педагога-психолога и учителя-дефектолога по коррекции и развитию детей с ОВЗ, с учётом их возможностей, может стать эффективной только при условии полноценного сопровождения, включающего систематическую и комплексную работу. </a:t>
            </a:r>
          </a:p>
        </p:txBody>
      </p:sp>
      <p:pic>
        <p:nvPicPr>
          <p:cNvPr id="2050" name="Picture 2" descr="C:\Users\User\Downloads\20210215_111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66281">
            <a:off x="6333325" y="3442094"/>
            <a:ext cx="2813545" cy="2110159"/>
          </a:xfrm>
          <a:prstGeom prst="rect">
            <a:avLst/>
          </a:prstGeom>
          <a:noFill/>
        </p:spPr>
      </p:pic>
      <p:pic>
        <p:nvPicPr>
          <p:cNvPr id="2051" name="Picture 3" descr="C:\Users\User\Downloads\IMG-20210421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2099652" cy="2808312"/>
          </a:xfrm>
          <a:prstGeom prst="rect">
            <a:avLst/>
          </a:prstGeom>
          <a:noFill/>
        </p:spPr>
      </p:pic>
      <p:pic>
        <p:nvPicPr>
          <p:cNvPr id="1026" name="Picture 2" descr="C:\Users\User\Downloads\IMG-20220326-WA00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096344" cy="27724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064896" cy="5832648"/>
          </a:xfrm>
        </p:spPr>
        <p:txBody>
          <a:bodyPr/>
          <a:lstStyle/>
          <a:p>
            <a:r>
              <a:rPr lang="ru-RU" dirty="0" smtClean="0"/>
              <a:t>Основная форма воздействия на ребёнка - организованные игровые занятия, в которых ведущая роль принадлежит взрослым.</a:t>
            </a:r>
          </a:p>
          <a:p>
            <a:endParaRPr lang="ru-RU" dirty="0"/>
          </a:p>
        </p:txBody>
      </p:sp>
      <p:pic>
        <p:nvPicPr>
          <p:cNvPr id="1026" name="Picture 2" descr="C:\Users\User\Downloads\20220217_110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73145" y="2519743"/>
            <a:ext cx="4806222" cy="3600400"/>
          </a:xfrm>
          <a:prstGeom prst="rect">
            <a:avLst/>
          </a:prstGeom>
          <a:noFill/>
        </p:spPr>
      </p:pic>
      <p:pic>
        <p:nvPicPr>
          <p:cNvPr id="2" name="Picture 2" descr="H:\проект сова\фото\IMG_20220304_104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95696"/>
            <a:ext cx="4232425" cy="254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064896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 У ребёнка с ограниченными возможностями здоровья наблюдаются трудности с обработкой сенсорной информации, что подтверждается их измененной реакцией на </a:t>
            </a:r>
            <a:r>
              <a:rPr lang="ru-RU" dirty="0" err="1" smtClean="0"/>
              <a:t>проприоцептивные</a:t>
            </a:r>
            <a:r>
              <a:rPr lang="ru-RU" dirty="0" smtClean="0"/>
              <a:t>, вестибулярные либо тактильные раздражители.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User\Downloads\IMG_20220304_104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429000"/>
            <a:ext cx="2412776" cy="32170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840760" cy="6360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7776864" cy="58326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детей с нарушениями сенсорной интеграции, чаще всего, одно или несколько чувств недостаточно развиты (</a:t>
            </a:r>
            <a:r>
              <a:rPr lang="ru-RU" sz="2800" dirty="0" err="1" smtClean="0"/>
              <a:t>гипосензитивность</a:t>
            </a:r>
            <a:r>
              <a:rPr lang="ru-RU" sz="2800" dirty="0" smtClean="0"/>
              <a:t>) или наоборот – чрезмерно чувствительны (</a:t>
            </a:r>
            <a:r>
              <a:rPr lang="ru-RU" sz="2800" dirty="0" err="1" smtClean="0"/>
              <a:t>гиперсензитивность</a:t>
            </a:r>
            <a:r>
              <a:rPr lang="ru-RU" sz="2800" dirty="0" smtClean="0"/>
              <a:t>). </a:t>
            </a:r>
          </a:p>
          <a:p>
            <a:r>
              <a:rPr lang="ru-RU" sz="2800" dirty="0" smtClean="0"/>
              <a:t>Проявления нарушений сенсорной интеграции у детей – тактильная дисфункция; вестибулярная дисфункция; </a:t>
            </a:r>
            <a:r>
              <a:rPr lang="ru-RU" sz="2800" dirty="0" err="1" smtClean="0"/>
              <a:t>проприоцептивная</a:t>
            </a:r>
            <a:r>
              <a:rPr lang="ru-RU" sz="2800" dirty="0" smtClean="0"/>
              <a:t> дисфункция</a:t>
            </a:r>
            <a:r>
              <a:rPr lang="ru-RU" dirty="0" smtClean="0"/>
              <a:t>.</a:t>
            </a:r>
          </a:p>
        </p:txBody>
      </p:sp>
      <p:pic>
        <p:nvPicPr>
          <p:cNvPr id="5122" name="Picture 2" descr="C:\Users\User\Downloads\IMG-20220326-WA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05064"/>
            <a:ext cx="3480387" cy="26102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вызывает нарушения сенсорной интеграции?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704856" cy="4752528"/>
          </a:xfrm>
        </p:spPr>
        <p:txBody>
          <a:bodyPr/>
          <a:lstStyle/>
          <a:p>
            <a:r>
              <a:rPr lang="ru-RU" dirty="0" smtClean="0"/>
              <a:t>Снижение самооценки, фрустрацию из-за невозможности находиться среди других детей, чувство физической и психологической небезопасности; трудности в освоении знаний.</a:t>
            </a:r>
            <a:endParaRPr lang="ru-RU" dirty="0"/>
          </a:p>
        </p:txBody>
      </p:sp>
      <p:pic>
        <p:nvPicPr>
          <p:cNvPr id="4" name="Picture 2" descr="C:\Users\User\Downloads\IMG-20220326-WA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2880320" cy="26642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872" cy="46085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Игры в такой комнате дают ребёнку возможность получить богатый </a:t>
            </a:r>
            <a:r>
              <a:rPr lang="ru-RU" dirty="0" smtClean="0"/>
              <a:t>и </a:t>
            </a:r>
            <a:r>
              <a:rPr lang="ru-RU" dirty="0" smtClean="0"/>
              <a:t>разноплановый опыт познания себя и окружающего мира через активные упражнения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848872" cy="12212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2700">
                  <a:noFill/>
                  <a:prstDash val="solid"/>
                </a:ln>
                <a:effectLst/>
              </a:rPr>
              <a:t>Опыт совместной работы в сенсорно-динамическом зале «Дом Совы»</a:t>
            </a:r>
            <a:endParaRPr lang="ru-RU" sz="3200" b="1" dirty="0">
              <a:ln w="12700">
                <a:noFill/>
                <a:prstDash val="solid"/>
              </a:ln>
              <a:effectLst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14" y="3284984"/>
            <a:ext cx="2625477" cy="350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b0846be36d4333fca81a01d79b5d290a4641a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278</Words>
  <Application>Microsoft Office PowerPoint</Application>
  <PresentationFormat>Экран (4:3)</PresentationFormat>
  <Paragraphs>27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Совместная деятельность педагога-психолога и педагога-дефектолога по сенсорной интеграции у детей с ОВЗ посредством использования сенсорно-динамического зала «Дом Совы»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вызывает нарушения сенсорной интеграции?</vt:lpstr>
      <vt:lpstr>Опыт совместной работы в сенсорно-динамическом зале «Дом Совы»</vt:lpstr>
      <vt:lpstr>Презентация PowerPoint</vt:lpstr>
      <vt:lpstr>Презентация PowerPoint</vt:lpstr>
      <vt:lpstr>Платформа</vt:lpstr>
      <vt:lpstr>Презентация PowerPoint</vt:lpstr>
      <vt:lpstr>Гамак (Соволёт)</vt:lpstr>
      <vt:lpstr>                          Бревно </vt:lpstr>
      <vt:lpstr>Соволента</vt:lpstr>
      <vt:lpstr>Тоннель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треугольники по углам</dc:title>
  <dc:creator>obstinate</dc:creator>
  <dc:description>Шаблон презентации с сайта https://presentation-creation.ru/</dc:description>
  <cp:lastModifiedBy>Child</cp:lastModifiedBy>
  <cp:revision>1297</cp:revision>
  <dcterms:created xsi:type="dcterms:W3CDTF">2018-02-25T09:09:03Z</dcterms:created>
  <dcterms:modified xsi:type="dcterms:W3CDTF">2022-03-28T07:38:22Z</dcterms:modified>
</cp:coreProperties>
</file>