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sldIdLst>
    <p:sldId id="292" r:id="rId3"/>
    <p:sldId id="256" r:id="rId4"/>
    <p:sldId id="335" r:id="rId5"/>
    <p:sldId id="337" r:id="rId6"/>
    <p:sldId id="329" r:id="rId7"/>
    <p:sldId id="338" r:id="rId8"/>
    <p:sldId id="339" r:id="rId9"/>
    <p:sldId id="340" r:id="rId10"/>
    <p:sldId id="327" r:id="rId11"/>
    <p:sldId id="318" r:id="rId12"/>
    <p:sldId id="324" r:id="rId13"/>
    <p:sldId id="297" r:id="rId14"/>
    <p:sldId id="313" r:id="rId15"/>
    <p:sldId id="311" r:id="rId16"/>
    <p:sldId id="295" r:id="rId17"/>
    <p:sldId id="342" r:id="rId18"/>
    <p:sldId id="299" r:id="rId19"/>
    <p:sldId id="336" r:id="rId20"/>
    <p:sldId id="341" r:id="rId21"/>
    <p:sldId id="330" r:id="rId22"/>
    <p:sldId id="315" r:id="rId23"/>
    <p:sldId id="26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669900"/>
    <a:srgbClr val="0000FF"/>
    <a:srgbClr val="800080"/>
    <a:srgbClr val="FF0000"/>
    <a:srgbClr val="0000CC"/>
    <a:srgbClr val="CC3300"/>
    <a:srgbClr val="FF33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79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685781"/>
            <a:ext cx="642942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155806"/>
            <a:ext cx="64294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11F1-1DCF-4F94-9196-22C238DC652E}" type="datetimeFigureOut">
              <a:rPr lang="ru-RU" smtClean="0"/>
              <a:pPr/>
              <a:t>11.08.2022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D527F-660E-49F7-BC46-FEF4B262E1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6768752" cy="338437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</a:rPr>
              <a:t>«Взаимодействие специалистов в рамках </a:t>
            </a:r>
            <a:br>
              <a:rPr lang="ru-RU" sz="4000" b="1" dirty="0" smtClean="0">
                <a:solidFill>
                  <a:srgbClr val="006600"/>
                </a:solidFill>
              </a:rPr>
            </a:br>
            <a:r>
              <a:rPr lang="ru-RU" sz="4000" b="1" dirty="0" smtClean="0">
                <a:solidFill>
                  <a:srgbClr val="006600"/>
                </a:solidFill>
              </a:rPr>
              <a:t>музыкально-литературной</a:t>
            </a:r>
            <a:br>
              <a:rPr lang="ru-RU" sz="4000" b="1" dirty="0" smtClean="0">
                <a:solidFill>
                  <a:srgbClr val="006600"/>
                </a:solidFill>
              </a:rPr>
            </a:br>
            <a:r>
              <a:rPr lang="ru-RU" sz="4000" b="1" dirty="0" smtClean="0">
                <a:solidFill>
                  <a:srgbClr val="006600"/>
                </a:solidFill>
              </a:rPr>
              <a:t>гостиной»</a:t>
            </a:r>
            <a:r>
              <a:rPr lang="ru-RU" sz="4000" b="1" dirty="0" smtClean="0">
                <a:solidFill>
                  <a:srgbClr val="003300"/>
                </a:solidFill>
              </a:rPr>
              <a:t/>
            </a:r>
            <a:br>
              <a:rPr lang="ru-RU" sz="40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/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4000" b="1" u="sng" dirty="0" smtClean="0">
                <a:solidFill>
                  <a:srgbClr val="003300"/>
                </a:solidFill>
              </a:rPr>
              <a:t> </a:t>
            </a:r>
            <a:endParaRPr lang="ru-RU" sz="4000" b="1" u="sng" dirty="0">
              <a:solidFill>
                <a:srgbClr val="003300"/>
              </a:solidFill>
            </a:endParaRPr>
          </a:p>
        </p:txBody>
      </p:sp>
      <p:pic>
        <p:nvPicPr>
          <p:cNvPr id="11" name="Рисунок 10" descr="275384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253923" y="3789040"/>
            <a:ext cx="2431933" cy="244827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3928" y="5229200"/>
            <a:ext cx="43204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i="1" dirty="0" smtClean="0">
                <a:solidFill>
                  <a:srgbClr val="0066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rgbClr val="006600"/>
                </a:solidFill>
              </a:rPr>
              <a:t>У каждого из нас внутри талант таится,</a:t>
            </a:r>
          </a:p>
          <a:p>
            <a:pPr algn="r">
              <a:lnSpc>
                <a:spcPct val="80000"/>
              </a:lnSpc>
            </a:pPr>
            <a:r>
              <a:rPr lang="ru-RU" b="1" i="1" dirty="0" smtClean="0">
                <a:solidFill>
                  <a:srgbClr val="006600"/>
                </a:solidFill>
              </a:rPr>
              <a:t>И очень важно в детстве дать ему раскрыться</a:t>
            </a:r>
            <a:r>
              <a:rPr lang="ru-RU" b="1" i="1" dirty="0" smtClean="0">
                <a:solidFill>
                  <a:srgbClr val="00660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endParaRPr lang="ru-RU" b="1" i="1" dirty="0" smtClean="0">
              <a:solidFill>
                <a:srgbClr val="006600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8" name="Рисунок 7" descr="http://www.muz-urok.ru/muz/mysh16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0"/>
            <a:ext cx="168018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006600"/>
              </a:solidFill>
            </a:endParaRPr>
          </a:p>
          <a:p>
            <a:pPr algn="r"/>
            <a:r>
              <a:rPr lang="ru-RU" sz="3200" b="1" dirty="0" smtClean="0">
                <a:solidFill>
                  <a:srgbClr val="006600"/>
                </a:solidFill>
              </a:rPr>
              <a:t>«Белая сказка»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http://www.muz-urok.ru/muz/mysh16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196752"/>
            <a:ext cx="132014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Фото-3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650" y="260648"/>
            <a:ext cx="441553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-3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-3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83306" y="3717032"/>
            <a:ext cx="4960694" cy="291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-3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22477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Фото-3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3995936" cy="335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-3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8434" y="3645023"/>
            <a:ext cx="4275566" cy="311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-3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12528"/>
            <a:ext cx="4752528" cy="279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5" descr="http://www.muz-urok.ru/ind/2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852936"/>
            <a:ext cx="18278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398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57333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5616" y="188640"/>
            <a:ext cx="401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«Космическое путешествие»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Фото-3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1435" y="0"/>
            <a:ext cx="383256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-3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69269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-3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429000"/>
            <a:ext cx="285618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Фото-32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193" y="3717032"/>
            <a:ext cx="4158465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5384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251520" y="0"/>
            <a:ext cx="1617929" cy="16288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7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260032"/>
            <a:ext cx="1331640" cy="15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t5N59XHIY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556792"/>
            <a:ext cx="7560840" cy="425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Дина\Desktop\MUSIC[1]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2270" y="260649"/>
            <a:ext cx="420541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aAEy1GSJb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8" y="3356992"/>
            <a:ext cx="437997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95936" y="62068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«Балалаечка, сыграй-ка!»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7" name="Рисунок 6" descr="EyaTlE3U3Z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276872"/>
            <a:ext cx="3563888" cy="428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ages (2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8476">
            <a:off x="6932161" y="1156120"/>
            <a:ext cx="1228432" cy="192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4286256"/>
            <a:ext cx="6157898" cy="20717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 </a:t>
            </a:r>
          </a:p>
          <a:p>
            <a:endParaRPr lang="ru-RU" sz="2000" dirty="0"/>
          </a:p>
        </p:txBody>
      </p:sp>
      <p:pic>
        <p:nvPicPr>
          <p:cNvPr id="7" name="Рисунок 6" descr="jV0F2aX_i1o.jpg"/>
          <p:cNvPicPr>
            <a:picLocks noChangeAspect="1"/>
          </p:cNvPicPr>
          <p:nvPr/>
        </p:nvPicPr>
        <p:blipFill>
          <a:blip r:embed="rId2" cstate="print"/>
          <a:srcRect l="16138" t="16400" r="16925"/>
          <a:stretch>
            <a:fillRect/>
          </a:stretch>
        </p:blipFill>
        <p:spPr>
          <a:xfrm>
            <a:off x="0" y="332656"/>
            <a:ext cx="338245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75856" y="476672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Импровизируем  все вместе…</a:t>
            </a:r>
          </a:p>
          <a:p>
            <a:endParaRPr lang="ru-RU" sz="2400" dirty="0"/>
          </a:p>
        </p:txBody>
      </p:sp>
      <p:pic>
        <p:nvPicPr>
          <p:cNvPr id="10" name="Рисунок 9" descr="rJtj9YvUEV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42438"/>
            <a:ext cx="3887417" cy="291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-3082.jpg"/>
          <p:cNvPicPr>
            <a:picLocks noChangeAspect="1"/>
          </p:cNvPicPr>
          <p:nvPr/>
        </p:nvPicPr>
        <p:blipFill>
          <a:blip r:embed="rId4" cstate="print"/>
          <a:srcRect b="22301"/>
          <a:stretch>
            <a:fillRect/>
          </a:stretch>
        </p:blipFill>
        <p:spPr>
          <a:xfrm>
            <a:off x="4067944" y="980728"/>
            <a:ext cx="481913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то-3080.jpg"/>
          <p:cNvPicPr>
            <a:picLocks noChangeAspect="1"/>
          </p:cNvPicPr>
          <p:nvPr/>
        </p:nvPicPr>
        <p:blipFill>
          <a:blip r:embed="rId5" cstate="print"/>
          <a:srcRect l="38655" t="13269" r="4710" b="15498"/>
          <a:stretch>
            <a:fillRect/>
          </a:stretch>
        </p:blipFill>
        <p:spPr>
          <a:xfrm>
            <a:off x="5868144" y="4005064"/>
            <a:ext cx="302433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75384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3923928" y="3645024"/>
            <a:ext cx="1645131" cy="1656184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54868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Концерт ко Дню связиста</a:t>
            </a:r>
            <a:endParaRPr lang="ru-RU" sz="20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55892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Конкурс «Мой шанс»</a:t>
            </a:r>
          </a:p>
          <a:p>
            <a:r>
              <a:rPr lang="ru-RU" b="1" dirty="0" smtClean="0">
                <a:solidFill>
                  <a:srgbClr val="006600"/>
                </a:solidFill>
              </a:rPr>
              <a:t>Диплом 1 степени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1WKs3BvHwSE.jpg"/>
          <p:cNvPicPr>
            <a:picLocks noChangeAspect="1"/>
          </p:cNvPicPr>
          <p:nvPr/>
        </p:nvPicPr>
        <p:blipFill>
          <a:blip r:embed="rId2" cstate="print"/>
          <a:srcRect l="15750" t="22050"/>
          <a:stretch>
            <a:fillRect/>
          </a:stretch>
        </p:blipFill>
        <p:spPr>
          <a:xfrm>
            <a:off x="4499992" y="188640"/>
            <a:ext cx="3851920" cy="534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sF-AZcMq0c.jpg"/>
          <p:cNvPicPr>
            <a:picLocks noChangeAspect="1"/>
          </p:cNvPicPr>
          <p:nvPr/>
        </p:nvPicPr>
        <p:blipFill>
          <a:blip r:embed="rId3" cstate="print"/>
          <a:srcRect l="2751" t="3801"/>
          <a:stretch>
            <a:fillRect/>
          </a:stretch>
        </p:blipFill>
        <p:spPr>
          <a:xfrm>
            <a:off x="323528" y="1124744"/>
            <a:ext cx="3411506" cy="506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5436" y="5023723"/>
            <a:ext cx="1528564" cy="18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4" y="1886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Игра «Что? Где? Когда?»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 descr="загруженное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9493">
            <a:off x="157947" y="237222"/>
            <a:ext cx="1870284" cy="138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Фото-3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2068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Фото-32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412776"/>
            <a:ext cx="3167645" cy="253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Фото-3221.jpg"/>
          <p:cNvPicPr>
            <a:picLocks noChangeAspect="1"/>
          </p:cNvPicPr>
          <p:nvPr/>
        </p:nvPicPr>
        <p:blipFill>
          <a:blip r:embed="rId6" cstate="print"/>
          <a:srcRect l="21503" b="8493"/>
          <a:stretch>
            <a:fillRect/>
          </a:stretch>
        </p:blipFill>
        <p:spPr>
          <a:xfrm>
            <a:off x="286366" y="3933056"/>
            <a:ext cx="273781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Фото-3222.jpg"/>
          <p:cNvPicPr>
            <a:picLocks noChangeAspect="1"/>
          </p:cNvPicPr>
          <p:nvPr/>
        </p:nvPicPr>
        <p:blipFill>
          <a:blip r:embed="rId7" cstate="print"/>
          <a:srcRect l="28730" b="13615"/>
          <a:stretch>
            <a:fillRect/>
          </a:stretch>
        </p:blipFill>
        <p:spPr>
          <a:xfrm>
            <a:off x="3923928" y="3833664"/>
            <a:ext cx="327084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-3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2709" y="0"/>
            <a:ext cx="4830107" cy="301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Фото-3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6856" y="2924944"/>
            <a:ext cx="5917143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75384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6397700" y="260648"/>
            <a:ext cx="2002768" cy="2016224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1" y="1052736"/>
            <a:ext cx="55446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Приняли участие в </a:t>
            </a:r>
            <a:r>
              <a:rPr lang="ru-RU" sz="2400" b="1" i="1" dirty="0" err="1" smtClean="0">
                <a:solidFill>
                  <a:srgbClr val="006600"/>
                </a:solidFill>
              </a:rPr>
              <a:t>Каргопольских</a:t>
            </a:r>
            <a:r>
              <a:rPr lang="ru-RU" sz="2400" b="1" i="1" dirty="0" smtClean="0">
                <a:solidFill>
                  <a:srgbClr val="006600"/>
                </a:solidFill>
              </a:rPr>
              <a:t> педагогических чтениях: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 «Музыкально – литературная гостиная в ДОУ».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Статья опубликована в сборнике.</a:t>
            </a:r>
          </a:p>
          <a:p>
            <a:endParaRPr lang="ru-RU" dirty="0"/>
          </a:p>
        </p:txBody>
      </p:sp>
      <p:pic>
        <p:nvPicPr>
          <p:cNvPr id="3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149080"/>
            <a:ext cx="1960612" cy="23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ИСУНКИ\Солнышко\images (4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331639" cy="1302308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1835696" y="188641"/>
            <a:ext cx="37444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Музыкальный руководитель </a:t>
            </a:r>
          </a:p>
          <a:p>
            <a:pPr algn="ctr"/>
            <a:r>
              <a:rPr lang="ru-RU" sz="2400" b="1" i="1" dirty="0" err="1" smtClean="0">
                <a:solidFill>
                  <a:srgbClr val="006600"/>
                </a:solidFill>
              </a:rPr>
              <a:t>Маслухина</a:t>
            </a:r>
            <a:r>
              <a:rPr lang="ru-RU" sz="2400" b="1" i="1" dirty="0" smtClean="0">
                <a:solidFill>
                  <a:srgbClr val="006600"/>
                </a:solidFill>
              </a:rPr>
              <a:t> А. А.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/>
            </a:r>
            <a:br>
              <a:rPr lang="ru-RU" sz="2400" b="1" i="1" dirty="0" smtClean="0">
                <a:solidFill>
                  <a:srgbClr val="006600"/>
                </a:solidFill>
              </a:rPr>
            </a:br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  <a:p>
            <a:pPr algn="ctr"/>
            <a:endParaRPr lang="ru-RU" sz="2400" b="1" i="1" dirty="0" smtClean="0">
              <a:solidFill>
                <a:srgbClr val="00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920" y="40050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  <a:latin typeface="+mj-lt"/>
              </a:rPr>
              <a:t>Педагог – психолог</a:t>
            </a:r>
          </a:p>
          <a:p>
            <a:r>
              <a:rPr lang="ru-RU" sz="2400" b="1" i="1" dirty="0" err="1" smtClean="0">
                <a:solidFill>
                  <a:srgbClr val="006600"/>
                </a:solidFill>
                <a:latin typeface="+mj-lt"/>
              </a:rPr>
              <a:t>Дичева</a:t>
            </a:r>
            <a:r>
              <a:rPr lang="ru-RU" sz="2400" b="1" i="1" dirty="0" smtClean="0">
                <a:solidFill>
                  <a:srgbClr val="006600"/>
                </a:solidFill>
                <a:latin typeface="+mj-lt"/>
              </a:rPr>
              <a:t> Т.А.</a:t>
            </a:r>
          </a:p>
          <a:p>
            <a:endParaRPr lang="ru-RU" sz="2400" b="1" i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9952" y="5085184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66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7" name="Рисунок 6" descr="Фото-2521.jpg"/>
          <p:cNvPicPr>
            <a:picLocks noChangeAspect="1"/>
          </p:cNvPicPr>
          <p:nvPr/>
        </p:nvPicPr>
        <p:blipFill>
          <a:blip r:embed="rId3" cstate="print"/>
          <a:srcRect l="38981" t="4725" r="4320" b="26764"/>
          <a:stretch>
            <a:fillRect/>
          </a:stretch>
        </p:blipFill>
        <p:spPr>
          <a:xfrm>
            <a:off x="164615" y="3197224"/>
            <a:ext cx="3831322" cy="34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F:\DSC_0224.JPG"/>
          <p:cNvPicPr>
            <a:picLocks noChangeAspect="1" noChangeArrowheads="1"/>
          </p:cNvPicPr>
          <p:nvPr/>
        </p:nvPicPr>
        <p:blipFill>
          <a:blip r:embed="rId4" cstate="print"/>
          <a:srcRect t="5123" b="7477"/>
          <a:stretch>
            <a:fillRect/>
          </a:stretch>
        </p:blipFill>
        <p:spPr bwMode="auto">
          <a:xfrm>
            <a:off x="5652120" y="188641"/>
            <a:ext cx="3354592" cy="394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9592" y="1484784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6600"/>
                </a:solidFill>
              </a:rPr>
              <a:t>Музыка – это язык души; </a:t>
            </a:r>
          </a:p>
          <a:p>
            <a:r>
              <a:rPr lang="ru-RU" i="1" dirty="0" smtClean="0">
                <a:solidFill>
                  <a:srgbClr val="006600"/>
                </a:solidFill>
              </a:rPr>
              <a:t>это область чувств и настроений;</a:t>
            </a:r>
          </a:p>
          <a:p>
            <a:r>
              <a:rPr lang="ru-RU" i="1" dirty="0" smtClean="0">
                <a:solidFill>
                  <a:srgbClr val="006600"/>
                </a:solidFill>
              </a:rPr>
              <a:t>это – в звуках выраженная жизнь души.</a:t>
            </a:r>
          </a:p>
          <a:p>
            <a:pPr algn="r"/>
            <a:r>
              <a:rPr lang="ru-RU" i="1" dirty="0" smtClean="0">
                <a:solidFill>
                  <a:srgbClr val="006600"/>
                </a:solidFill>
              </a:rPr>
              <a:t>А.Н.Серов</a:t>
            </a:r>
            <a:endParaRPr lang="ru-RU" i="1" dirty="0">
              <a:solidFill>
                <a:srgbClr val="0066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508518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6600"/>
                </a:solidFill>
              </a:rPr>
              <a:t>Лирическое стихотворение – это музыкальное выражение душевных переживаний с помощью языка.      </a:t>
            </a:r>
          </a:p>
          <a:p>
            <a:pPr algn="r"/>
            <a:r>
              <a:rPr lang="ru-RU" i="1" dirty="0" smtClean="0">
                <a:solidFill>
                  <a:srgbClr val="006600"/>
                </a:solidFill>
              </a:rPr>
              <a:t>            (Л.Шлегель)</a:t>
            </a:r>
            <a:endParaRPr lang="ru-RU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604448" cy="5256584"/>
          </a:xfrm>
        </p:spPr>
        <p:txBody>
          <a:bodyPr>
            <a:normAutofit/>
          </a:bodyPr>
          <a:lstStyle/>
          <a:p>
            <a:r>
              <a:rPr lang="ru-RU" sz="3100" b="1" i="1" dirty="0" smtClean="0">
                <a:solidFill>
                  <a:srgbClr val="C00000"/>
                </a:solidFill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</a:rPr>
            </a:br>
            <a:endParaRPr lang="ru-RU" sz="31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15" descr="http://www.muz-urok.ru/ind/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233564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059832" y="988858"/>
            <a:ext cx="396044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Подводя итоги, отметим, что музыкально-литературная гостиная – отличная форма творческого сотрудничества и взаимодействия всех участников образовательного процесса: педагогов, детей и родителей в воспитании и развитии гармоничной личности ребенка, в приобщении детей к миру классической музыки и художественной литературы.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Дина\Desktop\MUSIC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85184"/>
            <a:ext cx="3960440" cy="149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http://www.muz-urok.ru/ind/2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78" y="4581128"/>
            <a:ext cx="1734738" cy="178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http://www.muz-urok.ru/ind/2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052736"/>
            <a:ext cx="15716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664" y="764704"/>
            <a:ext cx="42484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Перспектива работы на следующий год:</a:t>
            </a:r>
          </a:p>
          <a:p>
            <a:r>
              <a:rPr lang="ru-RU" sz="2400" b="1" i="1" dirty="0" smtClean="0">
                <a:solidFill>
                  <a:srgbClr val="006600"/>
                </a:solidFill>
              </a:rPr>
              <a:t>- </a:t>
            </a:r>
            <a:r>
              <a:rPr lang="ru-RU" sz="2000" b="1" i="1" dirty="0" smtClean="0">
                <a:solidFill>
                  <a:srgbClr val="006600"/>
                </a:solidFill>
              </a:rPr>
              <a:t>Взаимодействие с педагогами ДШИ;</a:t>
            </a:r>
          </a:p>
          <a:p>
            <a:r>
              <a:rPr lang="ru-RU" sz="2000" b="1" i="1" dirty="0" smtClean="0">
                <a:solidFill>
                  <a:srgbClr val="006600"/>
                </a:solidFill>
              </a:rPr>
              <a:t>- экскурсии в ДШИ (посещение выставок картин, с последующими мини-концертами различных музыкальных инструментов);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solidFill>
                  <a:srgbClr val="006600"/>
                </a:solidFill>
              </a:rPr>
              <a:t> использование театрализации при встречах, привлечение родителей;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solidFill>
                  <a:srgbClr val="006600"/>
                </a:solidFill>
              </a:rPr>
              <a:t> вовлечение в работу </a:t>
            </a:r>
            <a:r>
              <a:rPr lang="ru-RU" sz="2000" b="1" i="1" dirty="0" err="1" smtClean="0">
                <a:solidFill>
                  <a:srgbClr val="006600"/>
                </a:solidFill>
              </a:rPr>
              <a:t>музыкально-литеретурной</a:t>
            </a:r>
            <a:r>
              <a:rPr lang="ru-RU" sz="2000" b="1" i="1" dirty="0" smtClean="0">
                <a:solidFill>
                  <a:srgbClr val="006600"/>
                </a:solidFill>
              </a:rPr>
              <a:t> гостиной других специалистов ДОУ.</a:t>
            </a:r>
            <a:endParaRPr lang="ru-RU" sz="2000" b="1" i="1" dirty="0">
              <a:solidFill>
                <a:srgbClr val="006600"/>
              </a:solidFill>
            </a:endParaRPr>
          </a:p>
        </p:txBody>
      </p:sp>
      <p:pic>
        <p:nvPicPr>
          <p:cNvPr id="5" name="Рисунок 4" descr="images (2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540646">
            <a:off x="6772256" y="3841410"/>
            <a:ext cx="1152853" cy="200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ota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17" r="51922"/>
          <a:stretch>
            <a:fillRect/>
          </a:stretch>
        </p:blipFill>
        <p:spPr>
          <a:xfrm>
            <a:off x="611560" y="476673"/>
            <a:ext cx="1201665" cy="352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1052736"/>
            <a:ext cx="5497306" cy="36625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Всем большое спасибо за внимание!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357430"/>
            <a:ext cx="8429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srgbClr val="80008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73016"/>
            <a:ext cx="2592288" cy="31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59632" y="1164852"/>
            <a:ext cx="65527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Музыкально - литературная гостиная 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- форма организации художественно-творческой деятельности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детей. Это цикл музыкально - литературных занятий, в процессе которых осуществляется комплексное использование различных искусств, взаимосвязь музыкальной, художественно-речевой, изобразительной и театрализованной деятельности.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ea typeface="Times New Roman" pitchFamily="18" charset="0"/>
                <a:cs typeface="Arial" pitchFamily="34" charset="0"/>
              </a:rPr>
              <a:t>Именно в рамках «Музыкальной гостиной» можно реализовать основные задачи образовательной области «Художественно-эстетическое развитие».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images (2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437112"/>
            <a:ext cx="338772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s (2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64162">
            <a:off x="652146" y="4426270"/>
            <a:ext cx="1734817" cy="213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s (19).jpg"/>
          <p:cNvPicPr>
            <a:picLocks noChangeAspect="1"/>
          </p:cNvPicPr>
          <p:nvPr/>
        </p:nvPicPr>
        <p:blipFill>
          <a:blip r:embed="rId4" cstate="print"/>
          <a:srcRect l="54203" r="5858" b="12464"/>
          <a:stretch>
            <a:fillRect/>
          </a:stretch>
        </p:blipFill>
        <p:spPr>
          <a:xfrm rot="1148704">
            <a:off x="7223287" y="4323500"/>
            <a:ext cx="1497973" cy="235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s (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29070">
            <a:off x="7269366" y="205394"/>
            <a:ext cx="1655133" cy="173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s (2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15508">
            <a:off x="-97791" y="76670"/>
            <a:ext cx="2218015" cy="157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-2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024336" cy="348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-2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4504" y="3284984"/>
            <a:ext cx="476923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-28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065481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-2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260648"/>
            <a:ext cx="433951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0"/>
            <a:ext cx="1331640" cy="15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496944" cy="543346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6600"/>
                </a:solidFill>
              </a:rPr>
              <a:t> </a:t>
            </a:r>
            <a:r>
              <a:rPr lang="ru-RU" sz="2000" b="1" u="sng" dirty="0" smtClean="0">
                <a:solidFill>
                  <a:srgbClr val="006600"/>
                </a:solidFill>
                <a:cs typeface="Times New Roman" pitchFamily="18" charset="0"/>
              </a:rPr>
              <a:t>Цель: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  <a:cs typeface="Times New Roman" pitchFamily="18" charset="0"/>
              </a:rPr>
              <a:t>     </a:t>
            </a:r>
            <a:r>
              <a:rPr lang="ru-RU" sz="1800" b="1" i="1" dirty="0" smtClean="0">
                <a:solidFill>
                  <a:srgbClr val="006600"/>
                </a:solidFill>
              </a:rPr>
              <a:t> в доступной игровой форме привить детям любовь к музыке, искусству, обогатить детей новыми впечатлениями, развить  у них инициативу, самостоятельность, способность к восприятию.</a:t>
            </a:r>
          </a:p>
          <a:p>
            <a:pPr>
              <a:buNone/>
            </a:pPr>
            <a:r>
              <a:rPr lang="ru-RU" sz="2000" b="1" u="sng" dirty="0" smtClean="0">
                <a:solidFill>
                  <a:srgbClr val="006600"/>
                </a:solidFill>
              </a:rPr>
              <a:t>Задачи: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6600"/>
                </a:solidFill>
              </a:rPr>
              <a:t>-   </a:t>
            </a:r>
            <a:r>
              <a:rPr lang="ru-RU" sz="1800" b="1" i="1" dirty="0" smtClean="0">
                <a:solidFill>
                  <a:srgbClr val="006600"/>
                </a:solidFill>
              </a:rPr>
              <a:t>развивать эмоциональную отзывчивость на музыкальные и литературные произведения;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-   прививать навыки культуры слушания музыки и художественного слова;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-    обогащать музыкальные впечатления детей, формировать музыкальный вкус;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-    развивать творческие способности, речевые навыки, мышление, память, воображение;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-    обогащать представления детей об окружающем мире;</a:t>
            </a:r>
          </a:p>
          <a:p>
            <a:pPr>
              <a:buFontTx/>
              <a:buChar char="-"/>
            </a:pPr>
            <a:r>
              <a:rPr lang="ru-RU" sz="1800" b="1" i="1" dirty="0" smtClean="0">
                <a:solidFill>
                  <a:srgbClr val="006600"/>
                </a:solidFill>
              </a:rPr>
              <a:t>расширять словарь «эмоций»;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6600"/>
                </a:solidFill>
              </a:rPr>
              <a:t>-    формировать уверенность в собственных силах, помогая побороть страх выступления перед публикой;</a:t>
            </a:r>
          </a:p>
          <a:p>
            <a:pPr>
              <a:buFontTx/>
              <a:buChar char="-"/>
            </a:pPr>
            <a:r>
              <a:rPr lang="ru-RU" sz="1800" b="1" i="1" dirty="0" smtClean="0">
                <a:solidFill>
                  <a:srgbClr val="006600"/>
                </a:solidFill>
              </a:rPr>
              <a:t>воспитывать культуру общения  во время совместной деятельности детей и взрослых.</a:t>
            </a:r>
          </a:p>
          <a:p>
            <a:pPr>
              <a:buFontTx/>
              <a:buChar char="-"/>
            </a:pPr>
            <a:endParaRPr lang="ru-RU" sz="1800" dirty="0">
              <a:solidFill>
                <a:srgbClr val="006600"/>
              </a:solidFill>
            </a:endParaRPr>
          </a:p>
        </p:txBody>
      </p:sp>
      <p:pic>
        <p:nvPicPr>
          <p:cNvPr id="4" name="Picture 5" descr="C:\Users\Дина\Desktop\MUSIC[1]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89240"/>
            <a:ext cx="2915816" cy="109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-2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10369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Фото-2928.jpg"/>
          <p:cNvPicPr>
            <a:picLocks noChangeAspect="1"/>
          </p:cNvPicPr>
          <p:nvPr/>
        </p:nvPicPr>
        <p:blipFill>
          <a:blip r:embed="rId3" cstate="print"/>
          <a:srcRect l="14941" b="6860"/>
          <a:stretch>
            <a:fillRect/>
          </a:stretch>
        </p:blipFill>
        <p:spPr>
          <a:xfrm>
            <a:off x="6156176" y="7943"/>
            <a:ext cx="2783980" cy="349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Рисунок 8" descr="http://www.muz-urok.ru/ind/22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2656"/>
            <a:ext cx="15335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467545" y="0"/>
            <a:ext cx="5040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Наше совместное </a:t>
            </a:r>
            <a:r>
              <a:rPr lang="ru-RU" sz="2400" b="1" dirty="0">
                <a:solidFill>
                  <a:srgbClr val="006600"/>
                </a:solidFill>
              </a:rPr>
              <a:t>творчество</a:t>
            </a:r>
          </a:p>
        </p:txBody>
      </p:sp>
      <p:pic>
        <p:nvPicPr>
          <p:cNvPr id="6" name="Рисунок 5" descr="Фото-3153.jpg"/>
          <p:cNvPicPr>
            <a:picLocks noChangeAspect="1"/>
          </p:cNvPicPr>
          <p:nvPr/>
        </p:nvPicPr>
        <p:blipFill>
          <a:blip r:embed="rId5" cstate="print"/>
          <a:srcRect t="28038" r="7183"/>
          <a:stretch>
            <a:fillRect/>
          </a:stretch>
        </p:blipFill>
        <p:spPr>
          <a:xfrm>
            <a:off x="4572000" y="3356992"/>
            <a:ext cx="3247413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-3155.jpg"/>
          <p:cNvPicPr>
            <a:picLocks noChangeAspect="1"/>
          </p:cNvPicPr>
          <p:nvPr/>
        </p:nvPicPr>
        <p:blipFill>
          <a:blip r:embed="rId6" cstate="print"/>
          <a:srcRect t="24800"/>
          <a:stretch>
            <a:fillRect/>
          </a:stretch>
        </p:blipFill>
        <p:spPr>
          <a:xfrm>
            <a:off x="251520" y="548680"/>
            <a:ext cx="3579862" cy="358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 </a:t>
            </a:r>
          </a:p>
          <a:p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39784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Рисунок 6" descr="275384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829026" y="4077072"/>
            <a:ext cx="2014782" cy="202831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 descr="Фото-3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104965"/>
            <a:ext cx="5004048" cy="375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-2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0"/>
            <a:ext cx="445677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www.muz-urok.ru/ind/22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32656"/>
            <a:ext cx="1509986" cy="155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229200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Выставка рисунков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«Зимняя картина»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По слушанию музыки П.И.Чайковского</a:t>
            </a:r>
            <a:endParaRPr lang="ru-RU" sz="2400" b="1" i="1" dirty="0">
              <a:solidFill>
                <a:srgbClr val="006600"/>
              </a:solidFill>
            </a:endParaRPr>
          </a:p>
        </p:txBody>
      </p:sp>
      <p:pic>
        <p:nvPicPr>
          <p:cNvPr id="4" name="Рисунок 5" descr="http://www.muz-urok.ru/muz/mysh16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365104"/>
            <a:ext cx="16201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Фото-3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0"/>
            <a:ext cx="706827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Формы организации встреч: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7"/>
            <a:ext cx="8219256" cy="41044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6600"/>
                </a:solidFill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встречи-беседы – </a:t>
            </a:r>
            <a:r>
              <a:rPr lang="ru-RU" sz="2400" i="1" dirty="0" smtClean="0">
                <a:solidFill>
                  <a:srgbClr val="006600"/>
                </a:solidFill>
                <a:cs typeface="Times New Roman" pitchFamily="18" charset="0"/>
              </a:rPr>
              <a:t>«Какие звуки нас окружают?», «Волшебница зима»; «Это музыка торопит и зовёт нас за собой»;</a:t>
            </a:r>
          </a:p>
          <a:p>
            <a:pPr>
              <a:buNone/>
            </a:pP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встречи-путешествия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6600"/>
                </a:solidFill>
                <a:cs typeface="Times New Roman" pitchFamily="18" charset="0"/>
              </a:rPr>
              <a:t>(во времени, в пространстве, по сказкам и т.д.) – «Звуки осени», «Космическое путешествие»; «Весеннее пробуждение»;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встречи-викторины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6600"/>
                </a:solidFill>
                <a:cs typeface="Times New Roman" pitchFamily="18" charset="0"/>
              </a:rPr>
              <a:t>(по творчеству писателя, композитора) – «Что? Где? Когда?»;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встречи-концерты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6600"/>
                </a:solidFill>
                <a:cs typeface="Times New Roman" pitchFamily="18" charset="0"/>
              </a:rPr>
              <a:t>(о творчестве композитора, о жанрах в музыке и т.д.) – «В гостях у балалайки»;</a:t>
            </a:r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сюжетные встречи </a:t>
            </a:r>
            <a:r>
              <a:rPr lang="ru-RU" sz="2400" i="1" dirty="0" smtClean="0">
                <a:solidFill>
                  <a:srgbClr val="006600"/>
                </a:solidFill>
                <a:cs typeface="Times New Roman" pitchFamily="18" charset="0"/>
              </a:rPr>
              <a:t>(путешествие, идем в гости, встречаем гостя) -  «Белая сказка»</a:t>
            </a:r>
          </a:p>
        </p:txBody>
      </p:sp>
      <p:pic>
        <p:nvPicPr>
          <p:cNvPr id="4" name="Рисунок 3" descr="275384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58"/>
          <a:stretch>
            <a:fillRect/>
          </a:stretch>
        </p:blipFill>
        <p:spPr>
          <a:xfrm>
            <a:off x="7164288" y="5013176"/>
            <a:ext cx="1668228" cy="1679436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9592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3000352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TS030003521</Template>
  <TotalTime>1939</TotalTime>
  <Words>416</Words>
  <Application>Microsoft Office PowerPoint</Application>
  <PresentationFormat>Экран (4:3)</PresentationFormat>
  <Paragraphs>72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TS030009592</vt:lpstr>
      <vt:lpstr>TS030003521</vt:lpstr>
      <vt:lpstr>«Взаимодействие специалистов в рамках  музыкально-литературной гостиной»   </vt:lpstr>
      <vt:lpstr>Слайд 2</vt:lpstr>
      <vt:lpstr>Слайд 3</vt:lpstr>
      <vt:lpstr>Слайд 4</vt:lpstr>
      <vt:lpstr>Слайд 5</vt:lpstr>
      <vt:lpstr>Слайд 6</vt:lpstr>
      <vt:lpstr> </vt:lpstr>
      <vt:lpstr>Слайд 8</vt:lpstr>
      <vt:lpstr>Формы организации встреч:</vt:lpstr>
      <vt:lpstr>Слайд 10</vt:lpstr>
      <vt:lpstr>Слайд 11</vt:lpstr>
      <vt:lpstr>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</vt:lpstr>
      <vt:lpstr>Слайд 21</vt:lpstr>
      <vt:lpstr>Слайд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«Творческое музицирование как способ обучения музыки» </dc:title>
  <dc:creator>Admin</dc:creator>
  <cp:lastModifiedBy>Белоснежка</cp:lastModifiedBy>
  <cp:revision>214</cp:revision>
  <dcterms:created xsi:type="dcterms:W3CDTF">2013-08-21T19:41:33Z</dcterms:created>
  <dcterms:modified xsi:type="dcterms:W3CDTF">2022-08-11T07:19:46Z</dcterms:modified>
</cp:coreProperties>
</file>