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1" r:id="rId3"/>
    <p:sldId id="257" r:id="rId5"/>
    <p:sldId id="258" r:id="rId6"/>
    <p:sldId id="259" r:id="rId7"/>
    <p:sldId id="262" r:id="rId8"/>
    <p:sldId id="260" r:id="rId9"/>
    <p:sldId id="263" r:id="rId10"/>
    <p:sldId id="264" r:id="rId11"/>
    <p:sldId id="266" r:id="rId12"/>
    <p:sldId id="265" r:id="rId13"/>
    <p:sldId id="267" r:id="rId14"/>
    <p:sldId id="268" r:id="rId15"/>
    <p:sldId id="270" r:id="rId16"/>
    <p:sldId id="278" r:id="rId17"/>
    <p:sldId id="285" r:id="rId18"/>
    <p:sldId id="284" r:id="rId19"/>
    <p:sldId id="283" r:id="rId20"/>
    <p:sldId id="282" r:id="rId21"/>
    <p:sldId id="296" r:id="rId22"/>
    <p:sldId id="297" r:id="rId23"/>
    <p:sldId id="298" r:id="rId24"/>
    <p:sldId id="301" r:id="rId25"/>
    <p:sldId id="302" r:id="rId26"/>
    <p:sldId id="281" r:id="rId27"/>
    <p:sldId id="280" r:id="rId28"/>
    <p:sldId id="286" r:id="rId29"/>
    <p:sldId id="287" r:id="rId30"/>
    <p:sldId id="277" r:id="rId31"/>
    <p:sldId id="279" r:id="rId32"/>
    <p:sldId id="26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9821" autoAdjust="0"/>
  </p:normalViewPr>
  <p:slideViewPr>
    <p:cSldViewPr showGuides="1">
      <p:cViewPr varScale="1">
        <p:scale>
          <a:sx n="73" d="100"/>
          <a:sy n="73" d="100"/>
        </p:scale>
        <p:origin x="-12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7667B-4B0E-4B81-8B56-FF0606A05ED1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51336-D0E3-4405-B445-0E55D9BAF6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51336-D0E3-4405-B445-0E55D9BAF6E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51336-D0E3-4405-B445-0E55D9BAF6E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7E48-2CA7-4A14-958E-147A908B63F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A983F-9C1B-461F-963E-037D8F16DD2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03648" y="40466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№3 «Соловушка»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196752"/>
            <a:ext cx="7272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«Эколого-техническое воспитание дошкольников на </a:t>
            </a:r>
            <a:endParaRPr lang="ru-RU" sz="48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err="1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естественно-научной</a:t>
            </a:r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основе»</a:t>
            </a:r>
            <a:endParaRPr lang="ru-RU" sz="48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защита проекта на тему:</a:t>
            </a:r>
            <a:endParaRPr lang="ru-RU" sz="36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«Природа-источник знаний»)</a:t>
            </a:r>
            <a:endParaRPr lang="ru-RU" sz="36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5085184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Деева Н.В.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71736" y="357166"/>
            <a:ext cx="471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ВОДА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IMG_20231003_092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5" y="1142983"/>
            <a:ext cx="3571901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1003_111402.jpg"/>
          <p:cNvPicPr>
            <a:picLocks noChangeAspect="1"/>
          </p:cNvPicPr>
          <p:nvPr/>
        </p:nvPicPr>
        <p:blipFill>
          <a:blip r:embed="rId3" cstate="print"/>
          <a:srcRect t="13541" r="23437" b="6250"/>
          <a:stretch>
            <a:fillRect/>
          </a:stretch>
        </p:blipFill>
        <p:spPr>
          <a:xfrm>
            <a:off x="5357818" y="1142984"/>
            <a:ext cx="3429024" cy="269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31003_111859.jpg"/>
          <p:cNvPicPr>
            <a:picLocks noChangeAspect="1"/>
          </p:cNvPicPr>
          <p:nvPr/>
        </p:nvPicPr>
        <p:blipFill>
          <a:blip r:embed="rId4" cstate="print"/>
          <a:srcRect l="3125" t="7291" r="4687" b="12500"/>
          <a:stretch>
            <a:fillRect/>
          </a:stretch>
        </p:blipFill>
        <p:spPr>
          <a:xfrm>
            <a:off x="1500166" y="4000504"/>
            <a:ext cx="372219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31004_105628.jpg"/>
          <p:cNvPicPr>
            <a:picLocks noChangeAspect="1"/>
          </p:cNvPicPr>
          <p:nvPr/>
        </p:nvPicPr>
        <p:blipFill>
          <a:blip r:embed="rId5" cstate="print"/>
          <a:srcRect l="11718" r="15625" b="6250"/>
          <a:stretch>
            <a:fillRect/>
          </a:stretch>
        </p:blipFill>
        <p:spPr>
          <a:xfrm>
            <a:off x="5643570" y="3786190"/>
            <a:ext cx="28789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31004_112852.jpg"/>
          <p:cNvPicPr>
            <a:picLocks noChangeAspect="1"/>
          </p:cNvPicPr>
          <p:nvPr/>
        </p:nvPicPr>
        <p:blipFill>
          <a:blip r:embed="rId2" cstate="print"/>
          <a:srcRect l="5468" t="4166" r="3125" b="12500"/>
          <a:stretch>
            <a:fillRect/>
          </a:stretch>
        </p:blipFill>
        <p:spPr>
          <a:xfrm>
            <a:off x="1428728" y="357166"/>
            <a:ext cx="355225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1006_074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7285" y="357166"/>
            <a:ext cx="32385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31019_110630.jpg"/>
          <p:cNvPicPr>
            <a:picLocks noChangeAspect="1"/>
          </p:cNvPicPr>
          <p:nvPr/>
        </p:nvPicPr>
        <p:blipFill>
          <a:blip r:embed="rId4" cstate="print"/>
          <a:srcRect r="8333" b="14583"/>
          <a:stretch>
            <a:fillRect/>
          </a:stretch>
        </p:blipFill>
        <p:spPr>
          <a:xfrm>
            <a:off x="5357818" y="2734103"/>
            <a:ext cx="3000396" cy="372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1019_110843.jpg"/>
          <p:cNvPicPr>
            <a:picLocks noChangeAspect="1"/>
          </p:cNvPicPr>
          <p:nvPr/>
        </p:nvPicPr>
        <p:blipFill>
          <a:blip r:embed="rId5" cstate="print"/>
          <a:srcRect l="4327" t="7692" r="14904"/>
          <a:stretch>
            <a:fillRect/>
          </a:stretch>
        </p:blipFill>
        <p:spPr>
          <a:xfrm rot="5400000">
            <a:off x="1377710" y="3051391"/>
            <a:ext cx="3714777" cy="318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699972822735.jpg"/>
          <p:cNvPicPr>
            <a:picLocks noChangeAspect="1"/>
          </p:cNvPicPr>
          <p:nvPr/>
        </p:nvPicPr>
        <p:blipFill>
          <a:blip r:embed="rId2"/>
          <a:srcRect l="25000" t="25000" r="23611" b="36458"/>
          <a:stretch>
            <a:fillRect/>
          </a:stretch>
        </p:blipFill>
        <p:spPr>
          <a:xfrm>
            <a:off x="1785918" y="428604"/>
            <a:ext cx="271464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99972822731.jpg"/>
          <p:cNvPicPr>
            <a:picLocks noChangeAspect="1"/>
          </p:cNvPicPr>
          <p:nvPr/>
        </p:nvPicPr>
        <p:blipFill>
          <a:blip r:embed="rId3"/>
          <a:srcRect l="13889" t="17708" r="19444" b="26042"/>
          <a:stretch>
            <a:fillRect/>
          </a:stretch>
        </p:blipFill>
        <p:spPr>
          <a:xfrm>
            <a:off x="5281843" y="500042"/>
            <a:ext cx="272711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4572000" y="1785926"/>
            <a:ext cx="571504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Фото от Нина Деева (1).jpg"/>
          <p:cNvPicPr>
            <a:picLocks noChangeAspect="1"/>
          </p:cNvPicPr>
          <p:nvPr/>
        </p:nvPicPr>
        <p:blipFill>
          <a:blip r:embed="rId4"/>
          <a:srcRect l="14063" t="30208" r="13281" b="6250"/>
          <a:stretch>
            <a:fillRect/>
          </a:stretch>
        </p:blipFill>
        <p:spPr>
          <a:xfrm>
            <a:off x="1142976" y="3500438"/>
            <a:ext cx="383071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Фото от Нина Деева (2).jpg"/>
          <p:cNvPicPr>
            <a:picLocks noChangeAspect="1"/>
          </p:cNvPicPr>
          <p:nvPr/>
        </p:nvPicPr>
        <p:blipFill>
          <a:blip r:embed="rId5"/>
          <a:srcRect l="21875" t="28125" r="27344" b="19791"/>
          <a:stretch>
            <a:fillRect/>
          </a:stretch>
        </p:blipFill>
        <p:spPr>
          <a:xfrm>
            <a:off x="5500694" y="3500438"/>
            <a:ext cx="343616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Прямая со стрелкой 15"/>
          <p:cNvCxnSpPr>
            <a:stCxn id="10" idx="3"/>
            <a:endCxn id="11" idx="1"/>
          </p:cNvCxnSpPr>
          <p:nvPr/>
        </p:nvCxnSpPr>
        <p:spPr>
          <a:xfrm>
            <a:off x="4973692" y="4822041"/>
            <a:ext cx="527002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31004_105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571479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31004_110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350043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1020_123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571480"/>
            <a:ext cx="352427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 от Нина Деева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3500438"/>
            <a:ext cx="3738557" cy="280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0166" y="642918"/>
            <a:ext cx="742955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ПРОДУКТ РАБОТЫ</a:t>
            </a:r>
            <a:endParaRPr lang="ru-RU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IMG_20231030_114038.jpg"/>
          <p:cNvPicPr>
            <a:picLocks noChangeAspect="1"/>
          </p:cNvPicPr>
          <p:nvPr/>
        </p:nvPicPr>
        <p:blipFill>
          <a:blip r:embed="rId2" cstate="print"/>
          <a:srcRect t="19791" r="5468" b="7291"/>
          <a:stretch>
            <a:fillRect/>
          </a:stretch>
        </p:blipFill>
        <p:spPr>
          <a:xfrm>
            <a:off x="1357290" y="1500174"/>
            <a:ext cx="7358114" cy="425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43042" y="428604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ВОЗДУХ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 descr="IMG_20231102_094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000108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31102_094836.jpg"/>
          <p:cNvPicPr>
            <a:picLocks noChangeAspect="1"/>
          </p:cNvPicPr>
          <p:nvPr/>
        </p:nvPicPr>
        <p:blipFill>
          <a:blip r:embed="rId3" cstate="print"/>
          <a:srcRect l="9146"/>
          <a:stretch>
            <a:fillRect/>
          </a:stretch>
        </p:blipFill>
        <p:spPr>
          <a:xfrm rot="5400000">
            <a:off x="1179567" y="1177831"/>
            <a:ext cx="285577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700041335012.jpg"/>
          <p:cNvPicPr>
            <a:picLocks noChangeAspect="1"/>
          </p:cNvPicPr>
          <p:nvPr/>
        </p:nvPicPr>
        <p:blipFill>
          <a:blip r:embed="rId4" cstate="print"/>
          <a:srcRect l="5488" r="10365"/>
          <a:stretch>
            <a:fillRect/>
          </a:stretch>
        </p:blipFill>
        <p:spPr>
          <a:xfrm rot="5400000">
            <a:off x="827472" y="4030256"/>
            <a:ext cx="234551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_storage_emulated_0_Android_data_com.miui.gallery_cache_SecurityShare_17000413349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15075" y="4071941"/>
            <a:ext cx="264320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31102_101659.jpg"/>
          <p:cNvPicPr>
            <a:picLocks noChangeAspect="1"/>
          </p:cNvPicPr>
          <p:nvPr/>
        </p:nvPicPr>
        <p:blipFill>
          <a:blip r:embed="rId6" cstate="print"/>
          <a:srcRect l="5468" t="6250" r="20312" b="18750"/>
          <a:stretch>
            <a:fillRect/>
          </a:stretch>
        </p:blipFill>
        <p:spPr>
          <a:xfrm>
            <a:off x="3071802" y="3000372"/>
            <a:ext cx="348756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IMG_20231102_095745"/>
          <p:cNvPicPr>
            <a:picLocks noChangeAspect="1"/>
          </p:cNvPicPr>
          <p:nvPr/>
        </p:nvPicPr>
        <p:blipFill>
          <a:blip r:embed="rId2"/>
          <a:srcRect t="3263" r="563"/>
          <a:stretch>
            <a:fillRect/>
          </a:stretch>
        </p:blipFill>
        <p:spPr>
          <a:xfrm>
            <a:off x="1403985" y="404495"/>
            <a:ext cx="4084320" cy="251079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pic>
        <p:nvPicPr>
          <p:cNvPr id="4" name="Изображение 3" descr="IMG_20231102_101721"/>
          <p:cNvPicPr>
            <a:picLocks noChangeAspect="1"/>
          </p:cNvPicPr>
          <p:nvPr/>
        </p:nvPicPr>
        <p:blipFill>
          <a:blip r:embed="rId3"/>
          <a:srcRect l="8660" t="23898" r="17312" b="-1439"/>
          <a:stretch>
            <a:fillRect/>
          </a:stretch>
        </p:blipFill>
        <p:spPr>
          <a:xfrm>
            <a:off x="5580380" y="476885"/>
            <a:ext cx="3281680" cy="26054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1700071582746"/>
          <p:cNvPicPr>
            <a:picLocks noChangeAspect="1"/>
          </p:cNvPicPr>
          <p:nvPr/>
        </p:nvPicPr>
        <p:blipFill>
          <a:blip r:embed="rId4"/>
          <a:srcRect l="8904" t="7117" r="10961"/>
          <a:stretch>
            <a:fillRect/>
          </a:stretch>
        </p:blipFill>
        <p:spPr>
          <a:xfrm>
            <a:off x="1619885" y="3284855"/>
            <a:ext cx="3463925" cy="30118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1700071582706"/>
          <p:cNvPicPr>
            <a:picLocks noChangeAspect="1"/>
          </p:cNvPicPr>
          <p:nvPr/>
        </p:nvPicPr>
        <p:blipFill>
          <a:blip r:embed="rId5"/>
          <a:srcRect l="3785" t="21948" b="13715"/>
          <a:stretch>
            <a:fillRect/>
          </a:stretch>
        </p:blipFill>
        <p:spPr>
          <a:xfrm>
            <a:off x="5220335" y="3239770"/>
            <a:ext cx="3482340" cy="308800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Изображение 3" descr="17000715827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30" y="332740"/>
            <a:ext cx="4822190" cy="3616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1700071582756"/>
          <p:cNvPicPr>
            <a:picLocks noChangeAspect="1"/>
          </p:cNvPicPr>
          <p:nvPr/>
        </p:nvPicPr>
        <p:blipFill>
          <a:blip r:embed="rId3"/>
          <a:srcRect t="11950" r="10010" b="15906"/>
          <a:stretch>
            <a:fillRect/>
          </a:stretch>
        </p:blipFill>
        <p:spPr>
          <a:xfrm>
            <a:off x="3275965" y="3213100"/>
            <a:ext cx="5508625" cy="331216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4445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897380" y="578485"/>
            <a:ext cx="6418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solidFill>
                  <a:srgbClr val="C0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Продукт работы</a:t>
            </a:r>
            <a:endParaRPr lang="ru-RU" altLang="en-US" sz="4000" b="1">
              <a:solidFill>
                <a:srgbClr val="C00000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  <p:pic>
        <p:nvPicPr>
          <p:cNvPr id="4" name="Изображение 3" descr="1700071582778"/>
          <p:cNvPicPr>
            <a:picLocks noChangeAspect="1"/>
          </p:cNvPicPr>
          <p:nvPr/>
        </p:nvPicPr>
        <p:blipFill>
          <a:blip r:embed="rId2"/>
          <a:srcRect t="18286" r="3626" b="13956"/>
          <a:stretch>
            <a:fillRect/>
          </a:stretch>
        </p:blipFill>
        <p:spPr>
          <a:xfrm>
            <a:off x="1548130" y="1285240"/>
            <a:ext cx="5575935" cy="28086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1700071582766"/>
          <p:cNvPicPr>
            <a:picLocks noChangeAspect="1"/>
          </p:cNvPicPr>
          <p:nvPr/>
        </p:nvPicPr>
        <p:blipFill>
          <a:blip r:embed="rId3"/>
          <a:srcRect t="31353" b="5562"/>
          <a:stretch>
            <a:fillRect/>
          </a:stretch>
        </p:blipFill>
        <p:spPr>
          <a:xfrm>
            <a:off x="2555875" y="3717290"/>
            <a:ext cx="6240780" cy="29527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Изображение 3" descr="1700071582719"/>
          <p:cNvPicPr>
            <a:picLocks noChangeAspect="1"/>
          </p:cNvPicPr>
          <p:nvPr/>
        </p:nvPicPr>
        <p:blipFill>
          <a:blip r:embed="rId2"/>
          <a:srcRect l="4241" r="4827"/>
          <a:stretch>
            <a:fillRect/>
          </a:stretch>
        </p:blipFill>
        <p:spPr>
          <a:xfrm>
            <a:off x="1332230" y="480695"/>
            <a:ext cx="3564890" cy="29406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_storage_emulated_0_Android_data_com.miui.gallery_cache_SecurityShare_1700071582713"/>
          <p:cNvPicPr>
            <a:picLocks noChangeAspect="1"/>
          </p:cNvPicPr>
          <p:nvPr/>
        </p:nvPicPr>
        <p:blipFill>
          <a:blip r:embed="rId3"/>
          <a:srcRect l="5268" t="4689" r="2219"/>
          <a:stretch>
            <a:fillRect/>
          </a:stretch>
        </p:blipFill>
        <p:spPr>
          <a:xfrm>
            <a:off x="5158740" y="476885"/>
            <a:ext cx="3662045" cy="29800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17000715827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85" y="3644900"/>
            <a:ext cx="3611880" cy="2708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Изображение 6" descr="17000715827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615" y="3672205"/>
            <a:ext cx="3834765" cy="268160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7755d44deb15cf627453e2dd84d0bf8.png"/>
          <p:cNvPicPr>
            <a:picLocks noChangeAspect="1"/>
          </p:cNvPicPr>
          <p:nvPr/>
        </p:nvPicPr>
        <p:blipFill>
          <a:blip r:embed="rId2" cstate="print"/>
          <a:srcRect l="8001" t="4851" r="4851" b="3801"/>
          <a:stretch>
            <a:fillRect/>
          </a:stretch>
        </p:blipFill>
        <p:spPr>
          <a:xfrm>
            <a:off x="5868144" y="404664"/>
            <a:ext cx="2747891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1124744"/>
            <a:ext cx="72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 Чем больше ребёнок</a:t>
            </a:r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видел, слышал и пережил,</a:t>
            </a:r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чем больше он знает, и </a:t>
            </a:r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усвоил, чем большее</a:t>
            </a:r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количество элементов </a:t>
            </a:r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действительности он</a:t>
            </a:r>
            <a:endParaRPr lang="ru-RU" sz="2800" b="1" i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располагает в своём опыте, тем значительнее и продуктивнее при других равных условиях будет его творческая деятельность.»</a:t>
            </a:r>
            <a:endParaRPr lang="ru-RU" sz="2800" b="1" i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58052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Л.С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11684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475740" y="477520"/>
            <a:ext cx="6240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solidFill>
                  <a:srgbClr val="C0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ВРЕМЯ</a:t>
            </a:r>
            <a:endParaRPr lang="ru-RU" altLang="en-US" sz="4000" b="1">
              <a:solidFill>
                <a:srgbClr val="C00000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  <p:pic>
        <p:nvPicPr>
          <p:cNvPr id="5" name="Изображение 4" descr="IMG_20231109_1559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6725" y="2030730"/>
            <a:ext cx="5020945" cy="3266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IMG_20231109_1558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87825" y="1755775"/>
            <a:ext cx="5049520" cy="37871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IMG_20231113_155452"/>
          <p:cNvPicPr>
            <a:picLocks noChangeAspect="1"/>
          </p:cNvPicPr>
          <p:nvPr/>
        </p:nvPicPr>
        <p:blipFill>
          <a:blip r:embed="rId2"/>
          <a:srcRect b="12736"/>
          <a:stretch>
            <a:fillRect/>
          </a:stretch>
        </p:blipFill>
        <p:spPr>
          <a:xfrm>
            <a:off x="1332230" y="619125"/>
            <a:ext cx="7552055" cy="548513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IMG_20231113_1614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8635" y="1204595"/>
            <a:ext cx="5247640" cy="39363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Изображение 3" descr="IMG_20231113_1613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17365" y="1202055"/>
            <a:ext cx="5225415" cy="39192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IMG_20231113_1619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85" y="548640"/>
            <a:ext cx="7897495" cy="592391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14480" y="785794"/>
            <a:ext cx="67151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РЕЗУЛЬТАТИВНОСТЬ ПРОЕКТА</a:t>
            </a:r>
            <a:endParaRPr lang="ru-RU" sz="32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дошкольников повысился интерес к наблюдениям за живой и неживой природой;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сформированы простые  знания и умения о доступных их пониманию технических и инженерных достижениях;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умеют делать выводы, умозаключения на основе своих наблюдений;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воспитанники стали проявлять желание и интерес к творческому конструированию на основе своих знаний и наблюдений.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0166" y="428604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Работа с родителями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Фото от Нина Деева (1).jpg"/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1857356" y="1214422"/>
            <a:ext cx="2286016" cy="25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Фото от Нина Деева (2).jpg"/>
          <p:cNvPicPr>
            <a:picLocks noChangeAspect="1"/>
          </p:cNvPicPr>
          <p:nvPr/>
        </p:nvPicPr>
        <p:blipFill>
          <a:blip r:embed="rId3"/>
          <a:srcRect t="15625" r="13958" b="5208"/>
          <a:stretch>
            <a:fillRect/>
          </a:stretch>
        </p:blipFill>
        <p:spPr>
          <a:xfrm>
            <a:off x="5072066" y="1214422"/>
            <a:ext cx="2585071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Фото от Нина Деева (3).jpg"/>
          <p:cNvPicPr>
            <a:picLocks noChangeAspect="1"/>
          </p:cNvPicPr>
          <p:nvPr/>
        </p:nvPicPr>
        <p:blipFill>
          <a:blip r:embed="rId4"/>
          <a:srcRect l="10156" t="21875" r="10937"/>
          <a:stretch>
            <a:fillRect/>
          </a:stretch>
        </p:blipFill>
        <p:spPr>
          <a:xfrm>
            <a:off x="1500166" y="3929065"/>
            <a:ext cx="3357586" cy="249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Фото от Нина Деева (4).jpg"/>
          <p:cNvPicPr>
            <a:picLocks noChangeAspect="1"/>
          </p:cNvPicPr>
          <p:nvPr/>
        </p:nvPicPr>
        <p:blipFill>
          <a:blip r:embed="rId5"/>
          <a:srcRect l="29167" t="14583" r="26389" b="30209"/>
          <a:stretch>
            <a:fillRect/>
          </a:stretch>
        </p:blipFill>
        <p:spPr>
          <a:xfrm>
            <a:off x="5572132" y="3929065"/>
            <a:ext cx="1813643" cy="260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00232" y="428604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Работа с родителями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1700023352655.jpg"/>
          <p:cNvPicPr>
            <a:picLocks noChangeAspect="1"/>
          </p:cNvPicPr>
          <p:nvPr/>
        </p:nvPicPr>
        <p:blipFill>
          <a:blip r:embed="rId2" cstate="print"/>
          <a:srcRect l="6154" t="13846" r="26923" b="8717"/>
          <a:stretch>
            <a:fillRect/>
          </a:stretch>
        </p:blipFill>
        <p:spPr>
          <a:xfrm rot="5400000">
            <a:off x="1315185" y="1256527"/>
            <a:ext cx="279885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 от Нина Деева (2).jpg"/>
          <p:cNvPicPr>
            <a:picLocks noChangeAspect="1"/>
          </p:cNvPicPr>
          <p:nvPr/>
        </p:nvPicPr>
        <p:blipFill>
          <a:blip r:embed="rId3"/>
          <a:srcRect l="5555" t="13542" r="5555" b="30208"/>
          <a:stretch>
            <a:fillRect/>
          </a:stretch>
        </p:blipFill>
        <p:spPr>
          <a:xfrm>
            <a:off x="5786446" y="1071546"/>
            <a:ext cx="2428892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700025787982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rcRect t="8333" r="2343" b="8333"/>
          <a:stretch>
            <a:fillRect/>
          </a:stretch>
        </p:blipFill>
        <p:spPr>
          <a:xfrm>
            <a:off x="2357422" y="3714752"/>
            <a:ext cx="4500562" cy="288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454150" y="515620"/>
            <a:ext cx="72650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>
                <a:solidFill>
                  <a:srgbClr val="C0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Природа «главная»  в создании техники, она первоисточник всякого производства. Поэтому её надо сохранять, беречь от загрязнения, познавать и познавать!</a:t>
            </a:r>
            <a:endParaRPr lang="ru-RU" altLang="en-US" sz="3200" b="1">
              <a:solidFill>
                <a:srgbClr val="C00000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  <p:pic>
        <p:nvPicPr>
          <p:cNvPr id="4" name="Изображение 3" descr="1676850910_gas-kvas-com-p-risunok-na-temu-bionika-18"/>
          <p:cNvPicPr>
            <a:picLocks noChangeAspect="1"/>
          </p:cNvPicPr>
          <p:nvPr/>
        </p:nvPicPr>
        <p:blipFill>
          <a:blip r:embed="rId2"/>
          <a:srcRect l="5258" r="3823"/>
          <a:stretch>
            <a:fillRect/>
          </a:stretch>
        </p:blipFill>
        <p:spPr>
          <a:xfrm>
            <a:off x="1835785" y="2576830"/>
            <a:ext cx="6412865" cy="39674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-36195" y="-2730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691640" y="332105"/>
            <a:ext cx="66878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000" b="1" dirty="0">
                <a:solidFill>
                  <a:srgbClr val="C0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ВЫВОД</a:t>
            </a:r>
            <a:endParaRPr lang="ru-RU" altLang="en-US" sz="4000" b="1" dirty="0">
              <a:solidFill>
                <a:srgbClr val="C00000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  <a:p>
            <a:pPr algn="ctr"/>
            <a:r>
              <a:rPr lang="ru-RU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эколого-технического направления расширяет возможности педагога в организации интересной, познавательной и увлекательной деятельности с детьми.</a:t>
            </a:r>
            <a:endParaRPr lang="ru-RU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 descr="IMG_20231030_111348"/>
          <p:cNvPicPr>
            <a:picLocks noChangeAspect="1"/>
          </p:cNvPicPr>
          <p:nvPr/>
        </p:nvPicPr>
        <p:blipFill>
          <a:blip r:embed="rId2" cstate="print"/>
          <a:srcRect t="13250"/>
          <a:stretch>
            <a:fillRect/>
          </a:stretch>
        </p:blipFill>
        <p:spPr>
          <a:xfrm>
            <a:off x="2643174" y="3429000"/>
            <a:ext cx="4628515" cy="3011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-uSF2_0T73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500042"/>
            <a:ext cx="1929130" cy="2864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1071546"/>
            <a:ext cx="6500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«Для ребенка нет ничего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 естественнее как развиваться,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 формироваться, становиться 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тем, что он есть в процессе исследовательской деятельности.»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4643446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С.Л.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Рубенштейн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28728" y="714356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Актуальность: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2000240"/>
            <a:ext cx="73581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актуальными становятся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инженерно-техническое просвещение и обучение детей. Формирование первоначальных знаний об  инженерном деле, а так же истории создания различных машин, механизмов, приборов , можно начинать уже в дошкольном возрасте.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Но при этом, очень важно, чтобы параллельно шла углубленная и систематическая работа по экологическому воспитанию. Которая будет демонстрировать, что природа уникальна, еще до конца не познана, в ней много интересного, она лежит у истоков создания любой техники.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547495" y="2564765"/>
            <a:ext cx="6675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Monotype Corsiva" panose="03010101010201010101" pitchFamily="66" charset="0"/>
                <a:cs typeface="Monotype Corsiva" panose="03010101010201010101" pitchFamily="66" charset="0"/>
              </a:rPr>
              <a:t>СПАСИБО ЗА ВНИМАНИЕ!</a:t>
            </a:r>
            <a:endParaRPr lang="ru-RU" altLang="en-US" sz="40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72728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Цель проекта:</a:t>
            </a:r>
            <a:endParaRPr lang="ru-RU" sz="40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детей о том, что технические успехи человека зависят от познания им природы.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scale_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924944"/>
            <a:ext cx="6192688" cy="3269634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59632" y="260648"/>
            <a:ext cx="741682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Задачи проекта:</a:t>
            </a:r>
            <a:endParaRPr lang="ru-RU" sz="40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2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историей возникновения некоторых изобретений человека, созданных на основе познания явлений природы, приспособительных свойств животных и растений;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начало экологической культуры;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правильное представление о значении в жизни людей техники и изобретений.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2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 исследовательский интерес к природе, различным явлениям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характера;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и практические навыки конструирования;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интеллект детей: сенсорные способности, восприятие, разные формы мышления, речевые умения.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2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наблюдениям за живой и неживой природой;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умение работать в парах и в команде;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интерес к начальным формам инженерии.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03648" y="476672"/>
            <a:ext cx="74888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Ожидаемые результаты проектной деятельности:</a:t>
            </a:r>
            <a:endParaRPr lang="ru-RU" sz="40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имеются простые знания и сформировано правильное представление о доступных их пониманию технических и инженерных достижениях;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появился интерес к наблюдению за природой, осознанное понимание того, что она «главная» в создании техники и является первоисточником всякого производства;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сформированы первоначальные навыки экологической культуры;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появилось умение делать выводы, умозаключения на основе своих наблюдений за живой и неживой природой;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проявляют желание и интерес к творческому конструированию на основе своих знаний и наблюдений.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Фото от Нина Деева (10).jpg"/>
          <p:cNvPicPr>
            <a:picLocks noChangeAspect="1"/>
          </p:cNvPicPr>
          <p:nvPr/>
        </p:nvPicPr>
        <p:blipFill>
          <a:blip r:embed="rId2" cstate="print"/>
          <a:srcRect t="5901" b="24800"/>
          <a:stretch>
            <a:fillRect/>
          </a:stretch>
        </p:blipFill>
        <p:spPr>
          <a:xfrm>
            <a:off x="5214942" y="1000108"/>
            <a:ext cx="3071834" cy="2838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 от Нина Деева (1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3929066"/>
            <a:ext cx="3244442" cy="250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979145_i_w1900_19.jpg"/>
          <p:cNvPicPr>
            <a:picLocks noChangeAspect="1"/>
          </p:cNvPicPr>
          <p:nvPr/>
        </p:nvPicPr>
        <p:blipFill>
          <a:blip r:embed="rId4" cstate="print"/>
          <a:srcRect l="8893" t="5901" r="13146" b="11150"/>
          <a:stretch>
            <a:fillRect/>
          </a:stretch>
        </p:blipFill>
        <p:spPr>
          <a:xfrm>
            <a:off x="1643042" y="1500174"/>
            <a:ext cx="2735442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57290" y="285728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Полочка красоты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 descr="IMG_20231017_131917.jpg"/>
          <p:cNvPicPr>
            <a:picLocks noChangeAspect="1"/>
          </p:cNvPicPr>
          <p:nvPr/>
        </p:nvPicPr>
        <p:blipFill>
          <a:blip r:embed="rId5" cstate="print"/>
          <a:srcRect l="6249" t="21874" r="24219" b="12500"/>
          <a:stretch>
            <a:fillRect/>
          </a:stretch>
        </p:blipFill>
        <p:spPr>
          <a:xfrm rot="5400000">
            <a:off x="-3440294" y="868469"/>
            <a:ext cx="3500462" cy="247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696341314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357298"/>
            <a:ext cx="6667549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31640" y="332656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Виртуальная экскурсия в картинную галерею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Grp="1" noChangeAspect="1"/>
          </p:cNvPicPr>
          <p:nvPr isPhoto="1"/>
        </p:nvPicPr>
        <p:blipFill>
          <a:blip r:embed="rId1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57290" y="285728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 cstate="print"/>
          <a:srcRect t="13251" b="16400"/>
          <a:stretch>
            <a:fillRect/>
          </a:stretch>
        </p:blipFill>
        <p:spPr>
          <a:xfrm>
            <a:off x="6357950" y="2214554"/>
            <a:ext cx="2169269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43702" y="1571612"/>
            <a:ext cx="153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Leo500-Bike.jpg"/>
          <p:cNvPicPr>
            <a:picLocks noChangeAspect="1"/>
          </p:cNvPicPr>
          <p:nvPr/>
        </p:nvPicPr>
        <p:blipFill>
          <a:blip r:embed="rId3" cstate="print"/>
          <a:srcRect l="13775" t="29999" r="17713"/>
          <a:stretch>
            <a:fillRect/>
          </a:stretch>
        </p:blipFill>
        <p:spPr>
          <a:xfrm>
            <a:off x="3714744" y="2143116"/>
            <a:ext cx="2193642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000496" y="1643050"/>
            <a:ext cx="168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Da_Vinci-scaled.jpeg"/>
          <p:cNvPicPr>
            <a:picLocks noChangeAspect="1"/>
          </p:cNvPicPr>
          <p:nvPr/>
        </p:nvPicPr>
        <p:blipFill>
          <a:blip r:embed="rId4" cstate="print"/>
          <a:srcRect l="4326" t="4851" r="5113" b="11150"/>
          <a:stretch>
            <a:fillRect/>
          </a:stretch>
        </p:blipFill>
        <p:spPr>
          <a:xfrm>
            <a:off x="1285852" y="2143116"/>
            <a:ext cx="2156534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43042" y="1571612"/>
            <a:ext cx="1389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МАХОЛЁ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571480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Изобретения Леонардо да Винчи</a:t>
            </a:r>
            <a:endParaRPr lang="ru-RU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scale_1200.jpg"/>
          <p:cNvPicPr>
            <a:picLocks noChangeAspect="1"/>
          </p:cNvPicPr>
          <p:nvPr/>
        </p:nvPicPr>
        <p:blipFill>
          <a:blip r:embed="rId5" cstate="print"/>
          <a:srcRect l="4063" t="22206" r="6688"/>
          <a:stretch>
            <a:fillRect/>
          </a:stretch>
        </p:blipFill>
        <p:spPr>
          <a:xfrm>
            <a:off x="6143636" y="4500570"/>
            <a:ext cx="2670098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215074" y="385762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ЧЕСНОКОДАВИЛКА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082_Воздушный винт.jpg"/>
          <p:cNvPicPr>
            <a:picLocks noChangeAspect="1"/>
          </p:cNvPicPr>
          <p:nvPr/>
        </p:nvPicPr>
        <p:blipFill>
          <a:blip r:embed="rId6" cstate="print"/>
          <a:srcRect l="5113" t="8199" r="44488" b="20739"/>
          <a:stretch>
            <a:fillRect/>
          </a:stretch>
        </p:blipFill>
        <p:spPr>
          <a:xfrm>
            <a:off x="1285852" y="4429132"/>
            <a:ext cx="219809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643042" y="3786190"/>
            <a:ext cx="143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ВЕРТОЛЁТ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97d3010770_93063_album-vinci5.jpg"/>
          <p:cNvPicPr>
            <a:picLocks noChangeAspect="1"/>
          </p:cNvPicPr>
          <p:nvPr/>
        </p:nvPicPr>
        <p:blipFill>
          <a:blip r:embed="rId7" cstate="print"/>
          <a:srcRect r="25588"/>
          <a:stretch>
            <a:fillRect/>
          </a:stretch>
        </p:blipFill>
        <p:spPr>
          <a:xfrm>
            <a:off x="3786182" y="4500570"/>
            <a:ext cx="212634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071934" y="3857628"/>
            <a:ext cx="1470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ПАРАШЮТ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3690</Words>
  <Application>WPS Presentation</Application>
  <PresentationFormat>Экран (4:3)</PresentationFormat>
  <Paragraphs>107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Monotype Corsiva</vt:lpstr>
      <vt:lpstr>Microsoft YaHei</vt:lpstr>
      <vt:lpstr>Arial Unicode MS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я</cp:lastModifiedBy>
  <cp:revision>10</cp:revision>
  <dcterms:created xsi:type="dcterms:W3CDTF">2023-11-13T17:16:00Z</dcterms:created>
  <dcterms:modified xsi:type="dcterms:W3CDTF">2023-11-15T20:09:11Z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4B831F51977C4878B187539C7943FDC8_12</vt:lpwstr>
  </property>
  <property fmtid="{D5CDD505-2E9C-101B-9397-08002B2CF9AE}" pid="3" name="KSOProductBuildVer">
    <vt:lpwstr>1049-12.2.0.13306</vt:lpwstr>
  </property>
</Properties>
</file>