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6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2" hidden="0"/>
          <p:cNvSpPr txBox="1"/>
          <p:nvPr isPhoto="0" userDrawn="0"/>
        </p:nvSpPr>
        <p:spPr bwMode="auto">
          <a:xfrm>
            <a:off x="849272" y="804150"/>
            <a:ext cx="7309722" cy="9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Муниципальное автономное дошкольное образовательное учреждение</a:t>
            </a:r>
            <a:endParaRPr/>
          </a:p>
          <a:p>
            <a:pPr>
              <a:defRPr/>
            </a:pPr>
            <a:r>
              <a:rPr lang="ru-RU"/>
              <a:t> </a:t>
            </a:r>
            <a:r>
              <a:rPr lang="ru-RU"/>
              <a:t>            </a:t>
            </a:r>
            <a:r>
              <a:rPr lang="ru-RU"/>
              <a:t>            детский сад «</a:t>
            </a:r>
            <a:r>
              <a:rPr lang="ru-RU"/>
              <a:t>Солнышко</a:t>
            </a:r>
            <a:r>
              <a:rPr lang="ru-RU"/>
              <a:t>» </a:t>
            </a:r>
            <a:r>
              <a:rPr lang="ru-RU"/>
              <a:t>СП детский сад № </a:t>
            </a:r>
            <a:r>
              <a:rPr lang="ru-RU"/>
              <a:t>164 </a:t>
            </a:r>
            <a:endParaRPr lang="ru-RU"/>
          </a:p>
          <a:p>
            <a:pPr>
              <a:defRPr/>
            </a:pPr>
            <a:r>
              <a:rPr lang="ru-RU"/>
              <a:t>                                       </a:t>
            </a:r>
            <a:r>
              <a:rPr lang="ru-RU"/>
              <a:t>              </a:t>
            </a:r>
            <a:r>
              <a:rPr lang="ru-RU"/>
              <a:t>г. Нижний Тагил</a:t>
            </a:r>
            <a:endParaRPr lang="ru-RU"/>
          </a:p>
        </p:txBody>
      </p:sp>
      <p:sp>
        <p:nvSpPr>
          <p:cNvPr id="6" name="TextBox 3" hidden="0"/>
          <p:cNvSpPr txBox="1"/>
          <p:nvPr isPhoto="0" userDrawn="0"/>
        </p:nvSpPr>
        <p:spPr bwMode="auto">
          <a:xfrm>
            <a:off x="1607864" y="2208007"/>
            <a:ext cx="6480792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>
              <a:defRPr/>
            </a:pPr>
            <a:r>
              <a:rPr lang="ru-RU"/>
              <a:t>              </a:t>
            </a:r>
            <a:r>
              <a:rPr lang="ru-RU" b="1"/>
              <a:t>Детский исследовательский проект на тему:</a:t>
            </a:r>
            <a:endParaRPr b="1"/>
          </a:p>
          <a:p>
            <a:pPr>
              <a:defRPr/>
            </a:pPr>
            <a:r>
              <a:rPr lang="ru-RU" b="1"/>
              <a:t> </a:t>
            </a:r>
            <a:r>
              <a:rPr lang="ru-RU" b="1"/>
              <a:t>                        «Удивительный мир камней»</a:t>
            </a:r>
            <a:endParaRPr b="1"/>
          </a:p>
        </p:txBody>
      </p:sp>
      <p:sp>
        <p:nvSpPr>
          <p:cNvPr id="7" name="TextBox 4" hidden="0"/>
          <p:cNvSpPr txBox="1"/>
          <p:nvPr isPhoto="0" userDrawn="0"/>
        </p:nvSpPr>
        <p:spPr bwMode="auto">
          <a:xfrm>
            <a:off x="5508103" y="3717031"/>
            <a:ext cx="3025666" cy="64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        Участники проекта: </a:t>
            </a:r>
            <a:r>
              <a:rPr lang="ru-RU"/>
              <a:t>дети      	       старшей группы</a:t>
            </a:r>
            <a:endParaRPr lang="ru-RU"/>
          </a:p>
        </p:txBody>
      </p:sp>
      <p:sp>
        <p:nvSpPr>
          <p:cNvPr id="8" name="TextBox 5" hidden="0"/>
          <p:cNvSpPr txBox="1"/>
          <p:nvPr isPhoto="0" userDrawn="0"/>
        </p:nvSpPr>
        <p:spPr bwMode="auto">
          <a:xfrm>
            <a:off x="5565685" y="4357147"/>
            <a:ext cx="3024947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Воспитатель:</a:t>
            </a:r>
            <a:r>
              <a:rPr lang="ru-RU" sz="2000"/>
              <a:t> </a:t>
            </a:r>
            <a:r>
              <a:rPr lang="ru-RU" sz="2000"/>
              <a:t>Сизова</a:t>
            </a:r>
            <a:endParaRPr lang="ru-RU" sz="2000"/>
          </a:p>
          <a:p>
            <a:pPr>
              <a:defRPr/>
            </a:pPr>
            <a:r>
              <a:rPr lang="ru-RU" sz="2000"/>
              <a:t>         Ирина Анатольевна</a:t>
            </a:r>
            <a:endParaRPr/>
          </a:p>
        </p:txBody>
      </p:sp>
      <p:pic>
        <p:nvPicPr>
          <p:cNvPr id="9" name="Picture 2" descr="C:\Users\Виталий\Desktop\20190226_085459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547664" y="3254642"/>
            <a:ext cx="3711875" cy="28022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36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403646" y="836712"/>
            <a:ext cx="6337423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             Опыт № 4.    «Камень и вода»</a:t>
            </a:r>
            <a:endParaRPr lang="ru-RU" sz="2000"/>
          </a:p>
        </p:txBody>
      </p:sp>
      <p:pic>
        <p:nvPicPr>
          <p:cNvPr id="6" name="Picture 3" descr="C:\Users\Виталий\Desktop\20190225_170343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259631" y="1401210"/>
            <a:ext cx="2808312" cy="3691953"/>
          </a:xfrm>
          <a:prstGeom prst="rect">
            <a:avLst/>
          </a:prstGeom>
          <a:noFill/>
        </p:spPr>
      </p:pic>
      <p:pic>
        <p:nvPicPr>
          <p:cNvPr id="7" name="Picture 5" descr="C:\Users\Виталий\Desktop\20190225_170319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5148062" y="1401210"/>
            <a:ext cx="2808696" cy="3701910"/>
          </a:xfrm>
          <a:prstGeom prst="rect">
            <a:avLst/>
          </a:prstGeom>
          <a:noFill/>
        </p:spPr>
      </p:pic>
      <p:sp>
        <p:nvSpPr>
          <p:cNvPr id="8" name="TextBox 2" hidden="0"/>
          <p:cNvSpPr txBox="1"/>
          <p:nvPr isPhoto="0" userDrawn="0"/>
        </p:nvSpPr>
        <p:spPr bwMode="auto">
          <a:xfrm>
            <a:off x="1331640" y="5157192"/>
            <a:ext cx="662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000"/>
          </a:p>
        </p:txBody>
      </p:sp>
      <p:sp>
        <p:nvSpPr>
          <p:cNvPr id="9" name="TextBox 3" hidden="0"/>
          <p:cNvSpPr txBox="1"/>
          <p:nvPr isPhoto="0" userDrawn="0"/>
        </p:nvSpPr>
        <p:spPr bwMode="auto">
          <a:xfrm flipH="0" flipV="0">
            <a:off x="1077299" y="5103120"/>
            <a:ext cx="7238999" cy="1005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/>
              <a:t>Многие камни быстро тонут в воде т.к. они тяжелые. Камни не меняют не форму, не размер. Но зато становятся более яркими      и цветными. Можно лучше изучить  цвет и структуру.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331640" y="1052735"/>
            <a:ext cx="6697103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</a:t>
            </a:r>
            <a:r>
              <a:rPr lang="ru-RU" sz="2000"/>
              <a:t>К</a:t>
            </a:r>
            <a:r>
              <a:rPr lang="ru-RU" sz="2000"/>
              <a:t>амни можно использовать в различных видах  </a:t>
            </a:r>
            <a:endParaRPr/>
          </a:p>
          <a:p>
            <a:pPr>
              <a:defRPr/>
            </a:pPr>
            <a:r>
              <a:rPr lang="ru-RU" sz="2000"/>
              <a:t> </a:t>
            </a:r>
            <a:r>
              <a:rPr lang="ru-RU" sz="2000"/>
              <a:t>                                          деятельности.</a:t>
            </a:r>
            <a:endParaRPr lang="ru-RU" sz="2000"/>
          </a:p>
        </p:txBody>
      </p:sp>
      <p:pic>
        <p:nvPicPr>
          <p:cNvPr id="6" name="Picture 2" descr="C:\Users\Виталий\Desktop\20190225_163416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329882" y="2005316"/>
            <a:ext cx="3852658" cy="2847365"/>
          </a:xfrm>
          <a:prstGeom prst="rect">
            <a:avLst/>
          </a:prstGeom>
          <a:noFill/>
        </p:spPr>
      </p:pic>
      <p:pic>
        <p:nvPicPr>
          <p:cNvPr id="7" name="Picture 3" descr="C:\Users\Виталий\Desktop\20190225_16374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1187624" y="2010859"/>
            <a:ext cx="2670633" cy="3651683"/>
          </a:xfrm>
          <a:prstGeom prst="rect">
            <a:avLst/>
          </a:prstGeom>
          <a:noFill/>
        </p:spPr>
      </p:pic>
      <p:sp>
        <p:nvSpPr>
          <p:cNvPr id="8" name="TextBox 3" hidden="0"/>
          <p:cNvSpPr txBox="1"/>
          <p:nvPr isPhoto="0" userDrawn="0"/>
        </p:nvSpPr>
        <p:spPr bwMode="auto">
          <a:xfrm>
            <a:off x="4196007" y="5085183"/>
            <a:ext cx="4120516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Выкладывать из камней </a:t>
            </a:r>
            <a:endParaRPr lang="ru-RU" sz="2000"/>
          </a:p>
          <a:p>
            <a:pPr algn="ctr">
              <a:defRPr/>
            </a:pPr>
            <a:r>
              <a:rPr lang="ru-RU" sz="2000"/>
              <a:t>«цветные картинки».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257124"/>
            <a:ext cx="9144000" cy="7029400"/>
          </a:xfrm>
          <a:prstGeom prst="rect">
            <a:avLst/>
          </a:prstGeom>
          <a:noFill/>
        </p:spPr>
      </p:pic>
      <p:pic>
        <p:nvPicPr>
          <p:cNvPr id="5" name="Picture 3" descr="C:\Users\Виталий\Desktop\20190225_164507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563887" y="4029074"/>
            <a:ext cx="4516388" cy="2091089"/>
          </a:xfrm>
          <a:prstGeom prst="rect">
            <a:avLst/>
          </a:prstGeom>
          <a:noFill/>
        </p:spPr>
      </p:pic>
      <p:pic>
        <p:nvPicPr>
          <p:cNvPr id="6" name="Picture 4" descr="C:\Users\Виталий\Desktop\20190225_17221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971599" y="887382"/>
            <a:ext cx="2391988" cy="3341717"/>
          </a:xfrm>
          <a:prstGeom prst="rect">
            <a:avLst/>
          </a:prstGeom>
          <a:noFill/>
        </p:spPr>
      </p:pic>
      <p:pic>
        <p:nvPicPr>
          <p:cNvPr id="7" name="Picture 5" descr="C:\Users\Виталий\Desktop\20190225_172241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3431077" y="573845"/>
            <a:ext cx="2284896" cy="3193855"/>
          </a:xfrm>
          <a:prstGeom prst="rect">
            <a:avLst/>
          </a:prstGeom>
          <a:noFill/>
        </p:spPr>
      </p:pic>
      <p:sp>
        <p:nvSpPr>
          <p:cNvPr id="8" name="TextBox 2" hidden="0"/>
          <p:cNvSpPr txBox="1"/>
          <p:nvPr isPhoto="0" userDrawn="0"/>
        </p:nvSpPr>
        <p:spPr bwMode="auto">
          <a:xfrm>
            <a:off x="5692486" y="1196751"/>
            <a:ext cx="2335932" cy="100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Рисовать на камушках веселых божьих коровок.</a:t>
            </a:r>
            <a:endParaRPr lang="ru-RU" sz="2000"/>
          </a:p>
        </p:txBody>
      </p:sp>
      <p:sp>
        <p:nvSpPr>
          <p:cNvPr id="9" name="TextBox 3" hidden="0"/>
          <p:cNvSpPr txBox="1"/>
          <p:nvPr isPhoto="0" userDrawn="0"/>
        </p:nvSpPr>
        <p:spPr bwMode="auto">
          <a:xfrm>
            <a:off x="1187623" y="4780679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И даже играть в </a:t>
            </a:r>
            <a:endParaRPr/>
          </a:p>
          <a:p>
            <a:pPr>
              <a:defRPr/>
            </a:pPr>
            <a:r>
              <a:rPr lang="ru-RU" sz="2000"/>
              <a:t>        шашки.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403648" y="90872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        Как человек использует камни</a:t>
            </a:r>
            <a:endParaRPr lang="ru-RU" sz="2000"/>
          </a:p>
        </p:txBody>
      </p:sp>
      <p:pic>
        <p:nvPicPr>
          <p:cNvPr id="6" name="Picture 3" descr="C:\Users\Виталий\Desktop\img11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187623" y="940525"/>
            <a:ext cx="6795390" cy="49363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  <p:pic>
        <p:nvPicPr>
          <p:cNvPr id="5" name="Picture 3" descr="C:\Users\Виталий\Desktop\20190226_074727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187624" y="1988840"/>
            <a:ext cx="6624736" cy="3960440"/>
          </a:xfrm>
          <a:prstGeom prst="rect">
            <a:avLst/>
          </a:prstGeom>
          <a:noFill/>
        </p:spPr>
      </p:pic>
      <p:sp>
        <p:nvSpPr>
          <p:cNvPr id="6" name="TextBox 1" hidden="0"/>
          <p:cNvSpPr txBox="1"/>
          <p:nvPr isPhoto="0" userDrawn="0"/>
        </p:nvSpPr>
        <p:spPr bwMode="auto">
          <a:xfrm>
            <a:off x="1547663" y="908719"/>
            <a:ext cx="5761035" cy="100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    Вместе с родителями создали в группе мини-    музей</a:t>
            </a:r>
            <a:r>
              <a:rPr lang="ru-RU" sz="2000"/>
              <a:t>«Эти удивительные камни».</a:t>
            </a:r>
            <a:endParaRPr/>
          </a:p>
          <a:p>
            <a:pPr>
              <a:defRPr/>
            </a:pPr>
            <a:r>
              <a:rPr lang="ru-RU" sz="2000"/>
              <a:t> </a:t>
            </a:r>
            <a:r>
              <a:rPr lang="ru-RU" sz="2000"/>
              <a:t>                    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Виталий\Desktop\IMG_20190127_110546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064265" y="1638299"/>
            <a:ext cx="2139581" cy="3056844"/>
          </a:xfrm>
          <a:prstGeom prst="rect">
            <a:avLst/>
          </a:prstGeom>
          <a:noFill/>
        </p:spPr>
      </p:pic>
      <p:pic>
        <p:nvPicPr>
          <p:cNvPr id="6" name="Picture 4" descr="C:\Users\Виталий\Desktop\IMG_20190127_114131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3514767" y="3228974"/>
            <a:ext cx="2114465" cy="2960251"/>
          </a:xfrm>
          <a:prstGeom prst="rect">
            <a:avLst/>
          </a:prstGeom>
          <a:noFill/>
        </p:spPr>
      </p:pic>
      <p:pic>
        <p:nvPicPr>
          <p:cNvPr id="7" name="Picture 5" descr="C:\Users\Виталий\Desktop\IMG_20190127_111353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868143" y="1586261"/>
            <a:ext cx="2248130" cy="3080904"/>
          </a:xfrm>
          <a:prstGeom prst="rect">
            <a:avLst/>
          </a:prstGeom>
          <a:noFill/>
        </p:spPr>
      </p:pic>
      <p:sp>
        <p:nvSpPr>
          <p:cNvPr id="8" name="TextBox 1" hidden="0"/>
          <p:cNvSpPr txBox="1"/>
          <p:nvPr isPhoto="0" userDrawn="0"/>
        </p:nvSpPr>
        <p:spPr bwMode="auto">
          <a:xfrm>
            <a:off x="1190576" y="908719"/>
            <a:ext cx="6479134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        Посещение городского музея природы совместно с </a:t>
            </a:r>
            <a:r>
              <a:rPr lang="ru-RU" sz="2000"/>
              <a:t>                  родителями.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Виталий\Desktop\20190226_100531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902226" y="2564903"/>
            <a:ext cx="3885797" cy="2397620"/>
          </a:xfrm>
          <a:prstGeom prst="rect">
            <a:avLst/>
          </a:prstGeom>
          <a:noFill/>
        </p:spPr>
      </p:pic>
      <p:pic>
        <p:nvPicPr>
          <p:cNvPr id="6" name="Picture 4" descr="C:\Users\Виталий\Desktop\20190226_10042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076055" y="1124743"/>
            <a:ext cx="3044850" cy="3656805"/>
          </a:xfrm>
          <a:prstGeom prst="rect">
            <a:avLst/>
          </a:prstGeom>
          <a:noFill/>
        </p:spPr>
      </p:pic>
      <p:sp>
        <p:nvSpPr>
          <p:cNvPr id="7" name="TextBox 1" hidden="0"/>
          <p:cNvSpPr txBox="1"/>
          <p:nvPr isPhoto="0" userDrawn="0"/>
        </p:nvSpPr>
        <p:spPr bwMode="auto">
          <a:xfrm>
            <a:off x="1187624" y="105273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Изготовление подарков для мамы «Волшебный браслет».</a:t>
            </a:r>
            <a:endParaRPr lang="ru-RU" sz="2000"/>
          </a:p>
        </p:txBody>
      </p:sp>
      <p:sp>
        <p:nvSpPr>
          <p:cNvPr id="8" name="TextBox 2" hidden="0"/>
          <p:cNvSpPr txBox="1"/>
          <p:nvPr isPhoto="0" userDrawn="0"/>
        </p:nvSpPr>
        <p:spPr bwMode="auto">
          <a:xfrm>
            <a:off x="4572000" y="521739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Трудно, но очень интересно.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Виталий\Desktop\20190226_101749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134449" y="1442491"/>
            <a:ext cx="4112252" cy="2343809"/>
          </a:xfrm>
          <a:prstGeom prst="rect">
            <a:avLst/>
          </a:prstGeom>
          <a:noFill/>
        </p:spPr>
      </p:pic>
      <p:pic>
        <p:nvPicPr>
          <p:cNvPr id="6" name="Picture 4" descr="C:\Users\Виталий\Desktop\20190226_102022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4020525" y="3890763"/>
            <a:ext cx="3938177" cy="2331446"/>
          </a:xfrm>
          <a:prstGeom prst="rect">
            <a:avLst/>
          </a:prstGeom>
          <a:noFill/>
        </p:spPr>
      </p:pic>
      <p:sp>
        <p:nvSpPr>
          <p:cNvPr id="7" name="TextBox 1" hidden="0"/>
          <p:cNvSpPr txBox="1"/>
          <p:nvPr isPhoto="0" userDrawn="0"/>
        </p:nvSpPr>
        <p:spPr bwMode="auto">
          <a:xfrm>
            <a:off x="1235779" y="908719"/>
            <a:ext cx="6672979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                      Подарок для мамочки готов!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1727"/>
            <a:ext cx="9251504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115615" y="1628799"/>
            <a:ext cx="6121038" cy="140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000"/>
          </a:p>
          <a:p>
            <a:pPr>
              <a:defRPr/>
            </a:pPr>
            <a:endParaRPr lang="ru-RU" sz="2000"/>
          </a:p>
          <a:p>
            <a:pPr>
              <a:defRPr/>
            </a:pPr>
            <a:endParaRPr lang="ru-RU" sz="2000"/>
          </a:p>
          <a:p>
            <a:pPr>
              <a:defRPr/>
            </a:pPr>
            <a:r>
              <a:rPr lang="ru-RU" sz="2000"/>
              <a:t>                                        </a:t>
            </a:r>
            <a:r>
              <a:rPr lang="ru-RU" sz="2600"/>
              <a:t> Спасибо за внимание!</a:t>
            </a:r>
            <a:endParaRPr sz="2600"/>
          </a:p>
        </p:txBody>
      </p:sp>
      <p:sp>
        <p:nvSpPr>
          <p:cNvPr id="6" name="TextBox 3" hidden="0"/>
          <p:cNvSpPr txBox="1"/>
          <p:nvPr isPhoto="0" userDrawn="0"/>
        </p:nvSpPr>
        <p:spPr bwMode="auto">
          <a:xfrm flipH="0" flipV="0">
            <a:off x="2492151" y="3839983"/>
            <a:ext cx="5824147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defRPr/>
            </a:pPr>
            <a:r>
              <a:rPr lang="ru-RU" sz="2000"/>
              <a:t>В презентации принимали участие:</a:t>
            </a:r>
            <a:endParaRPr/>
          </a:p>
          <a:p>
            <a:pPr algn="r">
              <a:defRPr/>
            </a:pPr>
            <a:r>
              <a:rPr lang="ru-RU" sz="2000"/>
              <a:t> </a:t>
            </a:r>
            <a:r>
              <a:rPr lang="ru-RU" sz="2000"/>
              <a:t>дети старшей группы </a:t>
            </a:r>
            <a:r>
              <a:rPr lang="ru-RU" sz="2000"/>
              <a:t>д.с</a:t>
            </a:r>
            <a:r>
              <a:rPr lang="ru-RU" sz="2000"/>
              <a:t> № </a:t>
            </a:r>
            <a:r>
              <a:rPr lang="ru-RU" sz="2000"/>
              <a:t>164</a:t>
            </a:r>
            <a:endParaRPr lang="ru-RU" sz="2000"/>
          </a:p>
          <a:p>
            <a:pPr algn="r">
              <a:defRPr/>
            </a:pPr>
            <a:r>
              <a:rPr lang="ru-RU" sz="2000"/>
              <a:t> </a:t>
            </a:r>
            <a:r>
              <a:rPr lang="ru-RU" sz="2000"/>
              <a:t>Путков</a:t>
            </a:r>
            <a:r>
              <a:rPr lang="ru-RU" sz="2000"/>
              <a:t> Виктор, Авраменко Троша,</a:t>
            </a:r>
            <a:endParaRPr/>
          </a:p>
          <a:p>
            <a:pPr algn="r">
              <a:defRPr/>
            </a:pPr>
            <a:r>
              <a:rPr lang="ru-RU" sz="2000"/>
              <a:t>Веретенникова Анна, </a:t>
            </a:r>
            <a:r>
              <a:rPr lang="ru-RU" sz="2000"/>
              <a:t>Змерзлов</a:t>
            </a:r>
            <a:r>
              <a:rPr lang="ru-RU" sz="2000"/>
              <a:t> Саша</a:t>
            </a:r>
            <a:endParaRPr/>
          </a:p>
          <a:p>
            <a:pPr algn="r">
              <a:defRPr/>
            </a:pPr>
            <a:r>
              <a:rPr lang="ru-RU" sz="2000"/>
              <a:t>Соловьев Егор.</a:t>
            </a:r>
            <a:endParaRPr/>
          </a:p>
          <a:p>
            <a:pPr algn="r">
              <a:defRPr/>
            </a:pPr>
            <a:r>
              <a:rPr lang="ru-RU" sz="2000"/>
              <a:t>Воспитатель: </a:t>
            </a:r>
            <a:r>
              <a:rPr lang="ru-RU" sz="2000"/>
              <a:t>Сизова</a:t>
            </a:r>
            <a:r>
              <a:rPr lang="ru-RU" sz="2000"/>
              <a:t> И.А.</a:t>
            </a:r>
            <a:endParaRPr/>
          </a:p>
          <a:p>
            <a:pPr algn="r">
              <a:defRPr/>
            </a:pPr>
            <a:r>
              <a:rPr lang="ru-RU" sz="2000"/>
              <a:t>                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279668" cy="695739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 flipH="0" flipV="0">
            <a:off x="1296373" y="1328959"/>
            <a:ext cx="6629400" cy="22250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defRPr/>
            </a:pPr>
            <a:r>
              <a:rPr lang="ru-RU" sz="2000"/>
              <a:t>«</a:t>
            </a:r>
            <a:r>
              <a:rPr lang="ru-RU" sz="2000" i="1"/>
              <a:t>Он может быть абсолютно любым. Может быть редчайшей драгоценностью, а может валяться на обочине дороги в пыли. У камня внутри достаточно света и подлинной красоты, чтобы быть бесценным сокровищем в любом окружении». </a:t>
            </a:r>
            <a:endParaRPr/>
          </a:p>
          <a:p>
            <a:pPr>
              <a:defRPr/>
            </a:pPr>
            <a:r>
              <a:rPr lang="ru-RU" sz="2000" i="1"/>
              <a:t> </a:t>
            </a:r>
            <a:r>
              <a:rPr lang="ru-RU" sz="2000" i="1"/>
              <a:t>                                                                                     А.Е.  Ферсман </a:t>
            </a:r>
            <a:endParaRPr lang="ru-RU" sz="2000" i="1"/>
          </a:p>
        </p:txBody>
      </p:sp>
      <p:pic>
        <p:nvPicPr>
          <p:cNvPr id="6" name="Picture 2" descr="C:\Users\Виталий\Desktop\detsad-159434-1502121071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4390473" y="3478695"/>
            <a:ext cx="3586861" cy="24337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 flipH="0" flipV="0">
            <a:off x="1172549" y="1716434"/>
            <a:ext cx="6715125" cy="10156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 b="1"/>
              <a:t>Цель  проекта: </a:t>
            </a:r>
            <a:r>
              <a:rPr lang="ru-RU" sz="2000"/>
              <a:t>создать условия для изучения истории появления камней на планете земля.</a:t>
            </a:r>
            <a:endParaRPr lang="ru-RU" sz="2000"/>
          </a:p>
        </p:txBody>
      </p:sp>
      <p:sp>
        <p:nvSpPr>
          <p:cNvPr id="6" name="TextBox 2" hidden="0"/>
          <p:cNvSpPr txBox="1"/>
          <p:nvPr isPhoto="0" userDrawn="0"/>
        </p:nvSpPr>
        <p:spPr bwMode="auto">
          <a:xfrm>
            <a:off x="1907704" y="31409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TextBox 3" hidden="0"/>
          <p:cNvSpPr txBox="1"/>
          <p:nvPr isPhoto="0" userDrawn="0"/>
        </p:nvSpPr>
        <p:spPr bwMode="auto">
          <a:xfrm flipH="0" flipV="0">
            <a:off x="1296374" y="3067615"/>
            <a:ext cx="6829425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 b="1"/>
              <a:t>Задачи:</a:t>
            </a:r>
            <a:endParaRPr/>
          </a:p>
          <a:p>
            <a:pPr>
              <a:defRPr/>
            </a:pPr>
            <a:r>
              <a:rPr lang="ru-RU" sz="2000"/>
              <a:t>1.Выявить, откуда берутся камни, где их можно обнаружить.</a:t>
            </a:r>
            <a:endParaRPr/>
          </a:p>
          <a:p>
            <a:pPr>
              <a:defRPr/>
            </a:pPr>
            <a:r>
              <a:rPr lang="ru-RU" sz="2000"/>
              <a:t>2. Провести исследовательскую деятельность.</a:t>
            </a:r>
            <a:endParaRPr/>
          </a:p>
          <a:p>
            <a:pPr>
              <a:defRPr/>
            </a:pPr>
            <a:r>
              <a:rPr lang="ru-RU" sz="2000"/>
              <a:t>3. Определить отношение людей  к разнообразию и особенностям камней, что камень «полезное ископаемое».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-180528" y="1"/>
            <a:ext cx="9324528" cy="70866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645965" y="1029214"/>
            <a:ext cx="6048959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Мы изучили познавательную и художественную  </a:t>
            </a:r>
            <a:endParaRPr/>
          </a:p>
          <a:p>
            <a:pPr>
              <a:defRPr/>
            </a:pPr>
            <a:r>
              <a:rPr lang="ru-RU" sz="2000"/>
              <a:t> </a:t>
            </a:r>
            <a:r>
              <a:rPr lang="ru-RU" sz="2000"/>
              <a:t>                                       литературу           </a:t>
            </a:r>
            <a:endParaRPr lang="ru-RU" sz="2000"/>
          </a:p>
        </p:txBody>
      </p:sp>
      <p:pic>
        <p:nvPicPr>
          <p:cNvPr id="6" name="Picture 2" descr="C:\Users\Виталий\Desktop\20190225_161848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3735336" y="2420887"/>
            <a:ext cx="4202336" cy="3657451"/>
          </a:xfrm>
          <a:prstGeom prst="rect">
            <a:avLst/>
          </a:prstGeom>
          <a:noFill/>
        </p:spPr>
      </p:pic>
      <p:pic>
        <p:nvPicPr>
          <p:cNvPr id="7" name="Picture 3" descr="C:\Users\Виталий\Desktop\20190225_161933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905495" y="1730289"/>
            <a:ext cx="2591152" cy="35861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22592"/>
            <a:ext cx="9144000" cy="7173416"/>
          </a:xfrm>
          <a:prstGeom prst="rect">
            <a:avLst/>
          </a:prstGeom>
          <a:noFill/>
        </p:spPr>
      </p:pic>
      <p:pic>
        <p:nvPicPr>
          <p:cNvPr id="5" name="Picture 2" descr="C:\Users\Виталий\Desktop\s1200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363199" y="1268760"/>
            <a:ext cx="3024336" cy="3142785"/>
          </a:xfrm>
          <a:prstGeom prst="rect">
            <a:avLst/>
          </a:prstGeom>
          <a:noFill/>
        </p:spPr>
      </p:pic>
      <p:pic>
        <p:nvPicPr>
          <p:cNvPr id="6" name="Picture 2" descr="C:\Users\Виталий\Desktop\landscape-nature-rock-wilderness-mountain-snow-sky-sunrise-morning-dawn-valley-mountain-range-ridge-summit-mountains-alps-plateau-cirque-landform-rocky-mountain-geographical-feature-atmospheric-phenomenon-mountaino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5292080" y="1305048"/>
            <a:ext cx="2664295" cy="3070777"/>
          </a:xfrm>
          <a:prstGeom prst="rect">
            <a:avLst/>
          </a:prstGeom>
          <a:noFill/>
        </p:spPr>
      </p:pic>
      <p:sp>
        <p:nvSpPr>
          <p:cNvPr id="7" name="TextBox 5" hidden="0"/>
          <p:cNvSpPr txBox="1"/>
          <p:nvPr isPhoto="0" userDrawn="0"/>
        </p:nvSpPr>
        <p:spPr bwMode="auto">
          <a:xfrm>
            <a:off x="1691679" y="764703"/>
            <a:ext cx="5760963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                   «Откуда берутся камни?»</a:t>
            </a:r>
            <a:endParaRPr lang="ru-RU" sz="2000"/>
          </a:p>
        </p:txBody>
      </p:sp>
      <p:sp>
        <p:nvSpPr>
          <p:cNvPr id="8" name="TextBox 6" hidden="0"/>
          <p:cNvSpPr txBox="1"/>
          <p:nvPr isPhoto="0" userDrawn="0"/>
        </p:nvSpPr>
        <p:spPr bwMode="auto">
          <a:xfrm>
            <a:off x="1363198" y="4692376"/>
            <a:ext cx="3208836" cy="16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При извержении вулкана, огненная порода стекает по краям гор, превращаясь в полезные ископаемые-камни</a:t>
            </a:r>
            <a:endParaRPr lang="ru-RU" sz="2000"/>
          </a:p>
        </p:txBody>
      </p:sp>
      <p:sp>
        <p:nvSpPr>
          <p:cNvPr id="9" name="TextBox 7" hidden="0"/>
          <p:cNvSpPr txBox="1"/>
          <p:nvPr isPhoto="0" userDrawn="0"/>
        </p:nvSpPr>
        <p:spPr bwMode="auto">
          <a:xfrm>
            <a:off x="5292079" y="4692376"/>
            <a:ext cx="2952363" cy="16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Под воздействием холода, ветра, дождей горы разрушаются. Небольшие куски гор- это и есть камни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331640" y="836712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    Исследовательская деятельность. Опыт № 1</a:t>
            </a:r>
            <a:endParaRPr lang="ru-RU" sz="2000"/>
          </a:p>
        </p:txBody>
      </p:sp>
      <p:pic>
        <p:nvPicPr>
          <p:cNvPr id="6" name="Picture 3" descr="C:\Users\Виталий\Desktop\20190225_165613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869395" y="1412776"/>
            <a:ext cx="4710718" cy="2495407"/>
          </a:xfrm>
          <a:prstGeom prst="rect">
            <a:avLst/>
          </a:prstGeom>
          <a:noFill/>
        </p:spPr>
      </p:pic>
      <p:pic>
        <p:nvPicPr>
          <p:cNvPr id="7" name="Picture 4" descr="C:\Users\Виталий\Desktop\20190225_165332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932040" y="3573016"/>
            <a:ext cx="3024336" cy="2311895"/>
          </a:xfrm>
          <a:prstGeom prst="rect">
            <a:avLst/>
          </a:prstGeom>
          <a:noFill/>
        </p:spPr>
      </p:pic>
      <p:sp>
        <p:nvSpPr>
          <p:cNvPr id="8" name="TextBox 3" hidden="0"/>
          <p:cNvSpPr txBox="1"/>
          <p:nvPr isPhoto="0" userDrawn="0"/>
        </p:nvSpPr>
        <p:spPr bwMode="auto">
          <a:xfrm flipH="0" flipV="0">
            <a:off x="5830274" y="1556791"/>
            <a:ext cx="2270116" cy="163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000"/>
              <a:t>Посмотрю через лупу, чтобы лучше увидеть красоту и узор камня</a:t>
            </a:r>
            <a:endParaRPr lang="ru-RU" sz="2000"/>
          </a:p>
        </p:txBody>
      </p:sp>
      <p:sp>
        <p:nvSpPr>
          <p:cNvPr id="9" name="TextBox 5" hidden="0"/>
          <p:cNvSpPr txBox="1"/>
          <p:nvPr isPhoto="0" userDrawn="0"/>
        </p:nvSpPr>
        <p:spPr bwMode="auto">
          <a:xfrm>
            <a:off x="1115615" y="4149079"/>
            <a:ext cx="3456455" cy="16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Мы «Юные геологи». Геолог – это специалист по изучению состава и строения горных пород с целью поиска полезных ископаемых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-171400"/>
            <a:ext cx="9233386" cy="7029400"/>
          </a:xfrm>
          <a:prstGeom prst="rect">
            <a:avLst/>
          </a:prstGeom>
          <a:noFill/>
        </p:spPr>
      </p:pic>
      <p:sp>
        <p:nvSpPr>
          <p:cNvPr id="5" name="TextBox 2" hidden="0"/>
          <p:cNvSpPr txBox="1"/>
          <p:nvPr isPhoto="0" userDrawn="0"/>
        </p:nvSpPr>
        <p:spPr bwMode="auto">
          <a:xfrm>
            <a:off x="1547663" y="764703"/>
            <a:ext cx="5904907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                   Опыт № 2.     Все камни твердые</a:t>
            </a:r>
            <a:endParaRPr lang="ru-RU" sz="2000"/>
          </a:p>
        </p:txBody>
      </p:sp>
      <p:pic>
        <p:nvPicPr>
          <p:cNvPr id="6" name="Picture 3" descr="C:\Users\Виталий\Desktop\20190225_170558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331640" y="1475674"/>
            <a:ext cx="4027571" cy="2195796"/>
          </a:xfrm>
          <a:prstGeom prst="rect">
            <a:avLst/>
          </a:prstGeom>
          <a:noFill/>
        </p:spPr>
      </p:pic>
      <p:sp>
        <p:nvSpPr>
          <p:cNvPr id="7" name="TextBox 3" hidden="0"/>
          <p:cNvSpPr txBox="1"/>
          <p:nvPr isPhoto="0" userDrawn="0"/>
        </p:nvSpPr>
        <p:spPr bwMode="auto">
          <a:xfrm>
            <a:off x="1475656" y="4005064"/>
            <a:ext cx="388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Камни можно бросать, стучать друг о дружку, ударять камень крепким предметом. А с ними ничего не происходит.</a:t>
            </a:r>
            <a:endParaRPr lang="ru-RU" sz="2000"/>
          </a:p>
        </p:txBody>
      </p:sp>
      <p:pic>
        <p:nvPicPr>
          <p:cNvPr id="8" name="Picture 2" descr="C:\Users\Виталий\Desktop\20190226_075614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5796136" y="2492896"/>
            <a:ext cx="2084292" cy="33208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1" hidden="0"/>
          <p:cNvSpPr txBox="1"/>
          <p:nvPr isPhoto="0" userDrawn="0"/>
        </p:nvSpPr>
        <p:spPr bwMode="auto">
          <a:xfrm>
            <a:off x="1868688" y="908719"/>
            <a:ext cx="5760819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Для определения твердости геологи пользуются   </a:t>
            </a:r>
            <a:endParaRPr/>
          </a:p>
          <a:p>
            <a:pPr>
              <a:defRPr/>
            </a:pPr>
            <a:r>
              <a:rPr lang="ru-RU" sz="2000"/>
              <a:t> </a:t>
            </a:r>
            <a:r>
              <a:rPr lang="ru-RU" sz="2000"/>
              <a:t>                               шкалой </a:t>
            </a:r>
            <a:r>
              <a:rPr lang="ru-RU" sz="2000"/>
              <a:t>Мооса</a:t>
            </a:r>
            <a:r>
              <a:rPr lang="ru-RU" sz="2000"/>
              <a:t>.</a:t>
            </a:r>
            <a:endParaRPr lang="ru-RU" sz="2000"/>
          </a:p>
        </p:txBody>
      </p:sp>
      <p:pic>
        <p:nvPicPr>
          <p:cNvPr id="6" name="Picture 2" descr="C:\Users\Виталий\Desktop\20190226_075322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398215" y="1568466"/>
            <a:ext cx="1942362" cy="2955907"/>
          </a:xfrm>
          <a:prstGeom prst="rect">
            <a:avLst/>
          </a:prstGeom>
          <a:noFill/>
        </p:spPr>
      </p:pic>
      <p:pic>
        <p:nvPicPr>
          <p:cNvPr id="7" name="Picture 3" descr="C:\Users\Виталий\Desktop\20190226_075603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1187623" y="1794683"/>
            <a:ext cx="2042325" cy="2714307"/>
          </a:xfrm>
          <a:prstGeom prst="rect">
            <a:avLst/>
          </a:prstGeom>
          <a:noFill/>
        </p:spPr>
      </p:pic>
      <p:pic>
        <p:nvPicPr>
          <p:cNvPr id="8" name="Picture 2" descr="C:\Users\Виталий\Desktop\20190226_075258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3779911" y="2573046"/>
            <a:ext cx="2136087" cy="3491848"/>
          </a:xfrm>
          <a:prstGeom prst="rect">
            <a:avLst/>
          </a:prstGeom>
          <a:noFill/>
        </p:spPr>
      </p:pic>
      <p:sp>
        <p:nvSpPr>
          <p:cNvPr id="9" name="TextBox 3" hidden="0"/>
          <p:cNvSpPr txBox="1"/>
          <p:nvPr isPhoto="0" userDrawn="0"/>
        </p:nvSpPr>
        <p:spPr bwMode="auto">
          <a:xfrm flipH="0" flipV="0">
            <a:off x="1372574" y="4722861"/>
            <a:ext cx="2008055" cy="1200328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Autofit/>
          </a:bodyPr>
          <a:lstStyle/>
          <a:p>
            <a:pPr algn="ctr">
              <a:defRPr/>
            </a:pPr>
            <a:r>
              <a:rPr lang="ru-RU"/>
              <a:t>Изучаем камень с помощью монеты, гвоздя, напильника.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алий\Desktop\depositphotos_34266109-stock-illustration-diamonds-and-gemstones-vector-frame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2" hidden="0"/>
          <p:cNvSpPr txBox="1"/>
          <p:nvPr isPhoto="0" userDrawn="0"/>
        </p:nvSpPr>
        <p:spPr bwMode="auto">
          <a:xfrm>
            <a:off x="1475655" y="908719"/>
            <a:ext cx="6336811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   Опыт № 3. Некоторые камни состоят из кристаллов.</a:t>
            </a:r>
            <a:endParaRPr lang="ru-RU" sz="2000"/>
          </a:p>
        </p:txBody>
      </p:sp>
      <p:pic>
        <p:nvPicPr>
          <p:cNvPr id="6" name="Picture 2" descr="C:\Users\Виталий\Desktop\20190225_161326.jp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259631" y="1405467"/>
            <a:ext cx="3855355" cy="2518831"/>
          </a:xfrm>
          <a:prstGeom prst="rect">
            <a:avLst/>
          </a:prstGeom>
          <a:noFill/>
        </p:spPr>
      </p:pic>
      <p:pic>
        <p:nvPicPr>
          <p:cNvPr id="7" name="Picture 2" descr="C:\Users\Виталий\Desktop\20190225_163317.jp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5332715" y="3485041"/>
            <a:ext cx="2606260" cy="2495727"/>
          </a:xfrm>
          <a:prstGeom prst="rect">
            <a:avLst/>
          </a:prstGeom>
          <a:noFill/>
        </p:spPr>
      </p:pic>
      <p:sp>
        <p:nvSpPr>
          <p:cNvPr id="8" name="TextBox 3" hidden="0"/>
          <p:cNvSpPr txBox="1"/>
          <p:nvPr isPhoto="0" userDrawn="0"/>
        </p:nvSpPr>
        <p:spPr bwMode="auto">
          <a:xfrm>
            <a:off x="5411691" y="1628799"/>
            <a:ext cx="2448307" cy="16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/>
              <a:t>Камни из кристаллов хрупкие. Кристаллы можно вырастить самостоятельно.</a:t>
            </a:r>
            <a:endParaRPr lang="ru-RU" sz="2000"/>
          </a:p>
        </p:txBody>
      </p:sp>
      <p:pic>
        <p:nvPicPr>
          <p:cNvPr id="9" name="Picture 2" descr="C:\Users\Виталий\Desktop\20190226_081420.jpg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1691679" y="4108560"/>
            <a:ext cx="2995594" cy="20496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R7-Office/7.0.1.62</Application>
  <DocSecurity>0</DocSecurity>
  <PresentationFormat>Экран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Виталий</dc:creator>
  <cp:keywords/>
  <dc:description/>
  <dc:identifier/>
  <dc:language/>
  <cp:lastModifiedBy>Алла Тренихина</cp:lastModifiedBy>
  <cp:revision>80</cp:revision>
  <dcterms:created xsi:type="dcterms:W3CDTF">2019-02-25T04:47:59Z</dcterms:created>
  <dcterms:modified xsi:type="dcterms:W3CDTF">2022-03-31T04:13:27Z</dcterms:modified>
  <cp:category/>
  <cp:contentStatus/>
  <cp:version/>
</cp:coreProperties>
</file>