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71505" autoAdjust="0"/>
  </p:normalViewPr>
  <p:slideViewPr>
    <p:cSldViewPr>
      <p:cViewPr varScale="1">
        <p:scale>
          <a:sx n="43" d="100"/>
          <a:sy n="43" d="100"/>
        </p:scale>
        <p:origin x="-20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6EBA6-A02A-44C6-8810-132C5C2D741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6E51-A912-4AFE-A8B9-AC6DB46B6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Основными определены: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6E51-A912-4AFE-A8B9-AC6DB46B6A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CCD1-0C23-413E-AD36-1E2961771C6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0BE2-5B4C-4ACE-A5DA-70A42DE4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http://uokgo.egov66.ru/files/2012/08/IR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733256"/>
            <a:ext cx="7992888" cy="819472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Азанова Н.В., Елисеева М.Л., Рябушевская С.Ю.,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МАДОУ детский сад «Страна чудес», г.Новоуральск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pic>
        <p:nvPicPr>
          <p:cNvPr id="13314" name="Picture 2" descr="H:\ФОТО\Апрель\08-04-2017 легофестиваль\IMG_3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752528" cy="3168352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3789040"/>
            <a:ext cx="821729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 smtClean="0"/>
              <a:t>Растем здоровыми: с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истема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поддержки семьи ребенка младенческого, раннего возраста в условиях консультативно-методического центра</a:t>
            </a:r>
            <a:r>
              <a:rPr lang="ru-RU" sz="2800" b="1" i="1" dirty="0" smtClean="0"/>
              <a:t>: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Архив материалов - МУ &quot;МК&quot; г. Ртищево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3528" y="476672"/>
            <a:ext cx="1560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76672"/>
            <a:ext cx="1296143" cy="16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latin typeface="+mn-lt"/>
                <a:ea typeface="+mn-ea"/>
                <a:cs typeface="+mn-cs"/>
              </a:rPr>
            </a:br>
            <a:r>
              <a:rPr lang="ru-RU" dirty="0" smtClean="0">
                <a:latin typeface="+mn-lt"/>
                <a:ea typeface="+mn-ea"/>
                <a:cs typeface="+mn-cs"/>
              </a:rPr>
              <a:t>Организация работы </a:t>
            </a:r>
            <a:r>
              <a:rPr lang="ru-RU" dirty="0">
                <a:latin typeface="+mn-lt"/>
                <a:ea typeface="+mn-ea"/>
                <a:cs typeface="+mn-cs"/>
              </a:rPr>
              <a:t>семейного клуба по вопросам адаптации к </a:t>
            </a:r>
            <a:r>
              <a:rPr lang="ru-RU" dirty="0" smtClean="0">
                <a:latin typeface="+mn-lt"/>
                <a:ea typeface="+mn-ea"/>
                <a:cs typeface="+mn-cs"/>
              </a:rPr>
              <a:t>            </a:t>
            </a:r>
            <a:br>
              <a:rPr lang="ru-RU" dirty="0" smtClean="0">
                <a:latin typeface="+mn-lt"/>
                <a:ea typeface="+mn-ea"/>
                <a:cs typeface="+mn-cs"/>
              </a:rPr>
            </a:br>
            <a:r>
              <a:rPr lang="ru-RU" dirty="0"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latin typeface="+mn-lt"/>
                <a:ea typeface="+mn-ea"/>
                <a:cs typeface="+mn-cs"/>
              </a:rPr>
              <a:t>                        условиям  детского  </a:t>
            </a:r>
            <a:br>
              <a:rPr lang="ru-RU" dirty="0" smtClean="0">
                <a:latin typeface="+mn-lt"/>
                <a:ea typeface="+mn-ea"/>
                <a:cs typeface="+mn-cs"/>
              </a:rPr>
            </a:br>
            <a:r>
              <a:rPr lang="ru-RU" dirty="0" smtClean="0">
                <a:latin typeface="+mn-lt"/>
                <a:ea typeface="+mn-ea"/>
                <a:cs typeface="+mn-cs"/>
              </a:rPr>
              <a:t>                       сада             </a:t>
            </a:r>
            <a:r>
              <a:rPr lang="ru-RU" sz="4200" dirty="0" smtClean="0">
                <a:latin typeface="+mn-lt"/>
                <a:ea typeface="+mn-ea"/>
                <a:cs typeface="+mn-cs"/>
              </a:rPr>
              <a:t/>
            </a:r>
            <a:br>
              <a:rPr lang="ru-RU" sz="4200" dirty="0" smtClean="0">
                <a:latin typeface="+mn-lt"/>
                <a:ea typeface="+mn-ea"/>
                <a:cs typeface="+mn-cs"/>
              </a:rPr>
            </a:br>
            <a:r>
              <a:rPr lang="ru-RU" sz="4200" dirty="0">
                <a:latin typeface="+mn-lt"/>
                <a:ea typeface="+mn-ea"/>
                <a:cs typeface="+mn-cs"/>
              </a:rPr>
              <a:t> </a:t>
            </a:r>
            <a:r>
              <a:rPr lang="ru-RU" sz="4200" dirty="0" smtClean="0">
                <a:latin typeface="+mn-lt"/>
                <a:ea typeface="+mn-ea"/>
                <a:cs typeface="+mn-cs"/>
              </a:rPr>
              <a:t>                               </a:t>
            </a:r>
            <a:endParaRPr lang="ru-RU" dirty="0"/>
          </a:p>
        </p:txBody>
      </p:sp>
      <p:pic>
        <p:nvPicPr>
          <p:cNvPr id="8194" name="Picture 2" descr="H:\ФОТО\Фото КМЦ\Мастер-класс психолога\Н.Д\SAM_04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110474" cy="2332856"/>
          </a:xfrm>
          <a:prstGeom prst="rect">
            <a:avLst/>
          </a:prstGeom>
          <a:noFill/>
        </p:spPr>
      </p:pic>
      <p:pic>
        <p:nvPicPr>
          <p:cNvPr id="8195" name="Picture 3" descr="H:\ФОТО\Фото КМЦ\Игротека воспитателя\Физкультура\SAM_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4149080"/>
            <a:ext cx="3168352" cy="2376264"/>
          </a:xfrm>
          <a:prstGeom prst="rect">
            <a:avLst/>
          </a:prstGeom>
          <a:noFill/>
        </p:spPr>
      </p:pic>
      <p:pic>
        <p:nvPicPr>
          <p:cNvPr id="8196" name="Picture 4" descr="H:\ФОТО\Фото КМЦ\Игротека воспитателя\SAM_0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140968"/>
            <a:ext cx="2520280" cy="3360373"/>
          </a:xfrm>
          <a:prstGeom prst="rect">
            <a:avLst/>
          </a:prstGeom>
          <a:noFill/>
        </p:spPr>
      </p:pic>
      <p:pic>
        <p:nvPicPr>
          <p:cNvPr id="8197" name="Picture 5" descr="H:\ФОТО\с телефона 16.03.21\IMG_20200115_175132.jpg"/>
          <p:cNvPicPr>
            <a:picLocks noChangeAspect="1" noChangeArrowheads="1"/>
          </p:cNvPicPr>
          <p:nvPr/>
        </p:nvPicPr>
        <p:blipFill>
          <a:blip r:embed="rId6" cstate="print"/>
          <a:srcRect b="7589"/>
          <a:stretch>
            <a:fillRect/>
          </a:stretch>
        </p:blipFill>
        <p:spPr bwMode="auto">
          <a:xfrm>
            <a:off x="3779912" y="3068960"/>
            <a:ext cx="2088232" cy="343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другими структурными подразделениями МАДОУ</a:t>
            </a:r>
            <a:endParaRPr lang="ru-RU" dirty="0"/>
          </a:p>
        </p:txBody>
      </p:sp>
      <p:pic>
        <p:nvPicPr>
          <p:cNvPr id="2050" name="Picture 2" descr="H:\ФОТО\фото с фотоаппарата\133PHOTO\SAM_2007.JPG"/>
          <p:cNvPicPr>
            <a:picLocks noChangeAspect="1" noChangeArrowheads="1"/>
          </p:cNvPicPr>
          <p:nvPr/>
        </p:nvPicPr>
        <p:blipFill>
          <a:blip r:embed="rId3" cstate="print"/>
          <a:srcRect l="15466" b="22669"/>
          <a:stretch>
            <a:fillRect/>
          </a:stretch>
        </p:blipFill>
        <p:spPr bwMode="auto">
          <a:xfrm>
            <a:off x="539552" y="1484784"/>
            <a:ext cx="3568422" cy="2448272"/>
          </a:xfrm>
          <a:prstGeom prst="rect">
            <a:avLst/>
          </a:prstGeom>
          <a:noFill/>
        </p:spPr>
      </p:pic>
      <p:pic>
        <p:nvPicPr>
          <p:cNvPr id="2051" name="Picture 3" descr="H:\ФОТО\Фото КМЦ\Самост.деятельность\SAM_0783.JPG"/>
          <p:cNvPicPr>
            <a:picLocks noChangeAspect="1" noChangeArrowheads="1"/>
          </p:cNvPicPr>
          <p:nvPr/>
        </p:nvPicPr>
        <p:blipFill>
          <a:blip r:embed="rId4" cstate="print"/>
          <a:srcRect l="7576" t="6061" b="3030"/>
          <a:stretch>
            <a:fillRect/>
          </a:stretch>
        </p:blipFill>
        <p:spPr bwMode="auto">
          <a:xfrm rot="5400000">
            <a:off x="6204181" y="3957059"/>
            <a:ext cx="2928326" cy="2160240"/>
          </a:xfrm>
          <a:prstGeom prst="rect">
            <a:avLst/>
          </a:prstGeom>
          <a:noFill/>
        </p:spPr>
      </p:pic>
      <p:pic>
        <p:nvPicPr>
          <p:cNvPr id="2052" name="Picture 4" descr="H:\ФОТО\От Н.Н.Пшенниковой\06-06-2017 Выпускной\IMG_4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600400" cy="2400267"/>
          </a:xfrm>
          <a:prstGeom prst="rect">
            <a:avLst/>
          </a:prstGeom>
          <a:noFill/>
        </p:spPr>
      </p:pic>
      <p:pic>
        <p:nvPicPr>
          <p:cNvPr id="2053" name="Picture 5" descr="H:\ФОТО\МС 6-12. 16.10.18\DSC_0094.JPG"/>
          <p:cNvPicPr>
            <a:picLocks noChangeAspect="1" noChangeArrowheads="1"/>
          </p:cNvPicPr>
          <p:nvPr/>
        </p:nvPicPr>
        <p:blipFill>
          <a:blip r:embed="rId6" cstate="print"/>
          <a:srcRect t="4693"/>
          <a:stretch>
            <a:fillRect/>
          </a:stretch>
        </p:blipFill>
        <p:spPr bwMode="auto">
          <a:xfrm>
            <a:off x="4355976" y="3573016"/>
            <a:ext cx="2045973" cy="292494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3968" y="1340768"/>
            <a:ext cx="446449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3651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плавание</a:t>
            </a:r>
          </a:p>
          <a:p>
            <a:pPr marR="0" lvl="0" indent="3651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+mj-lt"/>
                <a:ea typeface="+mj-ea"/>
                <a:cs typeface="+mj-cs"/>
              </a:rPr>
              <a:t>занятия на фитболах</a:t>
            </a:r>
          </a:p>
          <a:p>
            <a:pPr marR="0" lvl="0" indent="3651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музыкально-ритмические сеансы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ФОТО\Фото КМЦ\Групповые консультации\Детское чтение.01.04.16\SAM_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49280" y="2348880"/>
            <a:ext cx="3707904" cy="2780928"/>
          </a:xfrm>
          <a:prstGeom prst="rect">
            <a:avLst/>
          </a:prstGeom>
          <a:noFill/>
        </p:spPr>
      </p:pic>
      <p:pic>
        <p:nvPicPr>
          <p:cNvPr id="7" name="Picture 2" descr="H:\ФОТО\Фото КМЦ\Групповые консультации\Детское чтение.01.04.16\SAM_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808312" cy="212697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Формы сетевого взаимодействия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600" b="1" i="1" dirty="0" smtClean="0"/>
              <a:t>(с другими учреждениями в рамках действующего договора)</a:t>
            </a:r>
          </a:p>
        </p:txBody>
      </p:sp>
      <p:pic>
        <p:nvPicPr>
          <p:cNvPr id="9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088232" cy="199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&amp;TScy;&amp;Dcy;&amp;Kcy;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32856"/>
            <a:ext cx="21272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>
            <a:spLocks/>
          </p:cNvSpPr>
          <p:nvPr/>
        </p:nvSpPr>
        <p:spPr bwMode="auto">
          <a:xfrm>
            <a:off x="4788024" y="4509120"/>
            <a:ext cx="3960441" cy="187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1200"/>
              </a:spcBef>
            </a:pPr>
            <a:r>
              <a:rPr lang="ru-RU" sz="2800" dirty="0"/>
              <a:t>консультирование специалистами Центра диагностики и консультирования</a:t>
            </a:r>
          </a:p>
          <a:p>
            <a:pPr marL="342900" indent="-342900" algn="ctr" eaLnBrk="0" hangingPunct="0">
              <a:spcBef>
                <a:spcPts val="1200"/>
              </a:spcBef>
            </a:pPr>
            <a:endParaRPr lang="ru-RU" sz="28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95536" y="4581128"/>
            <a:ext cx="3384375" cy="17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консультирование специалистами детской поликлиники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ППРС – стимул для двигательной активности</a:t>
            </a:r>
            <a:endParaRPr lang="ru-RU" dirty="0"/>
          </a:p>
        </p:txBody>
      </p:sp>
      <p:pic>
        <p:nvPicPr>
          <p:cNvPr id="5122" name="Picture 2" descr="H:\ФОТО\Фото КМЦ\Физическое развитие\SAM_0366.JPG"/>
          <p:cNvPicPr>
            <a:picLocks noChangeAspect="1" noChangeArrowheads="1"/>
          </p:cNvPicPr>
          <p:nvPr/>
        </p:nvPicPr>
        <p:blipFill>
          <a:blip r:embed="rId3" cstate="print"/>
          <a:srcRect l="3704" r="7407"/>
          <a:stretch>
            <a:fillRect/>
          </a:stretch>
        </p:blipFill>
        <p:spPr bwMode="auto">
          <a:xfrm>
            <a:off x="467544" y="1268760"/>
            <a:ext cx="1728192" cy="2592288"/>
          </a:xfrm>
          <a:prstGeom prst="rect">
            <a:avLst/>
          </a:prstGeom>
          <a:noFill/>
        </p:spPr>
      </p:pic>
      <p:pic>
        <p:nvPicPr>
          <p:cNvPr id="5123" name="Picture 3" descr="H:\ФОТО\Фото КМЦ\Самост.деятельность\SAM_0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933056"/>
            <a:ext cx="1944216" cy="2592288"/>
          </a:xfrm>
          <a:prstGeom prst="rect">
            <a:avLst/>
          </a:prstGeom>
          <a:noFill/>
        </p:spPr>
      </p:pic>
      <p:pic>
        <p:nvPicPr>
          <p:cNvPr id="5124" name="Picture 4" descr="H:\ФОТО\Фото КМЦ\Самост.деятельность\SAM_0113.JPG"/>
          <p:cNvPicPr>
            <a:picLocks noChangeAspect="1" noChangeArrowheads="1"/>
          </p:cNvPicPr>
          <p:nvPr/>
        </p:nvPicPr>
        <p:blipFill>
          <a:blip r:embed="rId5" cstate="print"/>
          <a:srcRect t="8118" r="6896"/>
          <a:stretch>
            <a:fillRect/>
          </a:stretch>
        </p:blipFill>
        <p:spPr bwMode="auto">
          <a:xfrm>
            <a:off x="6876256" y="1196752"/>
            <a:ext cx="1944216" cy="2558268"/>
          </a:xfrm>
          <a:prstGeom prst="rect">
            <a:avLst/>
          </a:prstGeom>
          <a:noFill/>
        </p:spPr>
      </p:pic>
      <p:pic>
        <p:nvPicPr>
          <p:cNvPr id="5126" name="Picture 6" descr="H:\ФОТО\ППРС 28.11.19\DSC_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5498" y="4437112"/>
            <a:ext cx="2592287" cy="1728192"/>
          </a:xfrm>
          <a:prstGeom prst="rect">
            <a:avLst/>
          </a:prstGeom>
          <a:noFill/>
        </p:spPr>
      </p:pic>
      <p:pic>
        <p:nvPicPr>
          <p:cNvPr id="5127" name="Picture 7" descr="H:\ФОТО\ППРС 28.11.19\DSC_0013.JPG"/>
          <p:cNvPicPr>
            <a:picLocks noChangeAspect="1" noChangeArrowheads="1"/>
          </p:cNvPicPr>
          <p:nvPr/>
        </p:nvPicPr>
        <p:blipFill>
          <a:blip r:embed="rId7" cstate="print"/>
          <a:srcRect t="7407"/>
          <a:stretch>
            <a:fillRect/>
          </a:stretch>
        </p:blipFill>
        <p:spPr bwMode="auto">
          <a:xfrm>
            <a:off x="3635896" y="3068960"/>
            <a:ext cx="2916324" cy="1800200"/>
          </a:xfrm>
          <a:prstGeom prst="rect">
            <a:avLst/>
          </a:prstGeom>
          <a:noFill/>
        </p:spPr>
      </p:pic>
      <p:pic>
        <p:nvPicPr>
          <p:cNvPr id="5128" name="Picture 8" descr="H:\ФОТО\ППРС 28.11.19\DSC_0010.JPG"/>
          <p:cNvPicPr>
            <a:picLocks noChangeAspect="1" noChangeArrowheads="1"/>
          </p:cNvPicPr>
          <p:nvPr/>
        </p:nvPicPr>
        <p:blipFill>
          <a:blip r:embed="rId8" cstate="print"/>
          <a:srcRect t="7407"/>
          <a:stretch>
            <a:fillRect/>
          </a:stretch>
        </p:blipFill>
        <p:spPr bwMode="auto">
          <a:xfrm>
            <a:off x="2555776" y="1196752"/>
            <a:ext cx="2916324" cy="1800200"/>
          </a:xfrm>
          <a:prstGeom prst="rect">
            <a:avLst/>
          </a:prstGeom>
          <a:noFill/>
        </p:spPr>
      </p:pic>
      <p:pic>
        <p:nvPicPr>
          <p:cNvPr id="5130" name="Picture 10" descr="H:\ФОТО\ППРС 28.11.19\DSC_0006.JPG"/>
          <p:cNvPicPr>
            <a:picLocks noChangeAspect="1" noChangeArrowheads="1"/>
          </p:cNvPicPr>
          <p:nvPr/>
        </p:nvPicPr>
        <p:blipFill>
          <a:blip r:embed="rId9" cstate="print"/>
          <a:srcRect l="4762" t="10714" b="7143"/>
          <a:stretch>
            <a:fillRect/>
          </a:stretch>
        </p:blipFill>
        <p:spPr bwMode="auto">
          <a:xfrm>
            <a:off x="2483768" y="4941168"/>
            <a:ext cx="2880320" cy="1656184"/>
          </a:xfrm>
          <a:prstGeom prst="rect">
            <a:avLst/>
          </a:prstGeom>
          <a:noFill/>
        </p:spPr>
      </p:pic>
      <p:pic>
        <p:nvPicPr>
          <p:cNvPr id="13" name="Picture 2" descr="H:\ФОТО\Фото КМЦ\Групповые консультации\Детское чтение.01.04.16\SAM_135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6796880" y="2501280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800" dirty="0" smtClean="0">
                <a:latin typeface="+mn-lt"/>
                <a:ea typeface="+mn-ea"/>
                <a:cs typeface="+mn-cs"/>
              </a:rPr>
              <a:t>Система </a:t>
            </a:r>
            <a:r>
              <a:rPr lang="ru-RU" sz="3800" dirty="0">
                <a:latin typeface="+mn-lt"/>
                <a:ea typeface="+mn-ea"/>
                <a:cs typeface="+mn-cs"/>
              </a:rPr>
              <a:t>мониторинга здоровья воспитаников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педагогические наблюдения</a:t>
            </a:r>
          </a:p>
          <a:p>
            <a:r>
              <a:rPr lang="ru-RU" dirty="0" smtClean="0"/>
              <a:t>педагогическую </a:t>
            </a:r>
            <a:r>
              <a:rPr lang="ru-RU" dirty="0"/>
              <a:t>диагностику, связанную с оценкой эффективности педагогических действий с целью их дальнейшей </a:t>
            </a:r>
            <a:r>
              <a:rPr lang="ru-RU" dirty="0" smtClean="0"/>
              <a:t>оптимизации</a:t>
            </a:r>
          </a:p>
          <a:p>
            <a:r>
              <a:rPr lang="ru-RU" dirty="0" smtClean="0"/>
              <a:t>детские </a:t>
            </a:r>
            <a:r>
              <a:rPr lang="ru-RU" dirty="0"/>
              <a:t>портфолио, фиксирующие достижения ребенка в ходе образовательной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«</a:t>
            </a:r>
            <a:r>
              <a:rPr lang="ru-RU" dirty="0"/>
              <a:t>Карты психофизического </a:t>
            </a:r>
            <a:r>
              <a:rPr lang="ru-RU" dirty="0" smtClean="0"/>
              <a:t>развития»</a:t>
            </a:r>
          </a:p>
          <a:p>
            <a:r>
              <a:rPr lang="ru-RU" dirty="0" smtClean="0"/>
              <a:t>различные </a:t>
            </a:r>
            <a:r>
              <a:rPr lang="ru-RU" dirty="0"/>
              <a:t>шкалы индивидуального </a:t>
            </a:r>
            <a:r>
              <a:rPr lang="ru-RU" dirty="0" smtClean="0"/>
              <a:t>развития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ea typeface="+mn-ea"/>
                <a:cs typeface="+mn-cs"/>
              </a:rPr>
              <a:t>Направления </a:t>
            </a:r>
            <a:r>
              <a:rPr lang="ru-RU" dirty="0">
                <a:latin typeface="+mn-lt"/>
                <a:ea typeface="+mn-ea"/>
                <a:cs typeface="+mn-cs"/>
              </a:rPr>
              <a:t>взаимодействия </a:t>
            </a:r>
            <a:r>
              <a:rPr lang="ru-RU" dirty="0" smtClean="0"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latin typeface="+mn-lt"/>
                <a:ea typeface="+mn-ea"/>
                <a:cs typeface="+mn-cs"/>
              </a:rPr>
            </a:br>
            <a:r>
              <a:rPr lang="ru-RU" dirty="0" smtClean="0">
                <a:latin typeface="+mn-lt"/>
                <a:ea typeface="+mn-ea"/>
                <a:cs typeface="+mn-cs"/>
              </a:rPr>
              <a:t>КМЦ </a:t>
            </a:r>
            <a:r>
              <a:rPr lang="ru-RU" dirty="0">
                <a:latin typeface="+mn-lt"/>
                <a:ea typeface="+mn-ea"/>
                <a:cs typeface="+mn-cs"/>
              </a:rPr>
              <a:t>и семьи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ru-RU" dirty="0"/>
              <a:t>социально-гигиенический скрининг условий и образа жизни семей </a:t>
            </a:r>
            <a:r>
              <a:rPr lang="ru-RU" dirty="0" smtClean="0"/>
              <a:t>воспитанников</a:t>
            </a:r>
          </a:p>
          <a:p>
            <a:r>
              <a:rPr lang="ru-RU" dirty="0" smtClean="0"/>
              <a:t>просвещение </a:t>
            </a:r>
            <a:r>
              <a:rPr lang="ru-RU" dirty="0"/>
              <a:t>и обучение родителей по вопросам физического развития и здоровья детей, формирования привычек </a:t>
            </a:r>
            <a:r>
              <a:rPr lang="ru-RU" dirty="0" smtClean="0"/>
              <a:t>ЗОЖ</a:t>
            </a:r>
          </a:p>
          <a:p>
            <a:r>
              <a:rPr lang="ru-RU" dirty="0" smtClean="0"/>
              <a:t>включенность </a:t>
            </a:r>
            <a:r>
              <a:rPr lang="ru-RU" dirty="0"/>
              <a:t>родителей в планирование и реализацию образовательного </a:t>
            </a:r>
            <a:r>
              <a:rPr lang="ru-RU" dirty="0" smtClean="0"/>
              <a:t>процесса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ea typeface="+mn-ea"/>
                <a:cs typeface="+mn-cs"/>
              </a:rPr>
              <a:t>Выбор </a:t>
            </a:r>
            <a:r>
              <a:rPr lang="ru-RU" dirty="0">
                <a:latin typeface="+mn-lt"/>
                <a:ea typeface="+mn-ea"/>
                <a:cs typeface="+mn-cs"/>
              </a:rPr>
              <a:t>здоровьесберегающих технологий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7"/>
            <a:ext cx="7992888" cy="374441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медико-профилактические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физкультурно-оздоровительные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здоровьесберегающие </a:t>
            </a:r>
            <a:r>
              <a:rPr lang="ru-RU" dirty="0"/>
              <a:t>образовательные </a:t>
            </a:r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технологии </a:t>
            </a:r>
            <a:r>
              <a:rPr lang="ru-RU" dirty="0"/>
              <a:t>обеспечения </a:t>
            </a:r>
            <a:r>
              <a:rPr lang="ru-RU" dirty="0" smtClean="0"/>
              <a:t>                      социально-психологического </a:t>
            </a:r>
            <a:r>
              <a:rPr lang="ru-RU" dirty="0"/>
              <a:t>благополучия </a:t>
            </a:r>
            <a:r>
              <a:rPr lang="ru-RU" dirty="0" smtClean="0"/>
              <a:t>ребенка</a:t>
            </a:r>
            <a:endParaRPr lang="ru-RU" dirty="0"/>
          </a:p>
        </p:txBody>
      </p:sp>
      <p:pic>
        <p:nvPicPr>
          <p:cNvPr id="12290" name="Picture 2" descr="H:\ФОТО\Фото КМЦ\Флешка Пшенниковых\Фото Пшенниковой Маши\Маруся от 4 месяцев до 12 месяцев в мозаике\4 месяца\18-12-2015 (4 месяца) Первая встреча с воспитателем\IMG_0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70122" y="4059070"/>
            <a:ext cx="291632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ea typeface="+mn-ea"/>
                <a:cs typeface="+mn-cs"/>
              </a:rPr>
              <a:t>Реализация </a:t>
            </a:r>
            <a:r>
              <a:rPr lang="ru-RU" dirty="0">
                <a:latin typeface="+mn-lt"/>
                <a:ea typeface="+mn-ea"/>
                <a:cs typeface="+mn-cs"/>
              </a:rPr>
              <a:t>задач образовательной области «Физическое развитие» </a:t>
            </a:r>
            <a:endParaRPr lang="ru-RU" dirty="0"/>
          </a:p>
        </p:txBody>
      </p:sp>
      <p:pic>
        <p:nvPicPr>
          <p:cNvPr id="10242" name="Picture 2" descr="H:\ФОТО\Фото КМЦ\Игровой сеанс Масленица\SAM_0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3072341" cy="2304256"/>
          </a:xfrm>
          <a:prstGeom prst="rect">
            <a:avLst/>
          </a:prstGeom>
          <a:noFill/>
        </p:spPr>
      </p:pic>
      <p:pic>
        <p:nvPicPr>
          <p:cNvPr id="10243" name="Picture 3" descr="H:\ФОТО\Фото КМЦ\Игровой сеанс Мамины помощники\SAM_082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79047" y="1993963"/>
            <a:ext cx="2921299" cy="2190974"/>
          </a:xfrm>
          <a:prstGeom prst="rect">
            <a:avLst/>
          </a:prstGeom>
          <a:noFill/>
        </p:spPr>
      </p:pic>
      <p:pic>
        <p:nvPicPr>
          <p:cNvPr id="10244" name="Picture 4" descr="H:\ФОТО\Фото КМЦ\Игровой сеанс Мамины помощники\SAM_0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31078"/>
            <a:ext cx="3096344" cy="2322258"/>
          </a:xfrm>
          <a:prstGeom prst="rect">
            <a:avLst/>
          </a:prstGeom>
          <a:noFill/>
        </p:spPr>
      </p:pic>
      <p:pic>
        <p:nvPicPr>
          <p:cNvPr id="10245" name="Picture 5" descr="H:\ФОТО\Фото КМЦ\Игровой сеанс Капель\SAM_0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628800"/>
            <a:ext cx="2160240" cy="288032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23928" y="4941168"/>
            <a:ext cx="453650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i="1" dirty="0" smtClean="0"/>
              <a:t>в </a:t>
            </a:r>
            <a:r>
              <a:rPr lang="ru-RU" sz="4400" i="1" dirty="0"/>
              <a:t>рамках комплексных игровых </a:t>
            </a:r>
            <a:r>
              <a:rPr lang="ru-RU" sz="4400" i="1" dirty="0" smtClean="0"/>
              <a:t>сеансов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440160"/>
          </a:xfrm>
        </p:spPr>
        <p:txBody>
          <a:bodyPr>
            <a:noAutofit/>
          </a:bodyPr>
          <a:lstStyle/>
          <a:p>
            <a:pPr lvl="0"/>
            <a:r>
              <a:rPr lang="ru-RU" sz="3200" i="1" dirty="0">
                <a:latin typeface="+mn-lt"/>
              </a:rPr>
              <a:t>в </a:t>
            </a:r>
            <a:r>
              <a:rPr lang="ru-RU" sz="3200" i="1" dirty="0" smtClean="0">
                <a:latin typeface="+mn-lt"/>
              </a:rPr>
              <a:t>рамках </a:t>
            </a:r>
            <a:r>
              <a:rPr lang="ru-RU" sz="3200" i="1" dirty="0" smtClean="0">
                <a:latin typeface="+mn-lt"/>
                <a:ea typeface="+mn-ea"/>
                <a:cs typeface="+mn-cs"/>
              </a:rPr>
              <a:t>занятий </a:t>
            </a:r>
            <a:r>
              <a:rPr lang="ru-RU" sz="3200" i="1" dirty="0">
                <a:latin typeface="+mn-lt"/>
                <a:ea typeface="+mn-ea"/>
                <a:cs typeface="+mn-cs"/>
              </a:rPr>
              <a:t>по грудничковому плаванию через информационно-методические материалы сайта</a:t>
            </a:r>
            <a:r>
              <a:rPr lang="ru-RU" sz="3200" i="1" dirty="0">
                <a:latin typeface="+mn-lt"/>
              </a:rPr>
              <a:t/>
            </a:r>
            <a:br>
              <a:rPr lang="ru-RU" sz="3200" i="1" dirty="0">
                <a:latin typeface="+mn-lt"/>
              </a:rPr>
            </a:br>
            <a:endParaRPr lang="ru-RU" sz="3200" i="1" dirty="0">
              <a:latin typeface="+mn-lt"/>
            </a:endParaRPr>
          </a:p>
        </p:txBody>
      </p:sp>
      <p:pic>
        <p:nvPicPr>
          <p:cNvPr id="14338" name="Picture 2" descr="H:\ФОТО\2020\Зарница 0+ 29.02.2020\DSC_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3596" y="2066764"/>
            <a:ext cx="3491881" cy="2327921"/>
          </a:xfrm>
          <a:prstGeom prst="rect">
            <a:avLst/>
          </a:prstGeom>
          <a:noFill/>
        </p:spPr>
      </p:pic>
      <p:pic>
        <p:nvPicPr>
          <p:cNvPr id="5" name="Picture 2" descr="H:\ФОТО\фото с фотоаппарата\133PHOTO\SAM_2007.JPG"/>
          <p:cNvPicPr>
            <a:picLocks noChangeAspect="1" noChangeArrowheads="1"/>
          </p:cNvPicPr>
          <p:nvPr/>
        </p:nvPicPr>
        <p:blipFill>
          <a:blip r:embed="rId4" cstate="print"/>
          <a:srcRect l="15466" b="22669"/>
          <a:stretch>
            <a:fillRect/>
          </a:stretch>
        </p:blipFill>
        <p:spPr bwMode="auto">
          <a:xfrm>
            <a:off x="3563888" y="1556792"/>
            <a:ext cx="4932819" cy="33843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задач образовательной области «Физическое развитие»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Используемые технологии</a:t>
            </a:r>
            <a:endParaRPr lang="ru-RU" dirty="0"/>
          </a:p>
        </p:txBody>
      </p:sp>
      <p:pic>
        <p:nvPicPr>
          <p:cNvPr id="6146" name="Picture 2" descr="H:\ФОТО\Фото КМЦ\Ручеек\SAM_1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376264" cy="3168352"/>
          </a:xfrm>
          <a:prstGeom prst="rect">
            <a:avLst/>
          </a:prstGeom>
          <a:noFill/>
        </p:spPr>
      </p:pic>
      <p:pic>
        <p:nvPicPr>
          <p:cNvPr id="6147" name="Picture 3" descr="H:\ФОТО\Фото КМЦ\Муз.ритмич.занятия\SAM_0167.JPG"/>
          <p:cNvPicPr>
            <a:picLocks noChangeAspect="1" noChangeArrowheads="1"/>
          </p:cNvPicPr>
          <p:nvPr/>
        </p:nvPicPr>
        <p:blipFill>
          <a:blip r:embed="rId4" cstate="print"/>
          <a:srcRect r="6299" b="17597"/>
          <a:stretch>
            <a:fillRect/>
          </a:stretch>
        </p:blipFill>
        <p:spPr bwMode="auto">
          <a:xfrm>
            <a:off x="2915816" y="980728"/>
            <a:ext cx="3384376" cy="2232248"/>
          </a:xfrm>
          <a:prstGeom prst="rect">
            <a:avLst/>
          </a:prstGeom>
          <a:noFill/>
        </p:spPr>
      </p:pic>
      <p:pic>
        <p:nvPicPr>
          <p:cNvPr id="6" name="Picture 3" descr="H:\ФОТО\Фото КМЦ\Флешка Пшенниковых\Фото Пшенниковой Маши\Маруся от 4 месяцев до 12 месяцев в мозаике\6 месяцев\16-02-2016 (6 месяцев) Логопед\IMG_1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066166" y="1430778"/>
            <a:ext cx="3132349" cy="2088233"/>
          </a:xfrm>
          <a:prstGeom prst="rect">
            <a:avLst/>
          </a:prstGeom>
          <a:noFill/>
        </p:spPr>
      </p:pic>
      <p:pic>
        <p:nvPicPr>
          <p:cNvPr id="6148" name="Picture 4" descr="H:\ФОТО\МС 6-12. 16.10.18\DSC_0082.JPG"/>
          <p:cNvPicPr>
            <a:picLocks noChangeAspect="1" noChangeArrowheads="1"/>
          </p:cNvPicPr>
          <p:nvPr/>
        </p:nvPicPr>
        <p:blipFill>
          <a:blip r:embed="rId6" cstate="print"/>
          <a:srcRect t="4805" b="6294"/>
          <a:stretch>
            <a:fillRect/>
          </a:stretch>
        </p:blipFill>
        <p:spPr bwMode="auto">
          <a:xfrm>
            <a:off x="3563888" y="3861048"/>
            <a:ext cx="1997968" cy="26642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221088"/>
            <a:ext cx="302433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182563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/>
              <a:t>Технология </a:t>
            </a:r>
            <a:r>
              <a:rPr lang="ru-RU" dirty="0"/>
              <a:t>телесно-ориетированных игр и </a:t>
            </a:r>
            <a:r>
              <a:rPr lang="ru-RU" dirty="0" smtClean="0"/>
              <a:t>упражнений</a:t>
            </a:r>
          </a:p>
          <a:p>
            <a:pPr lvl="0" indent="182563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Малышовый фитнес</a:t>
            </a:r>
            <a:r>
              <a:rPr lang="ru-RU" dirty="0" smtClean="0"/>
              <a:t>»</a:t>
            </a:r>
            <a:r>
              <a:rPr lang="ru-RU" dirty="0"/>
              <a:t> Игоря Новокриницкого </a:t>
            </a:r>
            <a:endParaRPr lang="ru-RU" dirty="0" smtClean="0"/>
          </a:p>
          <a:p>
            <a:pPr lvl="0" indent="182563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Будь здоров, малыш!" </a:t>
            </a:r>
            <a:r>
              <a:rPr lang="ru-RU" dirty="0" smtClean="0"/>
              <a:t> Т.Э</a:t>
            </a:r>
            <a:r>
              <a:rPr lang="ru-RU" dirty="0"/>
              <a:t>. Токаевой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868144" y="4221088"/>
            <a:ext cx="288032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182563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Мягкая среда» </a:t>
            </a:r>
            <a:r>
              <a:rPr lang="ru-RU" dirty="0" smtClean="0"/>
              <a:t>Е.Д.Файзуллаевой </a:t>
            </a:r>
          </a:p>
          <a:p>
            <a:pPr lvl="0" indent="182563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/>
              <a:t>технология </a:t>
            </a:r>
            <a:r>
              <a:rPr lang="ru-RU" dirty="0"/>
              <a:t>обучения грудничковому плаванию </a:t>
            </a:r>
            <a:r>
              <a:rPr lang="ru-RU" dirty="0" smtClean="0"/>
              <a:t>А.Федуловой</a:t>
            </a:r>
          </a:p>
          <a:p>
            <a:pPr lvl="0" indent="182563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/>
              <a:t>технологии </a:t>
            </a:r>
            <a:r>
              <a:rPr lang="ru-RU" dirty="0"/>
              <a:t>музыкальной программы «Интоника» </a:t>
            </a:r>
            <a:r>
              <a:rPr lang="ru-RU" dirty="0" smtClean="0"/>
              <a:t>М.ЛЛазарева.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2204864"/>
          </a:xfrm>
        </p:spPr>
        <p:txBody>
          <a:bodyPr>
            <a:noAutofit/>
          </a:bodyPr>
          <a:lstStyle/>
          <a:p>
            <a:r>
              <a:rPr lang="ru-RU" sz="3900" dirty="0" smtClean="0">
                <a:latin typeface="+mn-lt"/>
                <a:ea typeface="+mn-ea"/>
                <a:cs typeface="+mn-cs"/>
              </a:rPr>
              <a:t>Система </a:t>
            </a:r>
            <a:r>
              <a:rPr lang="ru-RU" sz="3900" dirty="0">
                <a:latin typeface="+mn-lt"/>
                <a:ea typeface="+mn-ea"/>
                <a:cs typeface="+mn-cs"/>
              </a:rPr>
              <a:t>работы </a:t>
            </a:r>
            <a:r>
              <a:rPr lang="ru-RU" sz="3900" dirty="0" smtClean="0">
                <a:latin typeface="+mn-lt"/>
                <a:ea typeface="+mn-ea"/>
                <a:cs typeface="+mn-cs"/>
              </a:rPr>
              <a:t>логопеда по </a:t>
            </a:r>
            <a:r>
              <a:rPr lang="ru-RU" sz="3900" dirty="0">
                <a:latin typeface="+mn-lt"/>
                <a:ea typeface="+mn-ea"/>
                <a:cs typeface="+mn-cs"/>
              </a:rPr>
              <a:t>развитию </a:t>
            </a:r>
            <a:r>
              <a:rPr lang="ru-RU" sz="3900" dirty="0" smtClean="0">
                <a:latin typeface="+mn-lt"/>
                <a:ea typeface="+mn-ea"/>
                <a:cs typeface="+mn-cs"/>
              </a:rPr>
              <a:t>кистевых и </a:t>
            </a:r>
            <a:br>
              <a:rPr lang="ru-RU" sz="3900" dirty="0" smtClean="0">
                <a:latin typeface="+mn-lt"/>
                <a:ea typeface="+mn-ea"/>
                <a:cs typeface="+mn-cs"/>
              </a:rPr>
            </a:br>
            <a:r>
              <a:rPr lang="ru-RU" sz="3900" dirty="0" smtClean="0">
                <a:solidFill>
                  <a:prstClr val="black"/>
                </a:solidFill>
              </a:rPr>
              <a:t>пальцевых </a:t>
            </a:r>
            <a:br>
              <a:rPr lang="ru-RU" sz="3900" dirty="0" smtClean="0">
                <a:solidFill>
                  <a:prstClr val="black"/>
                </a:solidFill>
              </a:rPr>
            </a:br>
            <a:r>
              <a:rPr lang="ru-RU" sz="3900" dirty="0" smtClean="0">
                <a:solidFill>
                  <a:prstClr val="black"/>
                </a:solidFill>
              </a:rPr>
              <a:t>навыков </a:t>
            </a:r>
            <a:br>
              <a:rPr lang="ru-RU" sz="3900" dirty="0" smtClean="0">
                <a:solidFill>
                  <a:prstClr val="black"/>
                </a:solidFill>
              </a:rPr>
            </a:br>
            <a:r>
              <a:rPr lang="ru-RU" sz="3900" dirty="0" smtClean="0">
                <a:solidFill>
                  <a:prstClr val="black"/>
                </a:solidFill>
              </a:rPr>
              <a:t>детей</a:t>
            </a:r>
            <a:endParaRPr lang="ru-RU" sz="4000" dirty="0"/>
          </a:p>
        </p:txBody>
      </p:sp>
      <p:pic>
        <p:nvPicPr>
          <p:cNvPr id="1026" name="Picture 2" descr="H:\ФОТО\фото с фотоаппарата\133PHOTO\Мастер-класс логопеда.31.10.16\SAM_2026.JPG"/>
          <p:cNvPicPr>
            <a:picLocks noChangeAspect="1" noChangeArrowheads="1"/>
          </p:cNvPicPr>
          <p:nvPr/>
        </p:nvPicPr>
        <p:blipFill>
          <a:blip r:embed="rId3" cstate="print"/>
          <a:srcRect l="8622" r="7313"/>
          <a:stretch>
            <a:fillRect/>
          </a:stretch>
        </p:blipFill>
        <p:spPr bwMode="auto">
          <a:xfrm>
            <a:off x="323528" y="1052736"/>
            <a:ext cx="2808312" cy="2505472"/>
          </a:xfrm>
          <a:prstGeom prst="rect">
            <a:avLst/>
          </a:prstGeom>
          <a:noFill/>
        </p:spPr>
      </p:pic>
      <p:pic>
        <p:nvPicPr>
          <p:cNvPr id="1027" name="Picture 3" descr="H:\ФОТО\фото с фотоаппарата\133PHOTO\SAM_1454.JPG"/>
          <p:cNvPicPr>
            <a:picLocks noChangeAspect="1" noChangeArrowheads="1"/>
          </p:cNvPicPr>
          <p:nvPr/>
        </p:nvPicPr>
        <p:blipFill>
          <a:blip r:embed="rId4" cstate="print"/>
          <a:srcRect l="6618" r="7353"/>
          <a:stretch>
            <a:fillRect/>
          </a:stretch>
        </p:blipFill>
        <p:spPr bwMode="auto">
          <a:xfrm>
            <a:off x="6084168" y="1196752"/>
            <a:ext cx="2808312" cy="2448272"/>
          </a:xfrm>
          <a:prstGeom prst="rect">
            <a:avLst/>
          </a:prstGeom>
          <a:noFill/>
        </p:spPr>
      </p:pic>
      <p:pic>
        <p:nvPicPr>
          <p:cNvPr id="1028" name="Picture 4" descr="H:\ФОТО\фото с фотоаппарата\133PHOTO\SAM_1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2418656" cy="3224875"/>
          </a:xfrm>
          <a:prstGeom prst="rect">
            <a:avLst/>
          </a:prstGeom>
          <a:noFill/>
        </p:spPr>
      </p:pic>
      <p:pic>
        <p:nvPicPr>
          <p:cNvPr id="1029" name="Picture 5" descr="H:\ФОТО\Фото КМЦ\Копия Игровой сеанс Маминиы помощники2017\SAM_2172.JPG"/>
          <p:cNvPicPr>
            <a:picLocks noChangeAspect="1" noChangeArrowheads="1"/>
          </p:cNvPicPr>
          <p:nvPr/>
        </p:nvPicPr>
        <p:blipFill>
          <a:blip r:embed="rId6" cstate="print"/>
          <a:srcRect b="8065"/>
          <a:stretch>
            <a:fillRect/>
          </a:stretch>
        </p:blipFill>
        <p:spPr bwMode="auto">
          <a:xfrm>
            <a:off x="6444208" y="3717032"/>
            <a:ext cx="2349735" cy="2880320"/>
          </a:xfrm>
          <a:prstGeom prst="rect">
            <a:avLst/>
          </a:prstGeom>
          <a:noFill/>
        </p:spPr>
      </p:pic>
      <p:pic>
        <p:nvPicPr>
          <p:cNvPr id="1030" name="Picture 6" descr="H:\ФОТО\Фото КМЦ\Игровой сеанс Капель\SAM_1001.JPG"/>
          <p:cNvPicPr>
            <a:picLocks noChangeAspect="1" noChangeArrowheads="1"/>
          </p:cNvPicPr>
          <p:nvPr/>
        </p:nvPicPr>
        <p:blipFill>
          <a:blip r:embed="rId7" cstate="print"/>
          <a:srcRect b="8065"/>
          <a:stretch>
            <a:fillRect/>
          </a:stretch>
        </p:blipFill>
        <p:spPr bwMode="auto">
          <a:xfrm>
            <a:off x="467544" y="3717032"/>
            <a:ext cx="234973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  <a:ea typeface="+mn-ea"/>
                <a:cs typeface="+mn-cs"/>
              </a:rPr>
              <a:t>Задачами </a:t>
            </a:r>
            <a:r>
              <a:rPr lang="ru-RU" sz="3600" dirty="0">
                <a:latin typeface="+mn-lt"/>
                <a:ea typeface="+mn-ea"/>
                <a:cs typeface="+mn-cs"/>
              </a:rPr>
              <a:t>психологической работы являются: профилактика и коррекция интеллектуальных и эмоциональных отклонений у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детей</a:t>
            </a:r>
            <a:endParaRPr lang="ru-RU" dirty="0"/>
          </a:p>
        </p:txBody>
      </p:sp>
      <p:pic>
        <p:nvPicPr>
          <p:cNvPr id="9218" name="Picture 2" descr="H:\ФОТО\Фото КМЦ\Игротека психолога\Хвостики\SAM_1195.JPG"/>
          <p:cNvPicPr>
            <a:picLocks noChangeAspect="1" noChangeArrowheads="1"/>
          </p:cNvPicPr>
          <p:nvPr/>
        </p:nvPicPr>
        <p:blipFill>
          <a:blip r:embed="rId3" cstate="print"/>
          <a:srcRect t="5615" b="4547"/>
          <a:stretch>
            <a:fillRect/>
          </a:stretch>
        </p:blipFill>
        <p:spPr bwMode="auto">
          <a:xfrm>
            <a:off x="755576" y="1700808"/>
            <a:ext cx="3312368" cy="2304256"/>
          </a:xfrm>
          <a:prstGeom prst="rect">
            <a:avLst/>
          </a:prstGeom>
          <a:noFill/>
        </p:spPr>
      </p:pic>
      <p:pic>
        <p:nvPicPr>
          <p:cNvPr id="9219" name="Picture 3" descr="H:\ФОТО\Фото КМЦ\Игротека воспитателя\SAM_0359.JPG"/>
          <p:cNvPicPr>
            <a:picLocks noChangeAspect="1" noChangeArrowheads="1"/>
          </p:cNvPicPr>
          <p:nvPr/>
        </p:nvPicPr>
        <p:blipFill>
          <a:blip r:embed="rId4" cstate="print"/>
          <a:srcRect t="10562" r="6918" b="7577"/>
          <a:stretch>
            <a:fillRect/>
          </a:stretch>
        </p:blipFill>
        <p:spPr bwMode="auto">
          <a:xfrm>
            <a:off x="755576" y="4293096"/>
            <a:ext cx="3384376" cy="2232248"/>
          </a:xfrm>
          <a:prstGeom prst="rect">
            <a:avLst/>
          </a:prstGeom>
          <a:noFill/>
        </p:spPr>
      </p:pic>
      <p:pic>
        <p:nvPicPr>
          <p:cNvPr id="9221" name="Picture 5" descr="H:\ФОТО\Обл.метод.объединение 19.06.18\DSC_0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93096"/>
            <a:ext cx="3383868" cy="2255912"/>
          </a:xfrm>
          <a:prstGeom prst="rect">
            <a:avLst/>
          </a:prstGeom>
          <a:noFill/>
        </p:spPr>
      </p:pic>
      <p:pic>
        <p:nvPicPr>
          <p:cNvPr id="9222" name="Picture 6" descr="H:\ФОТО\МС 6-12. 16.10.18\DSC_0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772816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84784"/>
          </a:xfrm>
        </p:spPr>
        <p:txBody>
          <a:bodyPr>
            <a:noAutofit/>
          </a:bodyPr>
          <a:lstStyle/>
          <a:p>
            <a:r>
              <a:rPr lang="ru-RU" sz="3800" dirty="0" smtClean="0"/>
              <a:t>Разнообразие форм игрового взаимодействия  - одно из условий социального благополучия</a:t>
            </a:r>
            <a:endParaRPr lang="ru-RU" sz="3800" dirty="0"/>
          </a:p>
        </p:txBody>
      </p:sp>
      <p:pic>
        <p:nvPicPr>
          <p:cNvPr id="7170" name="Picture 2" descr="H:\ФОТО\Фото КМЦ\Ручеек\SAM_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168352" cy="2376264"/>
          </a:xfrm>
          <a:prstGeom prst="rect">
            <a:avLst/>
          </a:prstGeom>
          <a:noFill/>
        </p:spPr>
      </p:pic>
      <p:pic>
        <p:nvPicPr>
          <p:cNvPr id="7171" name="Picture 3" descr="H:\ФОТО\Фото КМЦ\Игротека Игры на прогулке\SAM_0875.JPG"/>
          <p:cNvPicPr>
            <a:picLocks noChangeAspect="1" noChangeArrowheads="1"/>
          </p:cNvPicPr>
          <p:nvPr/>
        </p:nvPicPr>
        <p:blipFill>
          <a:blip r:embed="rId4" cstate="print"/>
          <a:srcRect l="5769" b="7692"/>
          <a:stretch>
            <a:fillRect/>
          </a:stretch>
        </p:blipFill>
        <p:spPr bwMode="auto">
          <a:xfrm>
            <a:off x="5010049" y="1628801"/>
            <a:ext cx="3234360" cy="2376264"/>
          </a:xfrm>
          <a:prstGeom prst="rect">
            <a:avLst/>
          </a:prstGeom>
          <a:noFill/>
        </p:spPr>
      </p:pic>
      <p:pic>
        <p:nvPicPr>
          <p:cNvPr id="7172" name="Picture 4" descr="H:\ФОТО\Фото КМЦ\Игротека воспитателя\Физкультура\SAM_0401.JPG"/>
          <p:cNvPicPr>
            <a:picLocks noChangeAspect="1" noChangeArrowheads="1"/>
          </p:cNvPicPr>
          <p:nvPr/>
        </p:nvPicPr>
        <p:blipFill>
          <a:blip r:embed="rId5" cstate="print"/>
          <a:srcRect l="13158" b="9526"/>
          <a:stretch>
            <a:fillRect/>
          </a:stretch>
        </p:blipFill>
        <p:spPr bwMode="auto">
          <a:xfrm flipH="1">
            <a:off x="467544" y="4121696"/>
            <a:ext cx="3168352" cy="2475656"/>
          </a:xfrm>
          <a:prstGeom prst="rect">
            <a:avLst/>
          </a:prstGeom>
          <a:noFill/>
        </p:spPr>
      </p:pic>
      <p:pic>
        <p:nvPicPr>
          <p:cNvPr id="7173" name="Picture 5" descr="H:\ФОТО\Фото КМЦ\Групповые консультации\Детское чтение.01.04.16\SAM_1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149080"/>
            <a:ext cx="3264362" cy="2448272"/>
          </a:xfrm>
          <a:prstGeom prst="rect">
            <a:avLst/>
          </a:prstGeom>
          <a:noFill/>
        </p:spPr>
      </p:pic>
      <p:pic>
        <p:nvPicPr>
          <p:cNvPr id="7174" name="Picture 6" descr="H:\ФОТО\Зарница0+_2021\DSC_0050.JPG"/>
          <p:cNvPicPr>
            <a:picLocks noChangeAspect="1" noChangeArrowheads="1"/>
          </p:cNvPicPr>
          <p:nvPr/>
        </p:nvPicPr>
        <p:blipFill>
          <a:blip r:embed="rId7" cstate="print"/>
          <a:srcRect l="12677" r="12667"/>
          <a:stretch>
            <a:fillRect/>
          </a:stretch>
        </p:blipFill>
        <p:spPr bwMode="auto">
          <a:xfrm>
            <a:off x="3419872" y="3212976"/>
            <a:ext cx="1935281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266</Words>
  <Application>Microsoft Office PowerPoint</Application>
  <PresentationFormat>Экран (4:3)</PresentationFormat>
  <Paragraphs>55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Направления взаимодействия  КМЦ и семьи </vt:lpstr>
      <vt:lpstr>Выбор здоровьесберегающих технологий </vt:lpstr>
      <vt:lpstr>Реализация задач образовательной области «Физическое развитие» </vt:lpstr>
      <vt:lpstr>в рамках занятий по грудничковому плаванию через информационно-методические материалы сайта </vt:lpstr>
      <vt:lpstr>Используемые технологии</vt:lpstr>
      <vt:lpstr>Система работы логопеда по развитию кистевых и  пальцевых  навыков  детей</vt:lpstr>
      <vt:lpstr>Задачами психологической работы являются: профилактика и коррекция интеллектуальных и эмоциональных отклонений у детей</vt:lpstr>
      <vt:lpstr>Разнообразие форм игрового взаимодействия  - одно из условий социального благополучия</vt:lpstr>
      <vt:lpstr> Организация работы семейного клуба по вопросам адаптации к                                       условиям  детского                          сада                                              </vt:lpstr>
      <vt:lpstr>Взаимодействие с другими структурными подразделениями МАДОУ</vt:lpstr>
      <vt:lpstr>Формы сетевого взаимодействия (с другими учреждениями в рамках действующего договора)</vt:lpstr>
      <vt:lpstr>ППРС – стимул для двигательной активности</vt:lpstr>
      <vt:lpstr>Система мониторинга здоровья воспитаников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24</cp:revision>
  <dcterms:created xsi:type="dcterms:W3CDTF">2021-06-22T09:17:52Z</dcterms:created>
  <dcterms:modified xsi:type="dcterms:W3CDTF">2022-03-31T15:40:54Z</dcterms:modified>
</cp:coreProperties>
</file>