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92" r:id="rId9"/>
    <p:sldId id="280" r:id="rId10"/>
    <p:sldId id="281" r:id="rId11"/>
    <p:sldId id="282" r:id="rId12"/>
    <p:sldId id="293" r:id="rId13"/>
    <p:sldId id="294" r:id="rId14"/>
    <p:sldId id="295" r:id="rId15"/>
    <p:sldId id="296" r:id="rId16"/>
    <p:sldId id="298" r:id="rId17"/>
    <p:sldId id="297" r:id="rId18"/>
    <p:sldId id="299" r:id="rId19"/>
    <p:sldId id="283" r:id="rId20"/>
    <p:sldId id="284" r:id="rId21"/>
    <p:sldId id="300" r:id="rId22"/>
    <p:sldId id="285" r:id="rId23"/>
    <p:sldId id="301" r:id="rId24"/>
    <p:sldId id="286" r:id="rId25"/>
    <p:sldId id="287" r:id="rId26"/>
    <p:sldId id="288" r:id="rId27"/>
    <p:sldId id="289" r:id="rId28"/>
    <p:sldId id="290" r:id="rId29"/>
    <p:sldId id="291" r:id="rId30"/>
    <p:sldId id="302" r:id="rId31"/>
    <p:sldId id="303" r:id="rId32"/>
    <p:sldId id="304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>
      <p:cViewPr varScale="1">
        <p:scale>
          <a:sx n="112" d="100"/>
          <a:sy n="112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22145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66"/>
                </a:solidFill>
              </a:rPr>
              <a:t>ФОРМИРОВАНИЕ МОТИВАЦИИ В РАЗВИТИИ РЕЧИ РЕБЁНКА С ЗПР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i="1" dirty="0" err="1" smtClean="0">
                <a:solidFill>
                  <a:schemeClr val="tx1"/>
                </a:solidFill>
              </a:rPr>
              <a:t>Занкевич</a:t>
            </a:r>
            <a:r>
              <a:rPr lang="ru-RU" sz="2000" b="1" i="1" dirty="0" smtClean="0">
                <a:solidFill>
                  <a:schemeClr val="tx1"/>
                </a:solidFill>
              </a:rPr>
              <a:t> Р.П. 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учитель-дефектолог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МДОУ «Детский сад № 5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 комбинированного вида»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РАИСА ПАВЛОВНА\IMG-20230316-WA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357562"/>
            <a:ext cx="3492496" cy="261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0105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Этапы мотивационной деятельности в развитии речи</a:t>
            </a:r>
            <a:r>
              <a:rPr lang="ru-RU" sz="3600" dirty="0" smtClean="0">
                <a:solidFill>
                  <a:srgbClr val="FF0066"/>
                </a:solidFill>
              </a:rPr>
              <a:t/>
            </a:r>
            <a:br>
              <a:rPr lang="ru-RU" sz="3600" dirty="0" smtClean="0">
                <a:solidFill>
                  <a:srgbClr val="FF0066"/>
                </a:solidFill>
              </a:rPr>
            </a:b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067204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Первый этап</a:t>
            </a:r>
          </a:p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i="1" dirty="0" err="1" smtClean="0"/>
              <a:t>Довербальный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</a:t>
            </a:r>
            <a:r>
              <a:rPr lang="ru-RU" sz="2600" dirty="0" smtClean="0"/>
              <a:t>Ребенок не понимает речи окружающих и не умеет говорить сам.   Создаются условия овладения речью в последующем. Развитие мотивации(потребности, стремления, побуждения к речевому общению)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G-20230316-WA00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785926"/>
            <a:ext cx="3924300" cy="2943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Этапы мотивационной деятельности в развитии речи</a:t>
            </a:r>
            <a:r>
              <a:rPr lang="ru-RU" sz="3600" dirty="0" smtClean="0">
                <a:solidFill>
                  <a:srgbClr val="FF0066"/>
                </a:solidFill>
              </a:rPr>
              <a:t/>
            </a:r>
            <a:br>
              <a:rPr lang="ru-RU" sz="3600" dirty="0" smtClean="0">
                <a:solidFill>
                  <a:srgbClr val="FF0066"/>
                </a:solidFill>
              </a:rPr>
            </a:b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06720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   Второй этап </a:t>
            </a:r>
          </a:p>
          <a:p>
            <a:pPr algn="ctr">
              <a:buNone/>
            </a:pPr>
            <a:r>
              <a:rPr lang="ru-RU" b="1" i="1" dirty="0" smtClean="0"/>
              <a:t>    Этап возникновения     речи </a:t>
            </a:r>
          </a:p>
          <a:p>
            <a:pPr algn="ctr">
              <a:buNone/>
            </a:pPr>
            <a:r>
              <a:rPr lang="ru-RU" dirty="0" smtClean="0"/>
              <a:t>Период от полного отсутствия речи к ее появлению. Формирование подражательных способностей воспроизводить речь. Расширение словарного запаса</a:t>
            </a:r>
            <a:endParaRPr lang="ru-RU" dirty="0"/>
          </a:p>
        </p:txBody>
      </p:sp>
      <p:pic>
        <p:nvPicPr>
          <p:cNvPr id="5" name="Содержимое 4" descr="IMG-20230316-WA00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714488"/>
            <a:ext cx="2826550" cy="3768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Этапы мотивационной деятельности в развитии речи</a:t>
            </a: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067204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Третий этап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Этап развития речевого общения </a:t>
            </a:r>
          </a:p>
          <a:p>
            <a:pPr algn="ctr">
              <a:buNone/>
            </a:pPr>
            <a:r>
              <a:rPr lang="ru-RU" dirty="0" smtClean="0"/>
              <a:t>Ребенок владеет речью и использует ее для общения с окружающими взрослыми. Работа над грамматическим строем речи. Развитие диалогической и монологической формами речи. Длится до 7-и лет</a:t>
            </a:r>
            <a:endParaRPr lang="ru-RU" dirty="0"/>
          </a:p>
        </p:txBody>
      </p:sp>
      <p:pic>
        <p:nvPicPr>
          <p:cNvPr id="5" name="Содержимое 4" descr="IMG-20230316-WA00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785926"/>
            <a:ext cx="2612236" cy="3482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Виды мотивации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067204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         Внешняя мотивация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Обусловлена результатом. </a:t>
            </a:r>
          </a:p>
          <a:p>
            <a:pPr>
              <a:buNone/>
            </a:pPr>
            <a:r>
              <a:rPr lang="ru-RU" sz="2400" dirty="0" smtClean="0"/>
              <a:t>     Не связана с учебной деятельностью. Ребенок действует под  давлением педагога.  Ребенок ищет любые другие причины что-либо делать без удовольствия и личного желания, он не осознает, что развитие речи пригодится ему в будущем</a:t>
            </a:r>
            <a:endParaRPr lang="ru-RU" sz="2400" dirty="0"/>
          </a:p>
        </p:txBody>
      </p:sp>
      <p:pic>
        <p:nvPicPr>
          <p:cNvPr id="5" name="Содержимое 4" descr="IMG-20230316-WA00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571612"/>
            <a:ext cx="2612236" cy="3482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Виды мотивации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21484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  Внутренняя мотивация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2600" dirty="0" smtClean="0"/>
              <a:t>Мало интересен результат, важен процесс выполнения задачи. Связана с учебной деятельностью. Ребенок стремится развивать какие-либо умения (идеальный вид мотивации), достичь его в дошкольном возрасте достаточно трудно, особенно детям с ЗПР</a:t>
            </a:r>
            <a:endParaRPr lang="ru-RU" sz="2600" dirty="0"/>
          </a:p>
        </p:txBody>
      </p:sp>
      <p:pic>
        <p:nvPicPr>
          <p:cNvPr id="5" name="Содержимое 4" descr="IMG-20230316-WA00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643050"/>
            <a:ext cx="2612236" cy="3482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Виды мотивации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64347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3100" b="1" i="1" dirty="0" smtClean="0"/>
              <a:t>Положительная мотивация </a:t>
            </a:r>
          </a:p>
          <a:p>
            <a:pPr>
              <a:buNone/>
            </a:pPr>
            <a:endParaRPr lang="ru-RU" sz="3100" dirty="0" smtClean="0"/>
          </a:p>
          <a:p>
            <a:pPr>
              <a:buNone/>
            </a:pPr>
            <a:r>
              <a:rPr lang="ru-RU" dirty="0" smtClean="0"/>
              <a:t>      Положительное стимулирование. Стремление к знаниям, желание заслужить благодарность, похвалу. Формирование у детей положительной ассоциации, используя различные приемы поощрения. Похвала всегда поддерживает мотивацию. В то же время чрезмерная похвала может сформировать в ребенке неправильное представление о себе и своих возможностях</a:t>
            </a:r>
            <a:endParaRPr lang="ru-RU" sz="2400" dirty="0"/>
          </a:p>
        </p:txBody>
      </p:sp>
      <p:pic>
        <p:nvPicPr>
          <p:cNvPr id="5" name="Содержимое 4" descr="IMG-20230316-WA00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714488"/>
            <a:ext cx="3303064" cy="2477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Виды мотивации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2148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Негативная мотивация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-</a:t>
            </a:r>
            <a:r>
              <a:rPr lang="ru-RU" sz="2400" dirty="0" smtClean="0"/>
              <a:t>отсутствие желания учиться, неумение учиться, недостаточные знания, недисциплинированность, неблагополучная семейная обстановка</a:t>
            </a:r>
            <a:endParaRPr lang="ru-RU" sz="2400" dirty="0"/>
          </a:p>
        </p:txBody>
      </p:sp>
      <p:pic>
        <p:nvPicPr>
          <p:cNvPr id="5" name="Содержимое 4" descr="IMG-20230316-WA006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643050"/>
            <a:ext cx="2719393" cy="3625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Виды мотивации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5190" y="1600200"/>
            <a:ext cx="42148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Другие виды мотивации:</a:t>
            </a:r>
          </a:p>
          <a:p>
            <a:pPr>
              <a:buNone/>
            </a:pPr>
            <a:r>
              <a:rPr lang="ru-RU" b="1" i="1" dirty="0" smtClean="0"/>
              <a:t> </a:t>
            </a:r>
          </a:p>
          <a:p>
            <a:r>
              <a:rPr lang="ru-RU" b="1" i="1" dirty="0" smtClean="0"/>
              <a:t>нейтральная</a:t>
            </a:r>
          </a:p>
          <a:p>
            <a:r>
              <a:rPr lang="ru-RU" b="1" i="1" dirty="0" smtClean="0"/>
              <a:t> устойчивая </a:t>
            </a:r>
          </a:p>
          <a:p>
            <a:r>
              <a:rPr lang="ru-RU" b="1" i="1" dirty="0" smtClean="0"/>
              <a:t>неустойчивая</a:t>
            </a:r>
            <a:endParaRPr lang="ru-RU" dirty="0"/>
          </a:p>
        </p:txBody>
      </p:sp>
      <p:pic>
        <p:nvPicPr>
          <p:cNvPr id="5" name="Содержимое 4" descr="IMG-20230316-WA00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571612"/>
            <a:ext cx="2826550" cy="3768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Пути формирования мотивации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196752"/>
            <a:ext cx="392432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-использование в формировании и развитии речи как можно большее число положительных мотивов</a:t>
            </a:r>
          </a:p>
          <a:p>
            <a:r>
              <a:rPr lang="ru-RU" dirty="0" smtClean="0"/>
              <a:t>-увеличение побуждающих используемых мотивов</a:t>
            </a:r>
          </a:p>
          <a:p>
            <a:r>
              <a:rPr lang="ru-RU" dirty="0" smtClean="0"/>
              <a:t>-личный контакт с ребенком</a:t>
            </a:r>
          </a:p>
          <a:p>
            <a:r>
              <a:rPr lang="ru-RU" dirty="0" smtClean="0"/>
              <a:t>-совместная работа с родителями детей с ЗПР</a:t>
            </a:r>
          </a:p>
          <a:p>
            <a:r>
              <a:rPr lang="ru-RU" dirty="0" smtClean="0"/>
              <a:t>-создание ситуации успеха на каждом занятии</a:t>
            </a:r>
          </a:p>
          <a:p>
            <a:r>
              <a:rPr lang="ru-RU" dirty="0" smtClean="0"/>
              <a:t>-благоприятный психологический климат в группе и на занятиях</a:t>
            </a:r>
          </a:p>
          <a:p>
            <a:endParaRPr lang="ru-RU" dirty="0"/>
          </a:p>
        </p:txBody>
      </p:sp>
      <p:pic>
        <p:nvPicPr>
          <p:cNvPr id="5" name="Содержимое 4" descr="IMG-20230316-WA00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571612"/>
            <a:ext cx="2772971" cy="3697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Способы повышения мотивации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857364"/>
            <a:ext cx="3924328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Четко поставленная цель</a:t>
            </a:r>
          </a:p>
          <a:p>
            <a:r>
              <a:rPr lang="ru-RU" sz="2400" dirty="0" smtClean="0"/>
              <a:t>Создание проблемных ситуаций</a:t>
            </a:r>
          </a:p>
          <a:p>
            <a:r>
              <a:rPr lang="ru-RU" sz="2400" dirty="0" smtClean="0"/>
              <a:t>Необычная форма обучения</a:t>
            </a:r>
          </a:p>
          <a:p>
            <a:r>
              <a:rPr lang="ru-RU" sz="2400" dirty="0" smtClean="0"/>
              <a:t>Творческий характер учебно-познавательной деятельности</a:t>
            </a:r>
          </a:p>
          <a:p>
            <a:endParaRPr lang="ru-RU" dirty="0"/>
          </a:p>
        </p:txBody>
      </p:sp>
      <p:pic>
        <p:nvPicPr>
          <p:cNvPr id="5" name="Содержимое 4" descr="IMG-20230316-WA00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285860"/>
            <a:ext cx="3000396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1142984"/>
            <a:ext cx="79296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Речь является выражением наших мыслей, чувств 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еланий… Она, как ничто другое, доказывает, что 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изни человека является силой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Макс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Дессуар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(немецкий психолог)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РАИСА ПАВЛОВНА\IMG-20230316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2792009" cy="3722678"/>
          </a:xfrm>
          <a:prstGeom prst="rect">
            <a:avLst/>
          </a:prstGeom>
          <a:noFill/>
        </p:spPr>
      </p:pic>
      <p:pic>
        <p:nvPicPr>
          <p:cNvPr id="2052" name="Picture 4" descr="C:\Users\User\Desktop\РАИСА ПАВЛОВНА\IMG-20230316-WA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496"/>
            <a:ext cx="2077613" cy="277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0105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Способы повышения мотивации</a:t>
            </a:r>
            <a:r>
              <a:rPr lang="ru-RU" sz="3600" dirty="0" smtClean="0">
                <a:solidFill>
                  <a:srgbClr val="FF0066"/>
                </a:solidFill>
              </a:rPr>
              <a:t/>
            </a:r>
            <a:br>
              <a:rPr lang="ru-RU" sz="3600" dirty="0" smtClean="0">
                <a:solidFill>
                  <a:srgbClr val="FF0066"/>
                </a:solidFill>
              </a:rPr>
            </a:b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032" y="1844824"/>
            <a:ext cx="457203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Личный опыт ребенка, уровень его  знаний</a:t>
            </a:r>
          </a:p>
          <a:p>
            <a:r>
              <a:rPr lang="ru-RU" sz="2400" dirty="0" smtClean="0"/>
              <a:t>Проектно-исследовательская деятельность</a:t>
            </a:r>
          </a:p>
          <a:p>
            <a:r>
              <a:rPr lang="ru-RU" sz="2400" dirty="0" smtClean="0"/>
              <a:t>Эмоциональное воздействие</a:t>
            </a:r>
          </a:p>
          <a:p>
            <a:r>
              <a:rPr lang="ru-RU" sz="2400" dirty="0" smtClean="0"/>
              <a:t>Дифференцированное обучение</a:t>
            </a:r>
          </a:p>
          <a:p>
            <a:endParaRPr lang="ru-RU" dirty="0"/>
          </a:p>
        </p:txBody>
      </p:sp>
      <p:pic>
        <p:nvPicPr>
          <p:cNvPr id="5" name="Содержимое 4" descr="IMG-20230316-WA004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428736"/>
            <a:ext cx="2802158" cy="3736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Методы формирования мотивации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Эмоциональные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r>
              <a:rPr lang="ru-RU" dirty="0" smtClean="0"/>
              <a:t>  </a:t>
            </a:r>
            <a:r>
              <a:rPr lang="ru-RU" sz="2400" dirty="0" smtClean="0"/>
              <a:t>поощрение</a:t>
            </a:r>
          </a:p>
          <a:p>
            <a:r>
              <a:rPr lang="ru-RU" sz="2400" dirty="0" smtClean="0"/>
              <a:t>создание ситуации успеха</a:t>
            </a:r>
          </a:p>
          <a:p>
            <a:r>
              <a:rPr lang="ru-RU" sz="2400" dirty="0" smtClean="0"/>
              <a:t> учебно-познавательные игры</a:t>
            </a:r>
            <a:endParaRPr lang="ru-RU" sz="2400" dirty="0"/>
          </a:p>
        </p:txBody>
      </p:sp>
      <p:pic>
        <p:nvPicPr>
          <p:cNvPr id="5" name="Содержимое 4" descr="IMG-20230316-WA005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643050"/>
            <a:ext cx="2665814" cy="3554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Методы формирования мотивации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Познавательные</a:t>
            </a:r>
            <a:r>
              <a:rPr lang="ru-RU" dirty="0" smtClean="0"/>
              <a:t>: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создание проблемных ситуаций</a:t>
            </a:r>
          </a:p>
          <a:p>
            <a:r>
              <a:rPr lang="ru-RU" sz="2400" dirty="0" smtClean="0"/>
              <a:t> побуждение к поиску решений</a:t>
            </a:r>
          </a:p>
          <a:p>
            <a:r>
              <a:rPr lang="ru-RU" sz="2400" dirty="0" smtClean="0"/>
              <a:t>выполнение творческих заданий</a:t>
            </a:r>
            <a:endParaRPr lang="ru-RU" sz="2400" dirty="0"/>
          </a:p>
        </p:txBody>
      </p:sp>
      <p:pic>
        <p:nvPicPr>
          <p:cNvPr id="5" name="Содержимое 4" descr="IMG-20230316-WA00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357298"/>
            <a:ext cx="3094442" cy="4125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Методы формирования мотивации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Волевые</a:t>
            </a:r>
            <a:r>
              <a:rPr lang="ru-RU" dirty="0" smtClean="0"/>
              <a:t>: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выявление речевых затруднений</a:t>
            </a:r>
          </a:p>
          <a:p>
            <a:r>
              <a:rPr lang="ru-RU" sz="2400" dirty="0" smtClean="0"/>
              <a:t>формирование ответственного отношения</a:t>
            </a:r>
          </a:p>
          <a:p>
            <a:r>
              <a:rPr lang="ru-RU" sz="2400" dirty="0" smtClean="0"/>
              <a:t> самооценка и коррекция речевой деятельности</a:t>
            </a:r>
            <a:endParaRPr lang="ru-RU" sz="2400" dirty="0"/>
          </a:p>
        </p:txBody>
      </p:sp>
      <p:pic>
        <p:nvPicPr>
          <p:cNvPr id="5" name="Содержимое 4" descr="IMG-20230316-WA005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500174"/>
            <a:ext cx="2558657" cy="3411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Методы формирования мотивации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Социальные</a:t>
            </a:r>
            <a:r>
              <a:rPr lang="ru-RU" dirty="0" smtClean="0"/>
              <a:t>: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создание ситуации взаимопомощи</a:t>
            </a:r>
          </a:p>
          <a:p>
            <a:r>
              <a:rPr lang="ru-RU" dirty="0" smtClean="0"/>
              <a:t> развитие </a:t>
            </a:r>
            <a:r>
              <a:rPr lang="ru-RU" dirty="0" err="1" smtClean="0"/>
              <a:t>эмпатии</a:t>
            </a:r>
            <a:endParaRPr lang="ru-RU" dirty="0" smtClean="0"/>
          </a:p>
          <a:p>
            <a:r>
              <a:rPr lang="ru-RU" dirty="0" smtClean="0"/>
              <a:t> поиск контактов и сотрудничеств</a:t>
            </a:r>
            <a:endParaRPr lang="ru-RU" dirty="0"/>
          </a:p>
        </p:txBody>
      </p:sp>
      <p:pic>
        <p:nvPicPr>
          <p:cNvPr id="5" name="Содержимое 4" descr="IMG-20230316-WA006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357298"/>
            <a:ext cx="2933707" cy="3911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Методы формирования мотивации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Словесные методы</a:t>
            </a:r>
            <a:r>
              <a:rPr lang="ru-RU" dirty="0" smtClean="0"/>
              <a:t>: 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sz="2400" dirty="0" smtClean="0"/>
              <a:t>пересказ художественных произведений</a:t>
            </a:r>
          </a:p>
          <a:p>
            <a:r>
              <a:rPr lang="ru-RU" sz="2400" dirty="0" smtClean="0"/>
              <a:t> заучивание наизусть</a:t>
            </a:r>
          </a:p>
          <a:p>
            <a:r>
              <a:rPr lang="ru-RU" sz="2400" dirty="0" smtClean="0"/>
              <a:t> обобщающая беседа</a:t>
            </a:r>
          </a:p>
          <a:p>
            <a:r>
              <a:rPr lang="ru-RU" sz="2400" dirty="0" smtClean="0"/>
              <a:t>речевые упражнения</a:t>
            </a:r>
          </a:p>
          <a:p>
            <a:r>
              <a:rPr lang="ru-RU" sz="2400" dirty="0" smtClean="0"/>
              <a:t>проговаривание</a:t>
            </a:r>
            <a:endParaRPr lang="ru-RU" sz="2400" dirty="0"/>
          </a:p>
        </p:txBody>
      </p:sp>
      <p:pic>
        <p:nvPicPr>
          <p:cNvPr id="5" name="Содержимое 4" descr="IMG-20230316-WA007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357298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Методы формирования мотивации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Наглядные методы: </a:t>
            </a:r>
          </a:p>
          <a:p>
            <a:pPr>
              <a:buNone/>
            </a:pPr>
            <a:endParaRPr lang="ru-RU" b="1" i="1" dirty="0" smtClean="0"/>
          </a:p>
          <a:p>
            <a:r>
              <a:rPr lang="ru-RU" sz="2400" dirty="0" smtClean="0"/>
              <a:t>экскурсии</a:t>
            </a:r>
          </a:p>
          <a:p>
            <a:r>
              <a:rPr lang="ru-RU" sz="2400" dirty="0" smtClean="0"/>
              <a:t>рассматривание предметов</a:t>
            </a:r>
          </a:p>
          <a:p>
            <a:r>
              <a:rPr lang="ru-RU" sz="2400" dirty="0" smtClean="0"/>
              <a:t>мнемотехника</a:t>
            </a:r>
            <a:endParaRPr lang="ru-RU" sz="2400" dirty="0"/>
          </a:p>
        </p:txBody>
      </p:sp>
      <p:pic>
        <p:nvPicPr>
          <p:cNvPr id="5" name="Содержимое 4" descr="IMG-20230316-WA006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500174"/>
            <a:ext cx="3714776" cy="380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Методы формирования мотивации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Практические методы</a:t>
            </a:r>
            <a:r>
              <a:rPr lang="ru-RU" dirty="0" smtClean="0"/>
              <a:t>: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игры, игры-драматизации</a:t>
            </a:r>
          </a:p>
          <a:p>
            <a:r>
              <a:rPr lang="ru-RU" sz="2400" dirty="0" smtClean="0"/>
              <a:t> инсценировки</a:t>
            </a:r>
          </a:p>
          <a:p>
            <a:r>
              <a:rPr lang="ru-RU" sz="2400" dirty="0" smtClean="0"/>
              <a:t> дидактические упражнения</a:t>
            </a:r>
            <a:endParaRPr lang="ru-RU" sz="2400" dirty="0"/>
          </a:p>
        </p:txBody>
      </p:sp>
      <p:pic>
        <p:nvPicPr>
          <p:cNvPr id="5" name="Содержимое 4" descr="IMG-20230316-WA006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357298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01056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методов формирования мотивации в работе по развитию   речи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Дидактические игры и игровые приемы.</a:t>
            </a:r>
          </a:p>
          <a:p>
            <a:r>
              <a:rPr lang="ru-RU" dirty="0" smtClean="0"/>
              <a:t>Речевые игры и игры на развитие психических процессов: «Хлопни, когда услышишь заданный звук», «Четвертый лишний», «Чего не стало», «Отгадай загадки», «Подбери признак», «Сажи наоборот».</a:t>
            </a:r>
          </a:p>
          <a:p>
            <a:r>
              <a:rPr lang="ru-RU" dirty="0" smtClean="0"/>
              <a:t>Сказочные сюжеты: «Сказка о веселом язычке», пальчиковые игры и упражнения</a:t>
            </a:r>
            <a:endParaRPr lang="ru-RU" dirty="0"/>
          </a:p>
        </p:txBody>
      </p:sp>
      <p:pic>
        <p:nvPicPr>
          <p:cNvPr id="11" name="Содержимое 10" descr="IMG-20230316-WA00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357298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Использование методов формирования мотивации в работе по развитию   речи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Настольно-печатные игры: логопедическое лото, чтение деформированных текстов. «Допиши букву», «Соедини половинки» «Закончи предложение», «Где спрятался звук», «Какой, какая, какое».</a:t>
            </a:r>
          </a:p>
          <a:p>
            <a:r>
              <a:rPr lang="ru-RU" dirty="0" smtClean="0"/>
              <a:t>Наглядные материалы: предметные картинки, иллюстрации, сюжетные картинки, </a:t>
            </a:r>
            <a:r>
              <a:rPr lang="ru-RU" dirty="0" err="1" smtClean="0"/>
              <a:t>мнемотаблицы</a:t>
            </a:r>
            <a:r>
              <a:rPr lang="ru-RU" dirty="0" smtClean="0"/>
              <a:t>, наглядно-методические пособия, палочки.</a:t>
            </a:r>
          </a:p>
          <a:p>
            <a:r>
              <a:rPr lang="ru-RU" dirty="0" smtClean="0"/>
              <a:t>Компьютерные технологии: компьютерные программы, игры, презентации.</a:t>
            </a:r>
          </a:p>
          <a:p>
            <a:r>
              <a:rPr lang="ru-RU" dirty="0" smtClean="0"/>
              <a:t>Инновационные технологии: игры с фонариком</a:t>
            </a:r>
            <a:endParaRPr lang="ru-RU" dirty="0"/>
          </a:p>
        </p:txBody>
      </p:sp>
      <p:pic>
        <p:nvPicPr>
          <p:cNvPr id="5" name="Содержимое 4" descr="IMG-20230316-WA00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500174"/>
            <a:ext cx="3019423" cy="4025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0105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АКТУАЛЬНОСТЬ ПРОБЛЕМЫ</a:t>
            </a:r>
            <a:r>
              <a:rPr lang="ru-RU" sz="3600" dirty="0" smtClean="0">
                <a:solidFill>
                  <a:srgbClr val="FF0066"/>
                </a:solidFill>
              </a:rPr>
              <a:t/>
            </a:r>
            <a:br>
              <a:rPr lang="ru-RU" sz="3600" dirty="0" smtClean="0">
                <a:solidFill>
                  <a:srgbClr val="FF0066"/>
                </a:solidFill>
              </a:rPr>
            </a:br>
            <a:endParaRPr lang="ru-RU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Речь - один из видов деятельности человека. Она является ведущим средством общения. </a:t>
            </a:r>
          </a:p>
          <a:p>
            <a:r>
              <a:rPr lang="ru-RU" sz="2400" dirty="0" smtClean="0"/>
              <a:t>Мотивация оказывает самое большое влияние на развитие детей с ЗПР и на продуктивность учебного процесса и определяет успешность учебной деятельности. </a:t>
            </a:r>
          </a:p>
          <a:p>
            <a:r>
              <a:rPr lang="ru-RU" sz="2400" dirty="0" smtClean="0"/>
              <a:t>	Отсутствие мотивов неизбежно приводит к снижению интеллекта, деградации личности.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Детские мысли вслух: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/>
              <a:t>Не поможет самая крутая мотивация</a:t>
            </a:r>
            <a:br>
              <a:rPr lang="ru-RU" sz="3200" dirty="0" smtClean="0"/>
            </a:br>
            <a:r>
              <a:rPr lang="ru-RU" sz="3200" dirty="0" smtClean="0"/>
              <a:t>Коли не желаю заниматься я!</a:t>
            </a:r>
            <a:endParaRPr lang="ru-RU" sz="3200" dirty="0"/>
          </a:p>
        </p:txBody>
      </p:sp>
      <p:pic>
        <p:nvPicPr>
          <p:cNvPr id="6" name="Содержимое 5" descr="IMG-20230316-WA00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2066" y="1571612"/>
            <a:ext cx="2152233" cy="3995483"/>
          </a:xfrm>
        </p:spPr>
      </p:pic>
      <p:pic>
        <p:nvPicPr>
          <p:cNvPr id="7" name="Содержимое 6" descr="IMG-20230316-WA004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0100" y="1571612"/>
            <a:ext cx="321471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001056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Рекомендации по формированию мотивации для развития речи у детей с ЗПР</a:t>
            </a:r>
            <a:endParaRPr lang="ru-RU" sz="3600" dirty="0"/>
          </a:p>
        </p:txBody>
      </p:sp>
      <p:pic>
        <p:nvPicPr>
          <p:cNvPr id="5" name="Содержимое 4" descr="IMG-20230316-WA00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2806892" cy="374252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928802"/>
            <a:ext cx="392432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-использовать в процессе НОД и в повседневной деятельности детей проблемные вопросы,  задания и ситуации;</a:t>
            </a:r>
          </a:p>
          <a:p>
            <a:r>
              <a:rPr lang="ru-RU" dirty="0" smtClean="0"/>
              <a:t>-организовывать исследовательскую деятельность на занятиях;</a:t>
            </a:r>
          </a:p>
          <a:p>
            <a:r>
              <a:rPr lang="ru-RU" dirty="0" smtClean="0"/>
              <a:t>-поддерживать содержательно-эмоциональное взаимодействие с ребенком на занятиях и в свободной деятельности;</a:t>
            </a:r>
          </a:p>
          <a:p>
            <a:r>
              <a:rPr lang="ru-RU" dirty="0" smtClean="0"/>
              <a:t>постоянно закреплять методические приемы, охватывающие различные виды развития речи и соответствующие возрастным особенностям и возможностям дошкольников;</a:t>
            </a:r>
          </a:p>
          <a:p>
            <a:r>
              <a:rPr lang="ru-RU" dirty="0" smtClean="0"/>
              <a:t>-проводить консультирование родителей по вопросам речевой мотивации речи ребенка в семье.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00043"/>
            <a:ext cx="7215238" cy="521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Чтобы ребенку с ЗПР было действительно интересно овладевать знаниями родной речи, необходимо поэтапно выстраивать правильные мотивационные ступени, следуя от легкой к более сложной, учитывая индивидуальные возможности каждого ребенка.</a:t>
            </a:r>
            <a:endParaRPr lang="ru-RU" sz="3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672" y="586734"/>
            <a:ext cx="8001056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i="1" dirty="0">
                <a:solidFill>
                  <a:srgbClr val="FF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Мотивация </a:t>
            </a:r>
            <a:r>
              <a:rPr lang="ru-RU" sz="24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это совокупность внутренних</a:t>
            </a:r>
            <a:br>
              <a:rPr lang="ru-RU" sz="24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внешних движущих сил,</a:t>
            </a:r>
            <a:br>
              <a:rPr lang="ru-RU" sz="24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которые побуждают человека к деятельности, </a:t>
            </a:r>
            <a:br>
              <a:rPr lang="ru-RU" sz="24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ориентированной на достижение </a:t>
            </a:r>
            <a:r>
              <a:rPr lang="ru-RU" sz="2400" i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71604" y="191680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РАИСА ПАВЛОВНА\IMG-20230316-WA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01"/>
            <a:ext cx="3168352" cy="3852084"/>
          </a:xfrm>
          <a:prstGeom prst="rect">
            <a:avLst/>
          </a:prstGeom>
          <a:noFill/>
        </p:spPr>
      </p:pic>
      <p:pic>
        <p:nvPicPr>
          <p:cNvPr id="3075" name="Picture 3" descr="C:\Users\User\Desktop\РАИСА ПАВЛОВНА\IMG-20230316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928" y="1916801"/>
            <a:ext cx="2588096" cy="3450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3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Цель формирования мотивации:</a:t>
            </a:r>
            <a:endParaRPr lang="ru-RU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142984"/>
            <a:ext cx="8001056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       Формирование активности, повышение качества познавательной деятельности и развитие у детей интереса к формированию и развитию речи</a:t>
            </a:r>
            <a:endParaRPr lang="ru-RU" sz="2800" dirty="0"/>
          </a:p>
        </p:txBody>
      </p:sp>
      <p:pic>
        <p:nvPicPr>
          <p:cNvPr id="4098" name="Picture 2" descr="C:\Users\User\Desktop\РАИСА ПАВЛОВНА\IMG-20230316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2143140" cy="2857519"/>
          </a:xfrm>
          <a:prstGeom prst="rect">
            <a:avLst/>
          </a:prstGeom>
          <a:noFill/>
        </p:spPr>
      </p:pic>
      <p:pic>
        <p:nvPicPr>
          <p:cNvPr id="4099" name="Picture 3" descr="C:\Users\User\Desktop\РАИСА ПАВЛОВНА\IMG-20230316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3087638" cy="2315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7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71480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Задачи формирования мотивации</a:t>
            </a:r>
            <a:r>
              <a:rPr lang="ru-RU" b="1" dirty="0" smtClean="0">
                <a:solidFill>
                  <a:srgbClr val="FF0066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1643050"/>
            <a:ext cx="749532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1.Создание педагогом положительной мотивации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речевой деятельности ребенка в процессе обучения.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2.Организация ситуаций, вызывающих потребность в общении,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учитывая особенности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3.Использование разнообразных приемов и методов,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стимулирующих речевую активность.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4.Развитие у детей с ЗПР творческих речевых умений и навыков.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5.Формирование интереса к развитию речевых умений и навык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Принципы формирования мотивации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2551" y="1714488"/>
            <a:ext cx="857144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Принцип системности.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Коррекционная работа строится на базе системы методов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Принцип поэтапного формирования позитивной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мотивации с учетом психического развития ребенка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Принцип адекватности особенностей психического и речевого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развития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Принцип учета индивидуальных особенностей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возможностей ребенка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642918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Способы развития речевой мотивации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571472" y="1785926"/>
            <a:ext cx="392432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-обеспечение благоприятного речевого окружения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-создание проблемных ситуаций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-наглядность при объяснении учебного материала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-применение игровых моментов (игровая деятельность ведущая)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-коллективные формы деятельности: групповая, подгрупповая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-специальные организованные занятия, занятия с логопедом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-совместная деятельность педагога с детьми в режимных моментах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- активное общение взрослых и сверстников с ребенком, закрепление правил артикуляции во время </a:t>
            </a:r>
            <a:r>
              <a:rPr lang="ru-RU" sz="2900" dirty="0" smtClean="0"/>
              <a:t>общения</a:t>
            </a:r>
          </a:p>
          <a:p>
            <a:endParaRPr lang="ru-RU" dirty="0"/>
          </a:p>
        </p:txBody>
      </p:sp>
      <p:pic>
        <p:nvPicPr>
          <p:cNvPr id="8" name="Содержимое 7" descr="IMG-20230316-WA00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3114" y="1600200"/>
            <a:ext cx="3016472" cy="4021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Способы развития речевой мотивации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4322" y="1600200"/>
            <a:ext cx="4357718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-постепенное введение в речь ребенка слов на уровне бытовых представлений, называние окружающих предметов, обозначение производимых действий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-самостоятельная деятельность;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-воздействие на эмоционально-волевую сферу через развитие интереса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-создание ситуации успеха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-показ перспектив: использование приобретенных навыков в дальнейшем учебно-воспитательном процессе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-использование в речи правил вербального и поведенческого этикета,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-воздействие на ребенка через коллектив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-работа с семьей</a:t>
            </a:r>
          </a:p>
          <a:p>
            <a:endParaRPr lang="ru-RU" dirty="0"/>
          </a:p>
        </p:txBody>
      </p:sp>
      <p:pic>
        <p:nvPicPr>
          <p:cNvPr id="5" name="Содержимое 4" descr="IMG-20230316-WA007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714488"/>
            <a:ext cx="2772971" cy="3697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elementarys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книгами, цифрами и буквами</Template>
  <TotalTime>452</TotalTime>
  <Words>1080</Words>
  <Application>Microsoft Office PowerPoint</Application>
  <PresentationFormat>Экран (4:3)</PresentationFormat>
  <Paragraphs>165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9_elementarysch</vt:lpstr>
      <vt:lpstr>  ФОРМИРОВАНИЕ МОТИВАЦИИ В РАЗВИТИИ РЕЧИ РЕБЁНКА С ЗПР  </vt:lpstr>
      <vt:lpstr>Презентация PowerPoint</vt:lpstr>
      <vt:lpstr>АКТУАЛЬНОСТЬ ПРОБЛЕМЫ </vt:lpstr>
      <vt:lpstr>Мотивация - это совокупность внутренних  и внешних движущих сил,  которые побуждают человека к деятельности,  ориентированной на достижение цели</vt:lpstr>
      <vt:lpstr>Цель формирования мотивации:</vt:lpstr>
      <vt:lpstr>Задачи формирования мотивации: </vt:lpstr>
      <vt:lpstr>Принципы формирования мотивации </vt:lpstr>
      <vt:lpstr>Способы развития речевой мотивации </vt:lpstr>
      <vt:lpstr>Способы развития речевой мотивации</vt:lpstr>
      <vt:lpstr>Этапы мотивационной деятельности в развитии речи </vt:lpstr>
      <vt:lpstr>Этапы мотивационной деятельности в развитии речи </vt:lpstr>
      <vt:lpstr>Этапы мотивационной деятельности в развитии речи </vt:lpstr>
      <vt:lpstr>Виды мотивации</vt:lpstr>
      <vt:lpstr>Виды мотивации</vt:lpstr>
      <vt:lpstr>Виды мотивации</vt:lpstr>
      <vt:lpstr>Виды мотивации</vt:lpstr>
      <vt:lpstr>Виды мотивации</vt:lpstr>
      <vt:lpstr>Пути формирования мотивации </vt:lpstr>
      <vt:lpstr>Способы повышения мотивации </vt:lpstr>
      <vt:lpstr>Способы повышения мотивации </vt:lpstr>
      <vt:lpstr>Методы формирования мотивации </vt:lpstr>
      <vt:lpstr>Методы формирования мотивации </vt:lpstr>
      <vt:lpstr>Методы формирования мотивации</vt:lpstr>
      <vt:lpstr>Методы формирования мотивации</vt:lpstr>
      <vt:lpstr>Методы формирования мотивации</vt:lpstr>
      <vt:lpstr>Методы формирования мотивации</vt:lpstr>
      <vt:lpstr>Методы формирования мотивации</vt:lpstr>
      <vt:lpstr>Использование методов формирования мотивации в работе по развитию   речи  </vt:lpstr>
      <vt:lpstr>Использование методов формирования мотивации в работе по развитию   речи</vt:lpstr>
      <vt:lpstr>Детские мысли вслух: Не поможет самая крутая мотивация Коли не желаю заниматься я!</vt:lpstr>
      <vt:lpstr>Рекомендации по формированию мотивации для развития речи у детей с ЗПР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речи у детей старшего дошкольного возраста посредством использования языковых игр и упражнений»</dc:title>
  <dc:creator>анна</dc:creator>
  <dc:description>Шаблон оформления
Корпорация Майкрософт</dc:description>
  <cp:lastModifiedBy>Админ</cp:lastModifiedBy>
  <cp:revision>55</cp:revision>
  <dcterms:created xsi:type="dcterms:W3CDTF">2019-01-26T15:52:35Z</dcterms:created>
  <dcterms:modified xsi:type="dcterms:W3CDTF">2023-10-25T08:22:16Z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