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83" r:id="rId1"/>
  </p:sldMasterIdLst>
  <p:notesMasterIdLst>
    <p:notesMasterId r:id="rId25"/>
  </p:notesMasterIdLst>
  <p:sldIdLst>
    <p:sldId id="256" r:id="rId2"/>
    <p:sldId id="343" r:id="rId3"/>
    <p:sldId id="430" r:id="rId4"/>
    <p:sldId id="432" r:id="rId5"/>
    <p:sldId id="438" r:id="rId6"/>
    <p:sldId id="435" r:id="rId7"/>
    <p:sldId id="431" r:id="rId8"/>
    <p:sldId id="436" r:id="rId9"/>
    <p:sldId id="434" r:id="rId10"/>
    <p:sldId id="437" r:id="rId11"/>
    <p:sldId id="451" r:id="rId12"/>
    <p:sldId id="439" r:id="rId13"/>
    <p:sldId id="441" r:id="rId14"/>
    <p:sldId id="444" r:id="rId15"/>
    <p:sldId id="445" r:id="rId16"/>
    <p:sldId id="446" r:id="rId17"/>
    <p:sldId id="447" r:id="rId18"/>
    <p:sldId id="448" r:id="rId19"/>
    <p:sldId id="449" r:id="rId20"/>
    <p:sldId id="450" r:id="rId21"/>
    <p:sldId id="453" r:id="rId22"/>
    <p:sldId id="452" r:id="rId23"/>
    <p:sldId id="301" r:id="rId2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37" autoAdjust="0"/>
  </p:normalViewPr>
  <p:slideViewPr>
    <p:cSldViewPr>
      <p:cViewPr>
        <p:scale>
          <a:sx n="60" d="100"/>
          <a:sy n="60" d="100"/>
        </p:scale>
        <p:origin x="-716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314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E17EB-CC43-4B87-8ECA-04CF0E5C27EE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44A1E-81F9-4E41-94B1-2EA6E227D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225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44A1E-81F9-4E41-94B1-2EA6E227DC5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44A1E-81F9-4E41-94B1-2EA6E227DC5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44A1E-81F9-4E41-94B1-2EA6E227DC5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E2FEBBE-079B-4B09-89CC-5B35280B2C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919F2-5779-4348-99B4-726F7C0F24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F83453-07CD-4C03-9425-31D384EE36B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492896"/>
            <a:ext cx="8064896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боевой и трудовой славы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24936" cy="1872208"/>
          </a:xfrm>
        </p:spPr>
        <p:txBody>
          <a:bodyPr>
            <a:noAutofit/>
          </a:bodyPr>
          <a:lstStyle/>
          <a:p>
            <a:pPr marL="361950" indent="-361950"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Березовское муниципальное автономное дошкольное учреждение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«Детский сад№7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«Седьмое королевство»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675461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Просветительская </a:t>
            </a:r>
            <a:r>
              <a:rPr lang="ru-RU" b="1" i="1" dirty="0" smtClean="0">
                <a:solidFill>
                  <a:srgbClr val="C00000"/>
                </a:solidFill>
              </a:rPr>
              <a:t>работа</a:t>
            </a:r>
          </a:p>
          <a:p>
            <a:pPr algn="ctr">
              <a:buNone/>
            </a:pPr>
            <a:endParaRPr lang="ru-RU" sz="1800" b="1" dirty="0" smtClean="0"/>
          </a:p>
          <a:p>
            <a:pPr marL="0" indent="361950" algn="ctr">
              <a:buNone/>
            </a:pPr>
            <a:r>
              <a:rPr lang="ru-RU" sz="2400" b="1" dirty="0" smtClean="0"/>
              <a:t>Важное место в работе музея занимают экскурсии.  </a:t>
            </a:r>
          </a:p>
          <a:p>
            <a:pPr algn="ctr">
              <a:buNone/>
            </a:pPr>
            <a:endParaRPr lang="ru-RU" b="1" dirty="0" smtClean="0"/>
          </a:p>
          <a:p>
            <a:pPr algn="ctr"/>
            <a:endParaRPr lang="ru-RU" dirty="0"/>
          </a:p>
        </p:txBody>
      </p:sp>
      <p:pic>
        <p:nvPicPr>
          <p:cNvPr id="5" name="Рисунок 4" descr="C:\Users\Admin\Desktop\музейная деятельность\фото\Новая папка\PHOTO-2022-03-28-12-30-20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1872208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Admin\Desktop\музейная деятельность\фото\Новая папка\IMG_9445.JPG"/>
          <p:cNvPicPr/>
          <p:nvPr/>
        </p:nvPicPr>
        <p:blipFill>
          <a:blip r:embed="rId3" cstate="print"/>
          <a:srcRect r="10671"/>
          <a:stretch>
            <a:fillRect/>
          </a:stretch>
        </p:blipFill>
        <p:spPr bwMode="auto">
          <a:xfrm>
            <a:off x="2051720" y="3933056"/>
            <a:ext cx="2376264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C:\Users\Admin\Desktop\музейная деятельность\фото\Новая папка\IMG_9446.JPG"/>
          <p:cNvPicPr/>
          <p:nvPr/>
        </p:nvPicPr>
        <p:blipFill>
          <a:blip r:embed="rId4" cstate="print"/>
          <a:srcRect r="16884"/>
          <a:stretch>
            <a:fillRect/>
          </a:stretch>
        </p:blipFill>
        <p:spPr bwMode="auto">
          <a:xfrm>
            <a:off x="4067944" y="2060848"/>
            <a:ext cx="2448272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C:\Users\Admin\Desktop\музейная деятельность\фото\Новая папка\IMG_9437.JPG"/>
          <p:cNvPicPr/>
          <p:nvPr/>
        </p:nvPicPr>
        <p:blipFill>
          <a:blip r:embed="rId5" cstate="print"/>
          <a:srcRect l="15606" t="12055"/>
          <a:stretch>
            <a:fillRect/>
          </a:stretch>
        </p:blipFill>
        <p:spPr bwMode="auto">
          <a:xfrm>
            <a:off x="6228184" y="4005064"/>
            <a:ext cx="2609850" cy="22543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/>
          </a:bodyPr>
          <a:lstStyle/>
          <a:p>
            <a:pPr marL="0" indent="361950" algn="ctr">
              <a:buNone/>
            </a:pPr>
            <a:r>
              <a:rPr lang="ru-RU" dirty="0" smtClean="0"/>
              <a:t>   </a:t>
            </a:r>
            <a:r>
              <a:rPr lang="ru-RU" b="1" dirty="0" smtClean="0"/>
              <a:t>Методическая работа музея не ограничивается экскурсионной работой.</a:t>
            </a:r>
          </a:p>
          <a:p>
            <a:pPr marL="0" indent="361950" algn="ctr">
              <a:buNone/>
            </a:pPr>
            <a:r>
              <a:rPr lang="ru-RU" b="1" dirty="0" smtClean="0"/>
              <a:t> С детьми дошкольного возраста в условиях музея, с участием Совета музея (актива) проводятся познавательные беседы и мероприятия, организуются выставки детских работ, воспитанники принимают участие в акциях, конкурсах различного уровня.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Музейная деятельность по реализации </a:t>
            </a:r>
            <a:r>
              <a:rPr lang="ru-RU" sz="2800" b="1" dirty="0" err="1" smtClean="0">
                <a:solidFill>
                  <a:srgbClr val="C00000"/>
                </a:solidFill>
              </a:rPr>
              <a:t>Ооп</a:t>
            </a:r>
            <a:r>
              <a:rPr lang="ru-RU" sz="2800" b="1" dirty="0" smtClean="0">
                <a:solidFill>
                  <a:srgbClr val="C00000"/>
                </a:solidFill>
              </a:rPr>
              <a:t> ДО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1800" b="1" dirty="0" smtClean="0"/>
              <a:t>В рамках реализации Основной </a:t>
            </a:r>
            <a:r>
              <a:rPr lang="ru-RU" sz="1800" b="1" dirty="0" smtClean="0"/>
              <a:t>общеобразовательной программы  входят </a:t>
            </a:r>
            <a:r>
              <a:rPr lang="ru-RU" sz="1800" b="1" dirty="0" smtClean="0"/>
              <a:t>занятия: «Знаменитые люди г.Березовский», «Промыслы Урала», «Люди, прославившие Уральскую землю: известные художники и музыканты</a:t>
            </a:r>
            <a:r>
              <a:rPr lang="ru-RU" sz="1800" b="1" dirty="0" smtClean="0"/>
              <a:t>»,  </a:t>
            </a:r>
            <a:r>
              <a:rPr lang="ru-RU" sz="1800" b="1" dirty="0" smtClean="0"/>
              <a:t>«Урал во время ВОВ» </a:t>
            </a:r>
            <a:endParaRPr lang="ru-RU" sz="1800" b="1" dirty="0" smtClean="0"/>
          </a:p>
          <a:p>
            <a:pPr algn="just">
              <a:buNone/>
            </a:pPr>
            <a:endParaRPr lang="ru-RU" sz="1800" b="1" dirty="0"/>
          </a:p>
        </p:txBody>
      </p:sp>
      <p:pic>
        <p:nvPicPr>
          <p:cNvPr id="5" name="Рисунок 4" descr="C:\Users\Admin\Desktop\музейная деятельность\фото\Новая папка\IMG_9424.JPG"/>
          <p:cNvPicPr/>
          <p:nvPr/>
        </p:nvPicPr>
        <p:blipFill>
          <a:blip r:embed="rId2" cstate="print"/>
          <a:srcRect t="8624"/>
          <a:stretch>
            <a:fillRect/>
          </a:stretch>
        </p:blipFill>
        <p:spPr bwMode="auto">
          <a:xfrm>
            <a:off x="323528" y="2924944"/>
            <a:ext cx="4121150" cy="26817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Admin\Desktop\музейная деятельность\фото\Новая папка\IMG_9431.JPG"/>
          <p:cNvPicPr/>
          <p:nvPr/>
        </p:nvPicPr>
        <p:blipFill>
          <a:blip r:embed="rId3" cstate="print"/>
          <a:srcRect t="26559"/>
          <a:stretch>
            <a:fillRect/>
          </a:stretch>
        </p:blipFill>
        <p:spPr bwMode="auto">
          <a:xfrm>
            <a:off x="4716016" y="2924944"/>
            <a:ext cx="4208145" cy="26777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149080"/>
            <a:ext cx="8610600" cy="194421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Используя материалы музея, в течение года вместе с детьми педагоги вспоминают памятные даты Войны – проводят  беседы,  знакомятся с </a:t>
            </a:r>
            <a:r>
              <a:rPr lang="ru-RU" sz="2000" b="1" dirty="0" smtClean="0">
                <a:solidFill>
                  <a:srgbClr val="C00000"/>
                </a:solidFill>
              </a:rPr>
              <a:t>презентациями.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сотрудничество </a:t>
            </a:r>
            <a:r>
              <a:rPr lang="ru-RU" sz="2000" b="1" dirty="0" smtClean="0">
                <a:solidFill>
                  <a:srgbClr val="C00000"/>
                </a:solidFill>
              </a:rPr>
              <a:t>с Центральной городской библиотекой помогает реализовать многие мероприятия в стенах нашего музея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332656"/>
            <a:ext cx="4290556" cy="7200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Громкие чтения: «Дедушкин орден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404664"/>
            <a:ext cx="4292241" cy="57606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2100" dirty="0" smtClean="0"/>
              <a:t>                     </a:t>
            </a:r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</a:rPr>
              <a:t>Мастер-класс «Открытка герою»</a:t>
            </a:r>
          </a:p>
          <a:p>
            <a:endParaRPr lang="ru-RU" dirty="0"/>
          </a:p>
        </p:txBody>
      </p:sp>
      <p:pic>
        <p:nvPicPr>
          <p:cNvPr id="7" name="Содержимое 3" descr="IMG_9379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3096344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24496bc1-e4b4-47ce-9b9f-7bebbda469c1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268760"/>
            <a:ext cx="3312368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91264" cy="13258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Ежегодно в рамках мероприятий посвященных Дню Победы проводится Смотр строя и </a:t>
            </a:r>
            <a:r>
              <a:rPr lang="ru-RU" sz="2400" b="1" dirty="0" smtClean="0">
                <a:solidFill>
                  <a:srgbClr val="C00000"/>
                </a:solidFill>
              </a:rPr>
              <a:t>песни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«Парад победы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  <a:endParaRPr lang="ru-RU" sz="2400" b="1" dirty="0"/>
          </a:p>
        </p:txBody>
      </p:sp>
      <p:pic>
        <p:nvPicPr>
          <p:cNvPr id="5" name="Содержимое 4" descr="IMG_471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2880320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общая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924944"/>
            <a:ext cx="2592288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e17146ef-b150-473f-82a1-62ccb277b2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077072"/>
            <a:ext cx="2664296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Воспитанники принимают  участие в конкурсе муниципального уровня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«Мемориал моей жизни»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00cff620-72aa-42a9-ab08-be792dbd862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2053580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f6c5cd33-54ce-470d-b070-1203cda6dd3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8"/>
            <a:ext cx="2016224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99bfd8b1-fe13-443b-9932-ef66b1fc12e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861048"/>
            <a:ext cx="2160240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dc8db876-d839-4bea-addc-3dc39ab8be1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789040"/>
            <a:ext cx="2088232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10347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День Защитников Отечества </a:t>
            </a:r>
            <a:r>
              <a:rPr lang="ru-RU" sz="2400" b="1" dirty="0" smtClean="0">
                <a:solidFill>
                  <a:srgbClr val="C00000"/>
                </a:solidFill>
              </a:rPr>
              <a:t>традиционно </a:t>
            </a:r>
            <a:r>
              <a:rPr lang="ru-RU" sz="2400" b="1" dirty="0" smtClean="0">
                <a:solidFill>
                  <a:srgbClr val="C00000"/>
                </a:solidFill>
              </a:rPr>
              <a:t>проводится спортивное мероприятие,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посвященное </a:t>
            </a:r>
            <a:r>
              <a:rPr lang="ru-RU" sz="2400" b="1" dirty="0" smtClean="0">
                <a:solidFill>
                  <a:srgbClr val="C00000"/>
                </a:solidFill>
              </a:rPr>
              <a:t>этому </a:t>
            </a:r>
            <a:r>
              <a:rPr lang="ru-RU" sz="2400" b="1" dirty="0" smtClean="0">
                <a:solidFill>
                  <a:srgbClr val="C00000"/>
                </a:solidFill>
              </a:rPr>
              <a:t>дню.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IMG_774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2232248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https://7ber.tvoysadik.ru/upload/ts7ber_new/images/thumb/36/14/36143ec445756985fe80ea91fdf78db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564904"/>
            <a:ext cx="2304256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https://7ber.tvoysadik.ru/upload/ts7ber_new/images/thumb/4f/c1/4fc17020569abed6af5c75813573d8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221088"/>
            <a:ext cx="2520280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746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</a:rPr>
              <a:t>«Военно-спортивная игра «</a:t>
            </a:r>
            <a:r>
              <a:rPr lang="ru-RU" sz="3100" b="1" dirty="0" err="1" smtClean="0">
                <a:solidFill>
                  <a:srgbClr val="C00000"/>
                </a:solidFill>
              </a:rPr>
              <a:t>Зарничка</a:t>
            </a:r>
            <a:r>
              <a:rPr lang="ru-RU" sz="3100" b="1" dirty="0" smtClean="0">
                <a:solidFill>
                  <a:srgbClr val="C0000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7ber.tvoysadik.ru/upload/ts7ber_new/images/thumb/68/d9/68d912e3b851a3a571aed65f0558fd9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2736304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https://7ber.tvoysadik.ru/upload/ts7ber_new/images/thumb/7e/34/7e3403596a3018d0fc456b30302ed76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80928"/>
            <a:ext cx="2898998" cy="253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48680"/>
            <a:ext cx="8686800" cy="7467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«Я люблю этот мир» Конкурс плакатов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Содержимое 3" descr="8cc12e6e-05fb-41a0-bf23-1c3034ad589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3024336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ae3bd1be-e35b-4af8-995c-2b66ed96419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24944"/>
            <a:ext cx="3384376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48680"/>
            <a:ext cx="8686800" cy="7467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День памяти и скорби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Содержимое 3" descr="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5256584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«Урал - наш общий дом»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412776"/>
            <a:ext cx="4474840" cy="5445224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1" dirty="0" smtClean="0"/>
              <a:t>Музей объединен общей темой: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«Урал - наш общий дом».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1" dirty="0" smtClean="0"/>
              <a:t>Экспозиции музея расположены в холлах второго и третьего этажей, которые оформлены с использованием элементов традиционной уральской живописи, изображением исторических моментов из жизни нашего города, его памятников и зданий.</a:t>
            </a:r>
            <a:endParaRPr lang="ru-RU" sz="2400" b="1" dirty="0"/>
          </a:p>
        </p:txBody>
      </p:sp>
      <p:pic>
        <p:nvPicPr>
          <p:cNvPr id="6" name="Рисунок 5" descr="C:\Users\Admin\Desktop\музейная деятельность\фото\IMG_9416.JPG"/>
          <p:cNvPicPr/>
          <p:nvPr/>
        </p:nvPicPr>
        <p:blipFill>
          <a:blip r:embed="rId2" cstate="print"/>
          <a:srcRect t="10743" b="20192"/>
          <a:stretch>
            <a:fillRect/>
          </a:stretch>
        </p:blipFill>
        <p:spPr bwMode="auto">
          <a:xfrm>
            <a:off x="251520" y="1412776"/>
            <a:ext cx="3024336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 descr="C:\Users\Admin\Desktop\музейная деятельность\фото\IMG_9420.JPG"/>
          <p:cNvPicPr/>
          <p:nvPr/>
        </p:nvPicPr>
        <p:blipFill>
          <a:blip r:embed="rId3" cstate="print"/>
          <a:srcRect t="8503" r="10616" b="11100"/>
          <a:stretch>
            <a:fillRect/>
          </a:stretch>
        </p:blipFill>
        <p:spPr bwMode="auto">
          <a:xfrm>
            <a:off x="251520" y="3933056"/>
            <a:ext cx="3024336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Акции «Напиши письмо солдату»  и «Посылка солдату»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8a7d4483-9fe5-4fad-81f9-d68526db1f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2448272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-20220222-WA0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80928"/>
            <a:ext cx="2736304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21db2bd0-30e4-4892-8781-3472a2ec28e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221088"/>
            <a:ext cx="2664296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rgbClr val="C00000"/>
                </a:solidFill>
              </a:rPr>
              <a:t>Выставка детских поделок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</a:rPr>
              <a:t>«Будем честью дорожить»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 descr="C:\Users\Admin\Desktop\музейная деятельность\фото\IMG_94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4536"/>
          <a:stretch>
            <a:fillRect/>
          </a:stretch>
        </p:blipFill>
        <p:spPr bwMode="auto">
          <a:xfrm>
            <a:off x="1630892" y="2492896"/>
            <a:ext cx="5101348" cy="28872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2565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Музей «Урал - наш общий дом», </a:t>
            </a:r>
            <a:r>
              <a:rPr lang="ru-RU" b="1" dirty="0" smtClean="0">
                <a:solidFill>
                  <a:srgbClr val="C00000"/>
                </a:solidFill>
              </a:rPr>
              <a:t>его экспозиция «Музей боевой и трудовой славы», созданный </a:t>
            </a:r>
            <a:r>
              <a:rPr lang="ru-RU" b="1" dirty="0" smtClean="0">
                <a:solidFill>
                  <a:srgbClr val="C00000"/>
                </a:solidFill>
              </a:rPr>
              <a:t>в стенах нашего детского сада является средством творческой самореализации наших воспитанников, является маленьким исследовательским центром по сохранению, возрождению и развитию культурно-исторических традиций, который участвует в диалоге поколений и культур.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268760"/>
            <a:ext cx="4546848" cy="3154362"/>
          </a:xfrm>
        </p:spPr>
        <p:txBody>
          <a:bodyPr>
            <a:norm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Спасибо за внимание!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527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Экспозиции музея</a:t>
            </a:r>
          </a:p>
        </p:txBody>
      </p:sp>
      <p:pic>
        <p:nvPicPr>
          <p:cNvPr id="4" name="Содержимое 3" descr="C:\Users\Admin\Desktop\музейная деятельность\фото\IMG_9415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3140968"/>
            <a:ext cx="1728192" cy="1368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2843808" y="1340768"/>
            <a:ext cx="5715744" cy="472440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7400" b="1" dirty="0" smtClean="0"/>
              <a:t>На сегодняшний день в организации  созданы и пополняются  постоянные экспозиции: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7400" b="1" dirty="0" smtClean="0"/>
              <a:t>«Народные костюмы России»;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7400" b="1" dirty="0" smtClean="0"/>
              <a:t>«Минералогическая выставка» 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7400" b="1" dirty="0" smtClean="0"/>
              <a:t>«Моя малая родина»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7400" b="1" dirty="0" smtClean="0"/>
              <a:t>«То, что в памяти всегда: музей боевой и трудовой славы»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7400" b="1" dirty="0" smtClean="0"/>
              <a:t>«Русская изба</a:t>
            </a:r>
            <a:r>
              <a:rPr lang="ru-RU" sz="6800" b="1" dirty="0" smtClean="0"/>
              <a:t>»</a:t>
            </a:r>
          </a:p>
          <a:p>
            <a:endParaRPr lang="ru-RU" dirty="0"/>
          </a:p>
        </p:txBody>
      </p:sp>
      <p:pic>
        <p:nvPicPr>
          <p:cNvPr id="5" name="Рисунок 4" descr="C:\Users\Admin\Desktop\музейная деятельность\фото\IMG_9423.JPG"/>
          <p:cNvPicPr/>
          <p:nvPr/>
        </p:nvPicPr>
        <p:blipFill>
          <a:blip r:embed="rId3" cstate="print"/>
          <a:srcRect l="4439" b="3484"/>
          <a:stretch>
            <a:fillRect/>
          </a:stretch>
        </p:blipFill>
        <p:spPr bwMode="auto">
          <a:xfrm>
            <a:off x="683568" y="1412776"/>
            <a:ext cx="1728192" cy="1296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C:\Users\Admin\Desktop\музейная деятельность\фото\IMG_9414.JPG"/>
          <p:cNvPicPr/>
          <p:nvPr/>
        </p:nvPicPr>
        <p:blipFill>
          <a:blip r:embed="rId4" cstate="print"/>
          <a:srcRect l="3519" t="10949" b="8496"/>
          <a:stretch>
            <a:fillRect/>
          </a:stretch>
        </p:blipFill>
        <p:spPr bwMode="auto">
          <a:xfrm>
            <a:off x="755576" y="4941168"/>
            <a:ext cx="1728192" cy="1368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C:\Users\Admin\Desktop\музейная деятельность\фото\IMG_9421.JPG"/>
          <p:cNvPicPr/>
          <p:nvPr/>
        </p:nvPicPr>
        <p:blipFill>
          <a:blip r:embed="rId5" cstate="print"/>
          <a:srcRect t="16466"/>
          <a:stretch>
            <a:fillRect/>
          </a:stretch>
        </p:blipFill>
        <p:spPr bwMode="auto">
          <a:xfrm>
            <a:off x="3347864" y="4941168"/>
            <a:ext cx="1872208" cy="1368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C:\Users\Admin\Desktop\музейная деятельность\фото\IMG_941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941168"/>
            <a:ext cx="1872208" cy="1368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Цель Организации музея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7776864" cy="525658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		</a:t>
            </a:r>
            <a:r>
              <a:rPr lang="ru-RU" b="1" dirty="0" smtClean="0"/>
              <a:t>Создание особого образовательного пространства, обеспечение широкой направленности содержания образовательного процесса на основе </a:t>
            </a:r>
            <a:r>
              <a:rPr lang="ru-RU" b="1" dirty="0" smtClean="0"/>
              <a:t>духовно - нравственных </a:t>
            </a:r>
            <a:r>
              <a:rPr lang="ru-RU" b="1" dirty="0" smtClean="0"/>
              <a:t>и </a:t>
            </a:r>
            <a:r>
              <a:rPr lang="ru-RU" b="1" dirty="0" err="1" smtClean="0"/>
              <a:t>социокультурных</a:t>
            </a:r>
            <a:r>
              <a:rPr lang="ru-RU" b="1" dirty="0" smtClean="0"/>
              <a:t> </a:t>
            </a:r>
            <a:r>
              <a:rPr lang="ru-RU" b="1" dirty="0" smtClean="0"/>
              <a:t>  ценностей </a:t>
            </a:r>
            <a:r>
              <a:rPr lang="ru-RU" b="1" dirty="0" smtClean="0"/>
              <a:t>и принятых в обществе правил и норм поведения в интересах человека, семьи, общества посредством музейной педагогики. 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Задачи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84576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ru-RU" sz="1800" b="1" dirty="0" smtClean="0"/>
              <a:t>развивать познавательный интерес к изучению родного города, его истории, быту, социальных объектов, достопримечательностей; 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800" b="1" dirty="0" smtClean="0"/>
              <a:t>обогащать представления детей об окружающем мире, через ознакомление с природой родного края; 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800" b="1" dirty="0" smtClean="0"/>
              <a:t>формировать у дошкольников познавательную активность и художественно-творческие способности через приобщение к традициям, культуре, народным промыслам Урала;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800" b="1" dirty="0" smtClean="0"/>
              <a:t>содействовать становлению активной жизненной позиции воспитанников через участие в традициях города, социальных акциях;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800" b="1" dirty="0" smtClean="0"/>
              <a:t>воспитывать нравственно-патриотические чувства, любовь и уважение к своей семье, малой родине, толерантное отношение к народам других национальностей; 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800" b="1" dirty="0" smtClean="0"/>
              <a:t>способствовать вовлечению родителей воспитанников (законных представителей) в совместную деятельность с ребенком в условиях семьи и детского сада для передачи культурно-исторического наследия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b="1" dirty="0" smtClean="0"/>
              <a:t> </a:t>
            </a:r>
          </a:p>
          <a:p>
            <a:endParaRPr lang="ru-RU" sz="1800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формы работы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/>
              <a:t>экскурсии с целью создания коллекции или знакомства с историей предметов;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 встречи с людьми (в том числе с представителями других музеев, библиотек, родителями);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сбор экспонатов, поисковая работа;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 занятия, тематические вечера, театрализованная деятельность;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конкурсы и выставки </a:t>
            </a:r>
            <a:r>
              <a:rPr lang="ru-RU" b="1" dirty="0" smtClean="0"/>
              <a:t>работ;</a:t>
            </a:r>
            <a:endParaRPr lang="ru-RU" b="1" dirty="0" smtClean="0"/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викторины, конкурсы, соревнования;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 проведение праздников, </a:t>
            </a:r>
            <a:r>
              <a:rPr lang="ru-RU" b="1" dirty="0" smtClean="0"/>
              <a:t>развлечений.</a:t>
            </a:r>
            <a:endParaRPr lang="ru-RU" b="1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Направления Деятельности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12776"/>
            <a:ext cx="8164016" cy="466734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Организационная работа</a:t>
            </a:r>
          </a:p>
          <a:p>
            <a:pPr marL="77788" indent="7938" algn="just">
              <a:buNone/>
            </a:pPr>
            <a:r>
              <a:rPr lang="ru-RU" sz="2000" b="1" dirty="0" smtClean="0"/>
              <a:t>Организационная работа - это предварительная работа: разработка нормативной документации, согласование с педагогами тем проектов, разработка алгоритмов и планов работы.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Admin\Desktop\музейная деятельность\фото\IMG_9448.JPG"/>
          <p:cNvPicPr/>
          <p:nvPr/>
        </p:nvPicPr>
        <p:blipFill>
          <a:blip r:embed="rId2" cstate="print"/>
          <a:srcRect t="1894" b="4924"/>
          <a:stretch>
            <a:fillRect/>
          </a:stretch>
        </p:blipFill>
        <p:spPr bwMode="auto">
          <a:xfrm>
            <a:off x="1979712" y="3573016"/>
            <a:ext cx="1944216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Admin\Desktop\музейная деятельность\фото\IMG_9449.JPG"/>
          <p:cNvPicPr/>
          <p:nvPr/>
        </p:nvPicPr>
        <p:blipFill>
          <a:blip r:embed="rId3" cstate="print"/>
          <a:srcRect l="5013" t="2632" b="4887"/>
          <a:stretch>
            <a:fillRect/>
          </a:stretch>
        </p:blipFill>
        <p:spPr bwMode="auto">
          <a:xfrm>
            <a:off x="5220072" y="3573016"/>
            <a:ext cx="2016224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531445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Исследовательская работа</a:t>
            </a:r>
          </a:p>
          <a:p>
            <a:pPr marL="265113" indent="180975" algn="just">
              <a:buNone/>
            </a:pPr>
            <a:r>
              <a:rPr lang="ru-RU" dirty="0" smtClean="0"/>
              <a:t> </a:t>
            </a:r>
            <a:r>
              <a:rPr lang="ru-RU" sz="2000" b="1" dirty="0" smtClean="0"/>
              <a:t>Это </a:t>
            </a:r>
            <a:r>
              <a:rPr lang="ru-RU" sz="2000" b="1" dirty="0" smtClean="0"/>
              <a:t>поиск и систематизация материала. Это реализация проектов различной направленности и сроков (разработанных планов по поиску информации, предметов для экспозиции, запись воспоминаний  и т.д.) </a:t>
            </a:r>
            <a:r>
              <a:rPr lang="ru-RU" sz="2000" b="1" dirty="0" smtClean="0"/>
              <a:t>В настоящее время </a:t>
            </a:r>
            <a:r>
              <a:rPr lang="ru-RU" sz="2000" dirty="0" smtClean="0"/>
              <a:t>р</a:t>
            </a:r>
            <a:r>
              <a:rPr lang="ru-RU" sz="2000" dirty="0" smtClean="0"/>
              <a:t>еализуются </a:t>
            </a:r>
            <a:r>
              <a:rPr lang="ru-RU" sz="2000" b="1" dirty="0" smtClean="0"/>
              <a:t>долгосрочные проекты: «То, что в памяти всегда: моя семья в годы Великой Отечественной войны</a:t>
            </a:r>
            <a:r>
              <a:rPr lang="ru-RU" sz="2000" b="1" dirty="0" smtClean="0"/>
              <a:t>»</a:t>
            </a:r>
            <a:r>
              <a:rPr lang="ru-RU" sz="2000" dirty="0" smtClean="0"/>
              <a:t>,  «</a:t>
            </a:r>
            <a:r>
              <a:rPr lang="ru-RU" sz="2000" b="1" dirty="0" smtClean="0"/>
              <a:t>Моя малая Родина: улица, на которой я живу» Причем </a:t>
            </a:r>
            <a:r>
              <a:rPr lang="ru-RU" sz="2000" b="1" dirty="0" smtClean="0"/>
              <a:t>проекты реализуются одновременно, и каждый проект решает свои задачи  и проводит свои мероприятия.</a:t>
            </a:r>
            <a:endParaRPr lang="ru-RU" sz="2000" b="1" dirty="0" smtClean="0"/>
          </a:p>
          <a:p>
            <a:pPr marL="265113" indent="-265113" algn="just">
              <a:buNone/>
            </a:pPr>
            <a:endParaRPr lang="ru-RU" sz="2000" b="1" dirty="0" smtClean="0"/>
          </a:p>
          <a:p>
            <a:pPr marL="265113" indent="-265113" algn="just">
              <a:buNone/>
            </a:pPr>
            <a:endParaRPr lang="ru-RU" sz="2000" b="1" dirty="0" smtClean="0"/>
          </a:p>
          <a:p>
            <a:endParaRPr lang="ru-RU" dirty="0"/>
          </a:p>
        </p:txBody>
      </p:sp>
      <p:pic>
        <p:nvPicPr>
          <p:cNvPr id="4" name="Рисунок 3" descr="C:\Users\Admin\Desktop\музейная деятельность\фото\IMG_94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365104"/>
            <a:ext cx="1728192" cy="180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Admin\Desktop\музейная деятельность\фото\IMG_9451.JPG"/>
          <p:cNvPicPr/>
          <p:nvPr/>
        </p:nvPicPr>
        <p:blipFill>
          <a:blip r:embed="rId3" cstate="print"/>
          <a:srcRect l="4663"/>
          <a:stretch>
            <a:fillRect/>
          </a:stretch>
        </p:blipFill>
        <p:spPr bwMode="auto">
          <a:xfrm>
            <a:off x="4788024" y="4293096"/>
            <a:ext cx="1800200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53144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Выставочная </a:t>
            </a:r>
            <a:r>
              <a:rPr lang="ru-RU" b="1" i="1" dirty="0" smtClean="0">
                <a:solidFill>
                  <a:srgbClr val="C00000"/>
                </a:solidFill>
              </a:rPr>
              <a:t>деятельность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marL="180975" indent="265113" algn="just">
              <a:lnSpc>
                <a:spcPct val="80000"/>
              </a:lnSpc>
              <a:buNone/>
            </a:pPr>
            <a:endParaRPr lang="ru-RU" sz="2000" b="1" dirty="0" smtClean="0"/>
          </a:p>
          <a:p>
            <a:pPr marL="180975" indent="265113" algn="just">
              <a:lnSpc>
                <a:spcPct val="80000"/>
              </a:lnSpc>
              <a:buNone/>
            </a:pPr>
            <a:r>
              <a:rPr lang="ru-RU" sz="2000" b="1" dirty="0" smtClean="0"/>
              <a:t>Выставочная </a:t>
            </a:r>
            <a:r>
              <a:rPr lang="ru-RU" sz="2000" b="1" dirty="0" smtClean="0"/>
              <a:t>деятельность включает в себя разработку тематико-экспозиционных планов экспозиций и выставок и их реализацию, подготовку предметов к экспонированию, составление аннотаций музейных предметов, предназначенных для экспозиции и выставок</a:t>
            </a:r>
            <a:r>
              <a:rPr lang="ru-RU" sz="2000" b="1" dirty="0" smtClean="0"/>
              <a:t>.</a:t>
            </a:r>
          </a:p>
          <a:p>
            <a:pPr marL="180975" indent="265113" algn="just">
              <a:lnSpc>
                <a:spcPct val="80000"/>
              </a:lnSpc>
              <a:buNone/>
            </a:pPr>
            <a:r>
              <a:rPr lang="ru-RU" sz="2000" b="1" dirty="0" smtClean="0"/>
              <a:t> </a:t>
            </a:r>
            <a:endParaRPr lang="ru-RU" sz="2000" b="1" dirty="0" smtClean="0"/>
          </a:p>
          <a:p>
            <a:pPr algn="ctr">
              <a:lnSpc>
                <a:spcPct val="80000"/>
              </a:lnSpc>
              <a:buNone/>
            </a:pPr>
            <a:endParaRPr lang="ru-RU" b="1" i="1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Admin\Desktop\музейная деятельность\фото\29-03-2022_16-25-29\PHOTO-2022-03-28-13-14-03 (2).jpg"/>
          <p:cNvPicPr/>
          <p:nvPr/>
        </p:nvPicPr>
        <p:blipFill>
          <a:blip r:embed="rId2" cstate="print"/>
          <a:srcRect l="34741" r="30197" b="1900"/>
          <a:stretch>
            <a:fillRect/>
          </a:stretch>
        </p:blipFill>
        <p:spPr bwMode="auto">
          <a:xfrm>
            <a:off x="251520" y="2996952"/>
            <a:ext cx="2160240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Admin\Desktop\музейная деятельность\фото\29-03-2022_16-25-29\PHOTO-2022-03-28-13-14-03 (3).jpg"/>
          <p:cNvPicPr/>
          <p:nvPr/>
        </p:nvPicPr>
        <p:blipFill>
          <a:blip r:embed="rId3" cstate="print"/>
          <a:srcRect r="6386" b="10215"/>
          <a:stretch>
            <a:fillRect/>
          </a:stretch>
        </p:blipFill>
        <p:spPr bwMode="auto">
          <a:xfrm>
            <a:off x="2843808" y="2996952"/>
            <a:ext cx="2736304" cy="1440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Admin\Desktop\музейная деятельность\фото\29-03-2022_16-25-29\PHOTO-2022-03-28-13-14-03.jpg"/>
          <p:cNvPicPr/>
          <p:nvPr/>
        </p:nvPicPr>
        <p:blipFill>
          <a:blip r:embed="rId4" cstate="print"/>
          <a:srcRect l="2784" r="6264"/>
          <a:stretch>
            <a:fillRect/>
          </a:stretch>
        </p:blipFill>
        <p:spPr bwMode="auto">
          <a:xfrm>
            <a:off x="2843808" y="4725144"/>
            <a:ext cx="2736304" cy="1440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Admin\Desktop\музейная деятельность\фото\29-03-2022_16-25-29\IMG_94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924944"/>
            <a:ext cx="2808312" cy="1440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C:\Users\Admin\Desktop\музейная деятельность\фото\29-03-2022_16-25-29\IMG_945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725144"/>
            <a:ext cx="2736304" cy="14377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4167</TotalTime>
  <Words>678</Words>
  <Application>Microsoft Office PowerPoint</Application>
  <PresentationFormat>Экран (4:3)</PresentationFormat>
  <Paragraphs>67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Березовское муниципальное автономное дошкольное учреждение  «Детский сад№7  «Седьмое королевство»</vt:lpstr>
      <vt:lpstr>«Урал - наш общий дом»</vt:lpstr>
      <vt:lpstr>Экспозиции музея</vt:lpstr>
      <vt:lpstr>Цель Организации музея </vt:lpstr>
      <vt:lpstr>Задачи </vt:lpstr>
      <vt:lpstr>формы работы</vt:lpstr>
      <vt:lpstr>Направления Деятельности</vt:lpstr>
      <vt:lpstr>Слайд 8</vt:lpstr>
      <vt:lpstr>Слайд 9</vt:lpstr>
      <vt:lpstr>Слайд 10</vt:lpstr>
      <vt:lpstr>Слайд 11</vt:lpstr>
      <vt:lpstr>Музейная деятельность по реализации Ооп ДО</vt:lpstr>
      <vt:lpstr>Используя материалы музея, в течение года вместе с детьми педагоги вспоминают памятные даты Войны – проводят  беседы,  знакомятся с презентациями. сотрудничество с Центральной городской библиотекой помогает реализовать многие мероприятия в стенах нашего музея</vt:lpstr>
      <vt:lpstr>Ежегодно в рамках мероприятий посвященных Дню Победы проводится Смотр строя и песни  «Парад победы»</vt:lpstr>
      <vt:lpstr>Воспитанники принимают  участие в конкурсе муниципального уровня   «Мемориал моей жизни»</vt:lpstr>
      <vt:lpstr>В День Защитников Отечества традиционно проводится спортивное мероприятие,  посвященное этому дню.  </vt:lpstr>
      <vt:lpstr>«Военно-спортивная игра «Зарничка» </vt:lpstr>
      <vt:lpstr>«Я люблю этот мир» Конкурс плакатов </vt:lpstr>
      <vt:lpstr>День памяти и скорби </vt:lpstr>
      <vt:lpstr>Акции «Напиши письмо солдату»  и «Посылка солдату»</vt:lpstr>
      <vt:lpstr>   Выставка детских поделок  «Будем честью дорожить»  </vt:lpstr>
      <vt:lpstr>Слайд 22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Admin</cp:lastModifiedBy>
  <cp:revision>333</cp:revision>
  <cp:lastPrinted>2017-04-20T04:32:32Z</cp:lastPrinted>
  <dcterms:created xsi:type="dcterms:W3CDTF">2016-01-23T16:36:18Z</dcterms:created>
  <dcterms:modified xsi:type="dcterms:W3CDTF">2022-03-29T15:15:11Z</dcterms:modified>
</cp:coreProperties>
</file>