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6" r:id="rId3"/>
    <p:sldId id="257" r:id="rId4"/>
    <p:sldId id="258" r:id="rId5"/>
    <p:sldId id="259" r:id="rId6"/>
    <p:sldId id="260" r:id="rId7"/>
    <p:sldId id="269" r:id="rId8"/>
    <p:sldId id="262" r:id="rId9"/>
    <p:sldId id="264" r:id="rId10"/>
    <p:sldId id="270" r:id="rId11"/>
    <p:sldId id="271" r:id="rId12"/>
    <p:sldId id="267" r:id="rId13"/>
    <p:sldId id="276" r:id="rId14"/>
    <p:sldId id="282" r:id="rId15"/>
    <p:sldId id="272" r:id="rId16"/>
    <p:sldId id="273" r:id="rId17"/>
    <p:sldId id="279" r:id="rId18"/>
    <p:sldId id="283" r:id="rId19"/>
    <p:sldId id="261" r:id="rId20"/>
    <p:sldId id="277" r:id="rId21"/>
    <p:sldId id="278" r:id="rId22"/>
    <p:sldId id="275" r:id="rId23"/>
    <p:sldId id="280" r:id="rId24"/>
    <p:sldId id="274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4" autoAdjust="0"/>
    <p:restoredTop sz="94660"/>
  </p:normalViewPr>
  <p:slideViewPr>
    <p:cSldViewPr>
      <p:cViewPr>
        <p:scale>
          <a:sx n="60" d="100"/>
          <a:sy n="60" d="100"/>
        </p:scale>
        <p:origin x="-6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CC8D4A-0151-4BF8-AE02-EE26369628CE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C984563-1841-4065-A8E2-B1CDDBAADE34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ТИКО</a:t>
          </a:r>
          <a:endParaRPr lang="ru-RU" b="1" dirty="0">
            <a:solidFill>
              <a:srgbClr val="C00000"/>
            </a:solidFill>
          </a:endParaRPr>
        </a:p>
      </dgm:t>
    </dgm:pt>
    <dgm:pt modelId="{C31D5E43-BBC0-4E14-9960-B36A491EBCDA}" type="parTrans" cxnId="{001F4C17-6A53-43CF-A832-14F90D1F3F30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27D21BC9-EBD9-4B9A-AFF1-FCBF488DCD46}" type="sibTrans" cxnId="{001F4C17-6A53-43CF-A832-14F90D1F3F30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693BDB0C-A2F6-4077-8861-E7F45DACF4B9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Обучение</a:t>
          </a:r>
          <a:endParaRPr lang="ru-RU" b="1" dirty="0">
            <a:solidFill>
              <a:srgbClr val="C00000"/>
            </a:solidFill>
          </a:endParaRPr>
        </a:p>
      </dgm:t>
    </dgm:pt>
    <dgm:pt modelId="{0F5E8F08-D5B1-4A87-ACF7-224F8CF7176F}" type="parTrans" cxnId="{094A8725-C00B-40A7-9CC2-6647E6A05D19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1A8CE298-4895-49F8-B944-6A521DCFB248}" type="sibTrans" cxnId="{094A8725-C00B-40A7-9CC2-6647E6A05D19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31CDDF2A-3E62-49D7-BA5C-446F8C6661A2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Развитие </a:t>
          </a:r>
          <a:endParaRPr lang="ru-RU" b="1" dirty="0">
            <a:solidFill>
              <a:srgbClr val="C00000"/>
            </a:solidFill>
          </a:endParaRPr>
        </a:p>
      </dgm:t>
    </dgm:pt>
    <dgm:pt modelId="{4D5BADBB-767F-4CE6-A941-9B0789A12D77}" type="parTrans" cxnId="{F3D9A753-909B-472B-A25D-3A8DBA565A69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BBCB04A8-375D-4F1B-BEDA-D2C6AC2E2C2B}" type="sibTrans" cxnId="{F3D9A753-909B-472B-A25D-3A8DBA565A69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69A625F7-92D1-4479-9349-382D8B6BE47D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Игра</a:t>
          </a:r>
          <a:endParaRPr lang="ru-RU" b="1" dirty="0">
            <a:solidFill>
              <a:srgbClr val="C00000"/>
            </a:solidFill>
          </a:endParaRPr>
        </a:p>
      </dgm:t>
    </dgm:pt>
    <dgm:pt modelId="{9AB21745-E0D0-4084-9199-293D9C10274B}" type="parTrans" cxnId="{CEB9E6B9-5CF8-4727-B6DA-07FB0CF942A2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CE4831D5-2192-4625-8C53-830A063E26C6}" type="sibTrans" cxnId="{CEB9E6B9-5CF8-4727-B6DA-07FB0CF942A2}">
      <dgm:prSet/>
      <dgm:spPr/>
      <dgm:t>
        <a:bodyPr/>
        <a:lstStyle/>
        <a:p>
          <a:endParaRPr lang="ru-RU" b="1">
            <a:solidFill>
              <a:srgbClr val="C00000"/>
            </a:solidFill>
          </a:endParaRPr>
        </a:p>
      </dgm:t>
    </dgm:pt>
    <dgm:pt modelId="{1694B841-6805-44CF-9497-BAF18651B84B}" type="pres">
      <dgm:prSet presAssocID="{23CC8D4A-0151-4BF8-AE02-EE26369628C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E6F334-A77F-4101-927B-0B9156302A29}" type="pres">
      <dgm:prSet presAssocID="{4C984563-1841-4065-A8E2-B1CDDBAADE34}" presName="root1" presStyleCnt="0"/>
      <dgm:spPr/>
    </dgm:pt>
    <dgm:pt modelId="{550734A9-AF51-429B-8295-694AF3EB079E}" type="pres">
      <dgm:prSet presAssocID="{4C984563-1841-4065-A8E2-B1CDDBAADE3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6E7C11-2642-41B2-8FB6-E2CFD0F53CFB}" type="pres">
      <dgm:prSet presAssocID="{4C984563-1841-4065-A8E2-B1CDDBAADE34}" presName="level2hierChild" presStyleCnt="0"/>
      <dgm:spPr/>
    </dgm:pt>
    <dgm:pt modelId="{D6070E32-4C19-4F9A-927B-8559F33B213C}" type="pres">
      <dgm:prSet presAssocID="{0F5E8F08-D5B1-4A87-ACF7-224F8CF7176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67609F1-0CBA-4B47-B8FC-5940C926FE18}" type="pres">
      <dgm:prSet presAssocID="{0F5E8F08-D5B1-4A87-ACF7-224F8CF7176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3B641B4-28A5-4FB0-9CFC-A4AF8DE2A5DC}" type="pres">
      <dgm:prSet presAssocID="{693BDB0C-A2F6-4077-8861-E7F45DACF4B9}" presName="root2" presStyleCnt="0"/>
      <dgm:spPr/>
    </dgm:pt>
    <dgm:pt modelId="{A24D0C7F-9AC9-422B-BED7-2697A7DF44F3}" type="pres">
      <dgm:prSet presAssocID="{693BDB0C-A2F6-4077-8861-E7F45DACF4B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FC3E67-2B02-4798-9516-24B7CAF6FC10}" type="pres">
      <dgm:prSet presAssocID="{693BDB0C-A2F6-4077-8861-E7F45DACF4B9}" presName="level3hierChild" presStyleCnt="0"/>
      <dgm:spPr/>
    </dgm:pt>
    <dgm:pt modelId="{90CFB66D-284A-4FA7-8E8C-D47345DED6FA}" type="pres">
      <dgm:prSet presAssocID="{4D5BADBB-767F-4CE6-A941-9B0789A12D77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7F8EEE72-30CC-4B5F-97B6-83086C36DA13}" type="pres">
      <dgm:prSet presAssocID="{4D5BADBB-767F-4CE6-A941-9B0789A12D7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1440AEC-BBBB-484D-B21E-CD6680362A28}" type="pres">
      <dgm:prSet presAssocID="{31CDDF2A-3E62-49D7-BA5C-446F8C6661A2}" presName="root2" presStyleCnt="0"/>
      <dgm:spPr/>
    </dgm:pt>
    <dgm:pt modelId="{DAB4E3C5-1D13-4199-A508-8AA95EB2E571}" type="pres">
      <dgm:prSet presAssocID="{31CDDF2A-3E62-49D7-BA5C-446F8C6661A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7481F7-0897-487D-9BB6-A6619949F827}" type="pres">
      <dgm:prSet presAssocID="{31CDDF2A-3E62-49D7-BA5C-446F8C6661A2}" presName="level3hierChild" presStyleCnt="0"/>
      <dgm:spPr/>
    </dgm:pt>
    <dgm:pt modelId="{4AEC097F-2134-4840-949F-38E3E71AA365}" type="pres">
      <dgm:prSet presAssocID="{9AB21745-E0D0-4084-9199-293D9C10274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DD43196-BEA6-40D6-AEFA-89BE45C1160E}" type="pres">
      <dgm:prSet presAssocID="{9AB21745-E0D0-4084-9199-293D9C10274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9A0ED8F-3FD0-4F9E-BA18-F169405BE447}" type="pres">
      <dgm:prSet presAssocID="{69A625F7-92D1-4479-9349-382D8B6BE47D}" presName="root2" presStyleCnt="0"/>
      <dgm:spPr/>
    </dgm:pt>
    <dgm:pt modelId="{49CA8C03-BE3A-4FF2-AFAE-33DD4FDBB048}" type="pres">
      <dgm:prSet presAssocID="{69A625F7-92D1-4479-9349-382D8B6BE47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14B636-3B74-47A8-BBC2-5198ACCC510D}" type="pres">
      <dgm:prSet presAssocID="{69A625F7-92D1-4479-9349-382D8B6BE47D}" presName="level3hierChild" presStyleCnt="0"/>
      <dgm:spPr/>
    </dgm:pt>
  </dgm:ptLst>
  <dgm:cxnLst>
    <dgm:cxn modelId="{83185D6C-9662-4F62-955C-27B803F4A4D8}" type="presOf" srcId="{0F5E8F08-D5B1-4A87-ACF7-224F8CF7176F}" destId="{E67609F1-0CBA-4B47-B8FC-5940C926FE18}" srcOrd="1" destOrd="0" presId="urn:microsoft.com/office/officeart/2008/layout/HorizontalMultiLevelHierarchy"/>
    <dgm:cxn modelId="{F3D9A753-909B-472B-A25D-3A8DBA565A69}" srcId="{4C984563-1841-4065-A8E2-B1CDDBAADE34}" destId="{31CDDF2A-3E62-49D7-BA5C-446F8C6661A2}" srcOrd="1" destOrd="0" parTransId="{4D5BADBB-767F-4CE6-A941-9B0789A12D77}" sibTransId="{BBCB04A8-375D-4F1B-BEDA-D2C6AC2E2C2B}"/>
    <dgm:cxn modelId="{FAB17375-4565-4875-81EC-A4F19FCCF255}" type="presOf" srcId="{693BDB0C-A2F6-4077-8861-E7F45DACF4B9}" destId="{A24D0C7F-9AC9-422B-BED7-2697A7DF44F3}" srcOrd="0" destOrd="0" presId="urn:microsoft.com/office/officeart/2008/layout/HorizontalMultiLevelHierarchy"/>
    <dgm:cxn modelId="{1CB11E3F-BAFA-416C-9DA9-DA4D6592C229}" type="presOf" srcId="{31CDDF2A-3E62-49D7-BA5C-446F8C6661A2}" destId="{DAB4E3C5-1D13-4199-A508-8AA95EB2E571}" srcOrd="0" destOrd="0" presId="urn:microsoft.com/office/officeart/2008/layout/HorizontalMultiLevelHierarchy"/>
    <dgm:cxn modelId="{35FE785E-E9B4-419F-8AF0-F989190D3A53}" type="presOf" srcId="{69A625F7-92D1-4479-9349-382D8B6BE47D}" destId="{49CA8C03-BE3A-4FF2-AFAE-33DD4FDBB048}" srcOrd="0" destOrd="0" presId="urn:microsoft.com/office/officeart/2008/layout/HorizontalMultiLevelHierarchy"/>
    <dgm:cxn modelId="{CEB9E6B9-5CF8-4727-B6DA-07FB0CF942A2}" srcId="{4C984563-1841-4065-A8E2-B1CDDBAADE34}" destId="{69A625F7-92D1-4479-9349-382D8B6BE47D}" srcOrd="2" destOrd="0" parTransId="{9AB21745-E0D0-4084-9199-293D9C10274B}" sibTransId="{CE4831D5-2192-4625-8C53-830A063E26C6}"/>
    <dgm:cxn modelId="{7F86DB27-5B56-4D9D-8164-34484CEBE927}" type="presOf" srcId="{0F5E8F08-D5B1-4A87-ACF7-224F8CF7176F}" destId="{D6070E32-4C19-4F9A-927B-8559F33B213C}" srcOrd="0" destOrd="0" presId="urn:microsoft.com/office/officeart/2008/layout/HorizontalMultiLevelHierarchy"/>
    <dgm:cxn modelId="{75C23A55-87E5-4195-9466-FC9CACE1F948}" type="presOf" srcId="{4D5BADBB-767F-4CE6-A941-9B0789A12D77}" destId="{90CFB66D-284A-4FA7-8E8C-D47345DED6FA}" srcOrd="0" destOrd="0" presId="urn:microsoft.com/office/officeart/2008/layout/HorizontalMultiLevelHierarchy"/>
    <dgm:cxn modelId="{51EC401E-186C-4336-909B-CB2329C2CB41}" type="presOf" srcId="{9AB21745-E0D0-4084-9199-293D9C10274B}" destId="{CDD43196-BEA6-40D6-AEFA-89BE45C1160E}" srcOrd="1" destOrd="0" presId="urn:microsoft.com/office/officeart/2008/layout/HorizontalMultiLevelHierarchy"/>
    <dgm:cxn modelId="{6A49696C-2656-435F-9407-2AFFE28A898B}" type="presOf" srcId="{4C984563-1841-4065-A8E2-B1CDDBAADE34}" destId="{550734A9-AF51-429B-8295-694AF3EB079E}" srcOrd="0" destOrd="0" presId="urn:microsoft.com/office/officeart/2008/layout/HorizontalMultiLevelHierarchy"/>
    <dgm:cxn modelId="{094A8725-C00B-40A7-9CC2-6647E6A05D19}" srcId="{4C984563-1841-4065-A8E2-B1CDDBAADE34}" destId="{693BDB0C-A2F6-4077-8861-E7F45DACF4B9}" srcOrd="0" destOrd="0" parTransId="{0F5E8F08-D5B1-4A87-ACF7-224F8CF7176F}" sibTransId="{1A8CE298-4895-49F8-B944-6A521DCFB248}"/>
    <dgm:cxn modelId="{F5FA145A-E8EF-4D04-B4DC-3E3EADD0DE18}" type="presOf" srcId="{4D5BADBB-767F-4CE6-A941-9B0789A12D77}" destId="{7F8EEE72-30CC-4B5F-97B6-83086C36DA13}" srcOrd="1" destOrd="0" presId="urn:microsoft.com/office/officeart/2008/layout/HorizontalMultiLevelHierarchy"/>
    <dgm:cxn modelId="{54B2AAFA-9F9B-4E3B-95FF-BE1F1303A51E}" type="presOf" srcId="{23CC8D4A-0151-4BF8-AE02-EE26369628CE}" destId="{1694B841-6805-44CF-9497-BAF18651B84B}" srcOrd="0" destOrd="0" presId="urn:microsoft.com/office/officeart/2008/layout/HorizontalMultiLevelHierarchy"/>
    <dgm:cxn modelId="{578F23E7-F52A-43AA-B448-835CA2AF03CF}" type="presOf" srcId="{9AB21745-E0D0-4084-9199-293D9C10274B}" destId="{4AEC097F-2134-4840-949F-38E3E71AA365}" srcOrd="0" destOrd="0" presId="urn:microsoft.com/office/officeart/2008/layout/HorizontalMultiLevelHierarchy"/>
    <dgm:cxn modelId="{001F4C17-6A53-43CF-A832-14F90D1F3F30}" srcId="{23CC8D4A-0151-4BF8-AE02-EE26369628CE}" destId="{4C984563-1841-4065-A8E2-B1CDDBAADE34}" srcOrd="0" destOrd="0" parTransId="{C31D5E43-BBC0-4E14-9960-B36A491EBCDA}" sibTransId="{27D21BC9-EBD9-4B9A-AFF1-FCBF488DCD46}"/>
    <dgm:cxn modelId="{9C232EEB-7C58-4383-A716-6AC3AB5404CA}" type="presParOf" srcId="{1694B841-6805-44CF-9497-BAF18651B84B}" destId="{85E6F334-A77F-4101-927B-0B9156302A29}" srcOrd="0" destOrd="0" presId="urn:microsoft.com/office/officeart/2008/layout/HorizontalMultiLevelHierarchy"/>
    <dgm:cxn modelId="{3C6F1E16-EBA7-4FBD-AD74-FF046BA38410}" type="presParOf" srcId="{85E6F334-A77F-4101-927B-0B9156302A29}" destId="{550734A9-AF51-429B-8295-694AF3EB079E}" srcOrd="0" destOrd="0" presId="urn:microsoft.com/office/officeart/2008/layout/HorizontalMultiLevelHierarchy"/>
    <dgm:cxn modelId="{C84F7C23-ADE4-4CD5-93EA-45F40B5EF12E}" type="presParOf" srcId="{85E6F334-A77F-4101-927B-0B9156302A29}" destId="{F36E7C11-2642-41B2-8FB6-E2CFD0F53CFB}" srcOrd="1" destOrd="0" presId="urn:microsoft.com/office/officeart/2008/layout/HorizontalMultiLevelHierarchy"/>
    <dgm:cxn modelId="{107B9169-5A75-4E49-B1B2-6048436C958E}" type="presParOf" srcId="{F36E7C11-2642-41B2-8FB6-E2CFD0F53CFB}" destId="{D6070E32-4C19-4F9A-927B-8559F33B213C}" srcOrd="0" destOrd="0" presId="urn:microsoft.com/office/officeart/2008/layout/HorizontalMultiLevelHierarchy"/>
    <dgm:cxn modelId="{8C11719F-95D8-4E05-9796-B20FFD7996B8}" type="presParOf" srcId="{D6070E32-4C19-4F9A-927B-8559F33B213C}" destId="{E67609F1-0CBA-4B47-B8FC-5940C926FE18}" srcOrd="0" destOrd="0" presId="urn:microsoft.com/office/officeart/2008/layout/HorizontalMultiLevelHierarchy"/>
    <dgm:cxn modelId="{02E91360-3D2D-45F5-B006-8FC9AFDE4BF2}" type="presParOf" srcId="{F36E7C11-2642-41B2-8FB6-E2CFD0F53CFB}" destId="{43B641B4-28A5-4FB0-9CFC-A4AF8DE2A5DC}" srcOrd="1" destOrd="0" presId="urn:microsoft.com/office/officeart/2008/layout/HorizontalMultiLevelHierarchy"/>
    <dgm:cxn modelId="{B630600C-107F-4327-9BBB-C6FA56227E4F}" type="presParOf" srcId="{43B641B4-28A5-4FB0-9CFC-A4AF8DE2A5DC}" destId="{A24D0C7F-9AC9-422B-BED7-2697A7DF44F3}" srcOrd="0" destOrd="0" presId="urn:microsoft.com/office/officeart/2008/layout/HorizontalMultiLevelHierarchy"/>
    <dgm:cxn modelId="{680F03B2-653E-4588-B23C-2F702E53C23B}" type="presParOf" srcId="{43B641B4-28A5-4FB0-9CFC-A4AF8DE2A5DC}" destId="{15FC3E67-2B02-4798-9516-24B7CAF6FC10}" srcOrd="1" destOrd="0" presId="urn:microsoft.com/office/officeart/2008/layout/HorizontalMultiLevelHierarchy"/>
    <dgm:cxn modelId="{D3A01AD5-8CEA-4CDD-B471-C3AC67AA5D10}" type="presParOf" srcId="{F36E7C11-2642-41B2-8FB6-E2CFD0F53CFB}" destId="{90CFB66D-284A-4FA7-8E8C-D47345DED6FA}" srcOrd="2" destOrd="0" presId="urn:microsoft.com/office/officeart/2008/layout/HorizontalMultiLevelHierarchy"/>
    <dgm:cxn modelId="{93807B71-5738-4FC6-A8E3-E7E194DE0EDB}" type="presParOf" srcId="{90CFB66D-284A-4FA7-8E8C-D47345DED6FA}" destId="{7F8EEE72-30CC-4B5F-97B6-83086C36DA13}" srcOrd="0" destOrd="0" presId="urn:microsoft.com/office/officeart/2008/layout/HorizontalMultiLevelHierarchy"/>
    <dgm:cxn modelId="{AEA16B10-50A3-4D9B-8865-29E04D09C643}" type="presParOf" srcId="{F36E7C11-2642-41B2-8FB6-E2CFD0F53CFB}" destId="{A1440AEC-BBBB-484D-B21E-CD6680362A28}" srcOrd="3" destOrd="0" presId="urn:microsoft.com/office/officeart/2008/layout/HorizontalMultiLevelHierarchy"/>
    <dgm:cxn modelId="{6C79879B-A240-4309-A66A-0CA294364362}" type="presParOf" srcId="{A1440AEC-BBBB-484D-B21E-CD6680362A28}" destId="{DAB4E3C5-1D13-4199-A508-8AA95EB2E571}" srcOrd="0" destOrd="0" presId="urn:microsoft.com/office/officeart/2008/layout/HorizontalMultiLevelHierarchy"/>
    <dgm:cxn modelId="{6597C312-68EF-48E7-A5CD-82D3B7A6CFC9}" type="presParOf" srcId="{A1440AEC-BBBB-484D-B21E-CD6680362A28}" destId="{887481F7-0897-487D-9BB6-A6619949F827}" srcOrd="1" destOrd="0" presId="urn:microsoft.com/office/officeart/2008/layout/HorizontalMultiLevelHierarchy"/>
    <dgm:cxn modelId="{42C9C054-9BD7-45D1-8DFD-2D0F9D7C5B0F}" type="presParOf" srcId="{F36E7C11-2642-41B2-8FB6-E2CFD0F53CFB}" destId="{4AEC097F-2134-4840-949F-38E3E71AA365}" srcOrd="4" destOrd="0" presId="urn:microsoft.com/office/officeart/2008/layout/HorizontalMultiLevelHierarchy"/>
    <dgm:cxn modelId="{97E6B81C-17D8-4CB9-ABF7-720BECB5766B}" type="presParOf" srcId="{4AEC097F-2134-4840-949F-38E3E71AA365}" destId="{CDD43196-BEA6-40D6-AEFA-89BE45C1160E}" srcOrd="0" destOrd="0" presId="urn:microsoft.com/office/officeart/2008/layout/HorizontalMultiLevelHierarchy"/>
    <dgm:cxn modelId="{BE3C3E9F-1B71-4578-95B0-9BF59B42DA6C}" type="presParOf" srcId="{F36E7C11-2642-41B2-8FB6-E2CFD0F53CFB}" destId="{59A0ED8F-3FD0-4F9E-BA18-F169405BE447}" srcOrd="5" destOrd="0" presId="urn:microsoft.com/office/officeart/2008/layout/HorizontalMultiLevelHierarchy"/>
    <dgm:cxn modelId="{2B2407DC-2A7B-4274-9D0F-10B862CEE29B}" type="presParOf" srcId="{59A0ED8F-3FD0-4F9E-BA18-F169405BE447}" destId="{49CA8C03-BE3A-4FF2-AFAE-33DD4FDBB048}" srcOrd="0" destOrd="0" presId="urn:microsoft.com/office/officeart/2008/layout/HorizontalMultiLevelHierarchy"/>
    <dgm:cxn modelId="{EA830DB8-17B8-431E-A8F2-85212ADA0F44}" type="presParOf" srcId="{59A0ED8F-3FD0-4F9E-BA18-F169405BE447}" destId="{8B14B636-3B74-47A8-BBC2-5198ACCC510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C097F-2134-4840-949F-38E3E71AA365}">
      <dsp:nvSpPr>
        <dsp:cNvPr id="0" name=""/>
        <dsp:cNvSpPr/>
      </dsp:nvSpPr>
      <dsp:spPr>
        <a:xfrm>
          <a:off x="1303457" y="2052228"/>
          <a:ext cx="511579" cy="974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5789" y="0"/>
              </a:lnTo>
              <a:lnTo>
                <a:pt x="255789" y="974808"/>
              </a:lnTo>
              <a:lnTo>
                <a:pt x="511579" y="974808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rgbClr val="C00000"/>
            </a:solidFill>
          </a:endParaRPr>
        </a:p>
      </dsp:txBody>
      <dsp:txXfrm>
        <a:off x="1531724" y="2512109"/>
        <a:ext cx="55044" cy="55044"/>
      </dsp:txXfrm>
    </dsp:sp>
    <dsp:sp modelId="{90CFB66D-284A-4FA7-8E8C-D47345DED6FA}">
      <dsp:nvSpPr>
        <dsp:cNvPr id="0" name=""/>
        <dsp:cNvSpPr/>
      </dsp:nvSpPr>
      <dsp:spPr>
        <a:xfrm>
          <a:off x="1303457" y="2006507"/>
          <a:ext cx="5115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1579" y="4572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rgbClr val="C00000"/>
            </a:solidFill>
          </a:endParaRPr>
        </a:p>
      </dsp:txBody>
      <dsp:txXfrm>
        <a:off x="1546457" y="2039438"/>
        <a:ext cx="25578" cy="25578"/>
      </dsp:txXfrm>
    </dsp:sp>
    <dsp:sp modelId="{D6070E32-4C19-4F9A-927B-8559F33B213C}">
      <dsp:nvSpPr>
        <dsp:cNvPr id="0" name=""/>
        <dsp:cNvSpPr/>
      </dsp:nvSpPr>
      <dsp:spPr>
        <a:xfrm>
          <a:off x="1303457" y="1077419"/>
          <a:ext cx="511579" cy="974808"/>
        </a:xfrm>
        <a:custGeom>
          <a:avLst/>
          <a:gdLst/>
          <a:ahLst/>
          <a:cxnLst/>
          <a:rect l="0" t="0" r="0" b="0"/>
          <a:pathLst>
            <a:path>
              <a:moveTo>
                <a:pt x="0" y="974808"/>
              </a:moveTo>
              <a:lnTo>
                <a:pt x="255789" y="974808"/>
              </a:lnTo>
              <a:lnTo>
                <a:pt x="255789" y="0"/>
              </a:lnTo>
              <a:lnTo>
                <a:pt x="511579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rgbClr val="C00000"/>
            </a:solidFill>
          </a:endParaRPr>
        </a:p>
      </dsp:txBody>
      <dsp:txXfrm>
        <a:off x="1531724" y="1537301"/>
        <a:ext cx="55044" cy="55044"/>
      </dsp:txXfrm>
    </dsp:sp>
    <dsp:sp modelId="{550734A9-AF51-429B-8295-694AF3EB079E}">
      <dsp:nvSpPr>
        <dsp:cNvPr id="0" name=""/>
        <dsp:cNvSpPr/>
      </dsp:nvSpPr>
      <dsp:spPr>
        <a:xfrm rot="16200000">
          <a:off x="-1138694" y="1662304"/>
          <a:ext cx="4104456" cy="779846"/>
        </a:xfrm>
        <a:prstGeom prst="rect">
          <a:avLst/>
        </a:prstGeom>
        <a:solidFill>
          <a:schemeClr val="lt1"/>
        </a:solidFill>
        <a:ln w="285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b="1" kern="1200" dirty="0" smtClean="0">
              <a:solidFill>
                <a:srgbClr val="C00000"/>
              </a:solidFill>
            </a:rPr>
            <a:t>ТИКО</a:t>
          </a:r>
          <a:endParaRPr lang="ru-RU" sz="5100" b="1" kern="1200" dirty="0">
            <a:solidFill>
              <a:srgbClr val="C00000"/>
            </a:solidFill>
          </a:endParaRPr>
        </a:p>
      </dsp:txBody>
      <dsp:txXfrm>
        <a:off x="-1138694" y="1662304"/>
        <a:ext cx="4104456" cy="779846"/>
      </dsp:txXfrm>
    </dsp:sp>
    <dsp:sp modelId="{A24D0C7F-9AC9-422B-BED7-2697A7DF44F3}">
      <dsp:nvSpPr>
        <dsp:cNvPr id="0" name=""/>
        <dsp:cNvSpPr/>
      </dsp:nvSpPr>
      <dsp:spPr>
        <a:xfrm>
          <a:off x="1815036" y="687496"/>
          <a:ext cx="2557896" cy="779846"/>
        </a:xfrm>
        <a:prstGeom prst="rect">
          <a:avLst/>
        </a:prstGeom>
        <a:solidFill>
          <a:schemeClr val="lt1"/>
        </a:solidFill>
        <a:ln w="285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>
              <a:solidFill>
                <a:srgbClr val="C00000"/>
              </a:solidFill>
            </a:rPr>
            <a:t>Обучение</a:t>
          </a:r>
          <a:endParaRPr lang="ru-RU" sz="4600" b="1" kern="1200" dirty="0">
            <a:solidFill>
              <a:srgbClr val="C00000"/>
            </a:solidFill>
          </a:endParaRPr>
        </a:p>
      </dsp:txBody>
      <dsp:txXfrm>
        <a:off x="1815036" y="687496"/>
        <a:ext cx="2557896" cy="779846"/>
      </dsp:txXfrm>
    </dsp:sp>
    <dsp:sp modelId="{DAB4E3C5-1D13-4199-A508-8AA95EB2E571}">
      <dsp:nvSpPr>
        <dsp:cNvPr id="0" name=""/>
        <dsp:cNvSpPr/>
      </dsp:nvSpPr>
      <dsp:spPr>
        <a:xfrm>
          <a:off x="1815036" y="1662304"/>
          <a:ext cx="2557896" cy="779846"/>
        </a:xfrm>
        <a:prstGeom prst="rect">
          <a:avLst/>
        </a:prstGeom>
        <a:solidFill>
          <a:schemeClr val="lt1"/>
        </a:solidFill>
        <a:ln w="285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>
              <a:solidFill>
                <a:srgbClr val="C00000"/>
              </a:solidFill>
            </a:rPr>
            <a:t>Развитие </a:t>
          </a:r>
          <a:endParaRPr lang="ru-RU" sz="4600" b="1" kern="1200" dirty="0">
            <a:solidFill>
              <a:srgbClr val="C00000"/>
            </a:solidFill>
          </a:endParaRPr>
        </a:p>
      </dsp:txBody>
      <dsp:txXfrm>
        <a:off x="1815036" y="1662304"/>
        <a:ext cx="2557896" cy="779846"/>
      </dsp:txXfrm>
    </dsp:sp>
    <dsp:sp modelId="{49CA8C03-BE3A-4FF2-AFAE-33DD4FDBB048}">
      <dsp:nvSpPr>
        <dsp:cNvPr id="0" name=""/>
        <dsp:cNvSpPr/>
      </dsp:nvSpPr>
      <dsp:spPr>
        <a:xfrm>
          <a:off x="1815036" y="2637112"/>
          <a:ext cx="2557896" cy="779846"/>
        </a:xfrm>
        <a:prstGeom prst="rect">
          <a:avLst/>
        </a:prstGeom>
        <a:solidFill>
          <a:schemeClr val="lt1"/>
        </a:solidFill>
        <a:ln w="285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>
              <a:solidFill>
                <a:srgbClr val="C00000"/>
              </a:solidFill>
            </a:rPr>
            <a:t>Игра</a:t>
          </a:r>
          <a:endParaRPr lang="ru-RU" sz="4600" b="1" kern="1200" dirty="0">
            <a:solidFill>
              <a:srgbClr val="C00000"/>
            </a:solidFill>
          </a:endParaRPr>
        </a:p>
      </dsp:txBody>
      <dsp:txXfrm>
        <a:off x="1815036" y="2637112"/>
        <a:ext cx="2557896" cy="779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294CC-F956-4A1F-B800-080428F4C382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17DE6-6A68-45B0-B9F4-AC39DF46E1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43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17DE6-6A68-45B0-B9F4-AC39DF46E1B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60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2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8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4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78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7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8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3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7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6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34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8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7C446-3877-47D3-8FA6-D66DB932B87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9AC50-DCF5-40CB-9AD6-8EC5856F4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2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27.jpeg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29.jpeg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39.jpeg"/><Relationship Id="rId4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2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microsoft.com/office/2007/relationships/hdphoto" Target="../media/hdphoto3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53.jpeg"/><Relationship Id="rId4" Type="http://schemas.microsoft.com/office/2007/relationships/hdphoto" Target="../media/hdphoto3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65.jpeg"/><Relationship Id="rId4" Type="http://schemas.microsoft.com/office/2007/relationships/hdphoto" Target="../media/hdphoto3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70.png"/><Relationship Id="rId4" Type="http://schemas.microsoft.com/office/2007/relationships/hdphoto" Target="../media/hdphoto3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12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8.jpeg"/><Relationship Id="rId5" Type="http://schemas.openxmlformats.org/officeDocument/2006/relationships/image" Target="../media/image15.jpe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0.jpe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24.jpe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Проблемная лекция &amp;quot;Предметно-игровая развивающая среда в фо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3939"/>
          <a:stretch/>
        </p:blipFill>
        <p:spPr bwMode="auto">
          <a:xfrm>
            <a:off x="0" y="-31754"/>
            <a:ext cx="9198714" cy="68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76672"/>
            <a:ext cx="7293279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Коррекция нарушений развития 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обучающихся дошкольного возраста </a:t>
            </a: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с</a:t>
            </a:r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задержкой психического развития</a:t>
            </a:r>
          </a:p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нарушением интеллекта</a:t>
            </a:r>
          </a:p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осредством использования </a:t>
            </a:r>
          </a:p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нновационного конструктора ТИКО </a:t>
            </a:r>
          </a:p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камешков МАРБЛС</a:t>
            </a:r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2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5258" y="6218148"/>
            <a:ext cx="52674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Учитель-дефектолог </a:t>
            </a:r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Пугина</a:t>
            </a:r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О.А.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http://www.dszolushka.ru/wp-content/uploads/2019/02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7" t="27561" r="11475" b="17116"/>
          <a:stretch/>
        </p:blipFill>
        <p:spPr bwMode="auto">
          <a:xfrm rot="20409343">
            <a:off x="1528382" y="4319021"/>
            <a:ext cx="3299404" cy="164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rc-go.ru/images/data/gallery/product_161384_2_15572544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7" b="99667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19" y="3775549"/>
            <a:ext cx="2474041" cy="247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33096"/>
            <a:ext cx="2880320" cy="384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180528" y="44624"/>
            <a:ext cx="9324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Объемное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моделирование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по схемам  – </a:t>
            </a:r>
            <a:r>
              <a:rPr lang="ru-RU" sz="3200" b="1" dirty="0" smtClean="0">
                <a:solidFill>
                  <a:srgbClr val="C00000"/>
                </a:solidFill>
              </a:rPr>
              <a:t> образцам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42923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4644425"/>
            <a:ext cx="5073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Интересно и увлекательно!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7457" y="179929"/>
            <a:ext cx="4149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Игровая деятельность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"/>
          <a:stretch/>
        </p:blipFill>
        <p:spPr>
          <a:xfrm>
            <a:off x="447678" y="980728"/>
            <a:ext cx="3908298" cy="3126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7" r="6843" b="7018"/>
          <a:stretch/>
        </p:blipFill>
        <p:spPr>
          <a:xfrm>
            <a:off x="4716015" y="980728"/>
            <a:ext cx="3960441" cy="312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63687" y="4365104"/>
            <a:ext cx="5418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САМИ сделали  – САМИ играем!»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1700" y="82079"/>
            <a:ext cx="5400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Камешки </a:t>
            </a:r>
            <a:r>
              <a:rPr lang="en-US" sz="3200" b="1" dirty="0" smtClean="0">
                <a:solidFill>
                  <a:srgbClr val="C00000"/>
                </a:solidFill>
              </a:rPr>
              <a:t>Marbles</a:t>
            </a:r>
            <a:r>
              <a:rPr lang="ru-RU" sz="3200" b="1" dirty="0" smtClean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екоративные кристаллы </a:t>
            </a:r>
            <a:endParaRPr lang="ru-RU" sz="32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https://myslide.ru/documents_3/4d85fe49662f09bd5f5ce35a025c566f/img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67" b="92167" l="17500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0451" r="19363" b="8000"/>
          <a:stretch/>
        </p:blipFill>
        <p:spPr bwMode="auto">
          <a:xfrm>
            <a:off x="2915816" y="2132856"/>
            <a:ext cx="2911303" cy="248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7" descr="20200218_10422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1193" t="12728" r="4540" b="10904"/>
          <a:stretch>
            <a:fillRect/>
          </a:stretch>
        </p:blipFill>
        <p:spPr>
          <a:xfrm>
            <a:off x="1505659" y="1196752"/>
            <a:ext cx="616268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45848" y="4941168"/>
            <a:ext cx="3454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Наши «драгоценности!»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7920" y="4797152"/>
            <a:ext cx="4522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Выкладывание по </a:t>
            </a:r>
            <a:r>
              <a:rPr lang="ru-RU" sz="2800" b="1" dirty="0" smtClean="0">
                <a:solidFill>
                  <a:srgbClr val="C00000"/>
                </a:solidFill>
              </a:rPr>
              <a:t>контуру,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з</a:t>
            </a:r>
            <a:r>
              <a:rPr lang="ru-RU" sz="2800" b="1" dirty="0" smtClean="0">
                <a:solidFill>
                  <a:srgbClr val="C00000"/>
                </a:solidFill>
              </a:rPr>
              <a:t>аполнение изображения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20200218_10284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 rot="5400000">
            <a:off x="1828692" y="1275765"/>
            <a:ext cx="4088488" cy="306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200218_103153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rcRect l="7087" t="10101" r="5427" b="6951"/>
          <a:stretch>
            <a:fillRect/>
          </a:stretch>
        </p:blipFill>
        <p:spPr>
          <a:xfrm rot="5400000">
            <a:off x="52811" y="891405"/>
            <a:ext cx="2372707" cy="168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200218_135304.jpg"/>
          <p:cNvPicPr>
            <a:picLocks noChangeAspect="1"/>
          </p:cNvPicPr>
          <p:nvPr/>
        </p:nvPicPr>
        <p:blipFill>
          <a:blip r:embed="rId5" cstate="print">
            <a:lum bright="10000" contrast="30000"/>
          </a:blip>
          <a:srcRect l="2709" t="2903" r="2177" b="3848"/>
          <a:stretch>
            <a:fillRect/>
          </a:stretch>
        </p:blipFill>
        <p:spPr>
          <a:xfrm rot="5400000">
            <a:off x="91830" y="3526269"/>
            <a:ext cx="2294669" cy="168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ДИПЛОМ ИАР\20190506_0937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21" y="76470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8384" y="116632"/>
            <a:ext cx="6692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Зрительно – моторная координация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7447" y="116632"/>
            <a:ext cx="7396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Развивающее панно «Дружные ребята»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8" name="Содержимое 7" descr="20200218_12282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 contrast="30000"/>
          </a:blip>
          <a:srcRect l="1077" t="27679" r="1077" b="23000"/>
          <a:stretch>
            <a:fillRect/>
          </a:stretch>
        </p:blipFill>
        <p:spPr>
          <a:xfrm>
            <a:off x="365339" y="836712"/>
            <a:ext cx="5142765" cy="194421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 rot="5400000">
            <a:off x="5316083" y="1316765"/>
            <a:ext cx="38404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81108" y="3002176"/>
            <a:ext cx="60190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Способствует развитию: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</a:rPr>
              <a:t>  коммуникативных навыков;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</a:rPr>
              <a:t>  ориентировки в пространстве;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</a:rPr>
              <a:t>  ВПФ;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</a:rPr>
              <a:t>  зрительно-моторной координации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37" y="1436779"/>
            <a:ext cx="2520279" cy="33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фото зпр\20200217_120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36779"/>
            <a:ext cx="2520280" cy="33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191542"/>
            <a:ext cx="5079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«Раскрашивание» 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камешками </a:t>
            </a:r>
            <a:r>
              <a:rPr lang="ru-RU" sz="3200" b="1" dirty="0" smtClean="0">
                <a:solidFill>
                  <a:srgbClr val="C00000"/>
                </a:solidFill>
              </a:rPr>
              <a:t>и кристаллами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2" y="1436779"/>
            <a:ext cx="2520280" cy="33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0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20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фото зпр\20200217_112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2168"/>
            <a:ext cx="2355726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8357" y="263550"/>
            <a:ext cx="57342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Игровые задания  на развитие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мыслительных  процессов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653136"/>
            <a:ext cx="1633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«Мешок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подарков»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7290" y="4653136"/>
            <a:ext cx="1643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«Бусы для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лисички –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модницы»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9344" y="4005064"/>
            <a:ext cx="259228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«Помоги зайчику</a:t>
            </a:r>
          </a:p>
          <a:p>
            <a:pPr algn="ctr"/>
            <a:r>
              <a:rPr lang="ru-RU" sz="2300" b="1" dirty="0">
                <a:solidFill>
                  <a:srgbClr val="C00000"/>
                </a:solidFill>
              </a:rPr>
              <a:t>с</a:t>
            </a:r>
            <a:r>
              <a:rPr lang="ru-RU" sz="2300" b="1" dirty="0" smtClean="0">
                <a:solidFill>
                  <a:srgbClr val="C00000"/>
                </a:solidFill>
              </a:rPr>
              <a:t>прятаться от лисы» </a:t>
            </a:r>
            <a:endParaRPr lang="ru-RU" sz="2300" b="1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 descr="20200218_102440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lum bright="10000" contrast="30000"/>
          </a:blip>
          <a:stretch>
            <a:fillRect/>
          </a:stretch>
        </p:blipFill>
        <p:spPr>
          <a:xfrm>
            <a:off x="6372200" y="1556792"/>
            <a:ext cx="2376264" cy="3168352"/>
          </a:xfrm>
        </p:spPr>
      </p:pic>
      <p:pic>
        <p:nvPicPr>
          <p:cNvPr id="11" name="Рисунок 10" descr="20200218_103414.jpg"/>
          <p:cNvPicPr>
            <a:picLocks noChangeAspect="1"/>
          </p:cNvPicPr>
          <p:nvPr/>
        </p:nvPicPr>
        <p:blipFill>
          <a:blip r:embed="rId6" cstate="print">
            <a:lum bright="20000" contrast="30000"/>
          </a:blip>
          <a:stretch>
            <a:fillRect/>
          </a:stretch>
        </p:blipFill>
        <p:spPr>
          <a:xfrm>
            <a:off x="2915816" y="1556792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20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256" y="188640"/>
            <a:ext cx="8708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Дидактическое пособие «Волшебный квадрат»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2461" r="7425" b="3740"/>
          <a:stretch/>
        </p:blipFill>
        <p:spPr bwMode="auto">
          <a:xfrm>
            <a:off x="395536" y="759791"/>
            <a:ext cx="1800200" cy="180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6" descr="20200218_152805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2555776" y="764704"/>
            <a:ext cx="3881405" cy="291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200218_150810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 l="12201" r="12988"/>
          <a:stretch>
            <a:fillRect/>
          </a:stretch>
        </p:blipFill>
        <p:spPr>
          <a:xfrm>
            <a:off x="6880782" y="764704"/>
            <a:ext cx="1795674" cy="1800200"/>
          </a:xfrm>
          <a:prstGeom prst="rect">
            <a:avLst/>
          </a:prstGeom>
        </p:spPr>
      </p:pic>
      <p:pic>
        <p:nvPicPr>
          <p:cNvPr id="9" name="Рисунок 8" descr="20200218_145453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rcRect l="19288" r="5901"/>
          <a:stretch>
            <a:fillRect/>
          </a:stretch>
        </p:blipFill>
        <p:spPr>
          <a:xfrm>
            <a:off x="395536" y="3212976"/>
            <a:ext cx="1795674" cy="18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8323" y="3789040"/>
            <a:ext cx="488781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C00000"/>
                </a:solidFill>
              </a:rPr>
              <a:t>  психические процессы;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C00000"/>
                </a:solidFill>
              </a:rPr>
              <a:t>  зрительно-моторная координация;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C00000"/>
                </a:solidFill>
              </a:rPr>
              <a:t>  ориентировка на плоскости;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C00000"/>
                </a:solidFill>
              </a:rPr>
              <a:t>  навыки счета;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C00000"/>
                </a:solidFill>
              </a:rPr>
              <a:t>  геометрические фигуры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5013176"/>
            <a:ext cx="1428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«Домик»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5858" y="249289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«Цифра 3»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698" y="2535286"/>
            <a:ext cx="855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Поле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4179" r="35671" b="3283"/>
          <a:stretch/>
        </p:blipFill>
        <p:spPr>
          <a:xfrm>
            <a:off x="7380312" y="2996952"/>
            <a:ext cx="1075982" cy="1801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7922" y="4725144"/>
            <a:ext cx="107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Схема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20200217_123724_00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18" y="813223"/>
            <a:ext cx="2609906" cy="347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200114_094250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3282701" y="845840"/>
            <a:ext cx="2585443" cy="344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07704" y="179929"/>
            <a:ext cx="5510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Играем с буквами и цифрами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365104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«Проведи букву «Д»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 своему Домику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0610" y="4437112"/>
            <a:ext cx="231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«Найди цифру»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29" y="845840"/>
            <a:ext cx="2585443" cy="344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90520" y="4413011"/>
            <a:ext cx="235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«Укрась цифру»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ото зпр\20200217_103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88708"/>
            <a:ext cx="3168352" cy="4224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зпр\20200217_1049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18635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8558" y="179929"/>
            <a:ext cx="5006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Выкладывание по образцу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08518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Самопроверка, ВПФ,  личностные качества, навыки счета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0053" y="1412776"/>
            <a:ext cx="731989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«Если сегодня мы будем учить так, </a:t>
            </a:r>
          </a:p>
          <a:p>
            <a:pPr algn="ctr"/>
            <a:r>
              <a:rPr lang="ru-RU" sz="36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учили вчера,  </a:t>
            </a:r>
          </a:p>
          <a:p>
            <a:pPr algn="ctr"/>
            <a:r>
              <a:rPr lang="ru-RU" sz="36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украдем у детей завтра»</a:t>
            </a:r>
          </a:p>
          <a:p>
            <a:pPr algn="r"/>
            <a:r>
              <a:rPr lang="ru-RU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Джон </a:t>
            </a:r>
            <a:r>
              <a:rPr lang="ru-RU" sz="2800" b="1" i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Дьюи</a:t>
            </a:r>
            <a:endParaRPr lang="ru-RU" sz="2800" b="1" i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2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8558" y="107921"/>
            <a:ext cx="5006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Выкладывание по образцу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506" y="602684"/>
            <a:ext cx="2160242" cy="162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2249" y="602687"/>
            <a:ext cx="2160240" cy="162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492896"/>
            <a:ext cx="20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Осеннее дерево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2280" y="2452826"/>
            <a:ext cx="1841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Летнее дерево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 rot="5400000">
            <a:off x="2152164" y="1096307"/>
            <a:ext cx="2652828" cy="1989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959499" y="3429000"/>
            <a:ext cx="1108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Цветок»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 rot="5400000">
            <a:off x="4454987" y="1097741"/>
            <a:ext cx="266429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056714" y="3388930"/>
            <a:ext cx="145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«Стрекоза»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195736" y="3789040"/>
            <a:ext cx="2088232" cy="156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64426" y="4069521"/>
            <a:ext cx="1587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«Паровозик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двумя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вагонами»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 l="6780" t="11299"/>
          <a:stretch>
            <a:fillRect/>
          </a:stretch>
        </p:blipFill>
        <p:spPr bwMode="auto">
          <a:xfrm>
            <a:off x="4572000" y="3789040"/>
            <a:ext cx="2232248" cy="159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876256" y="4149080"/>
            <a:ext cx="1579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«Аквариум»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8558" y="179929"/>
            <a:ext cx="5006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Выкладывание по образцу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045" y="1635333"/>
            <a:ext cx="3508649" cy="26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3615" y="17974616"/>
            <a:ext cx="3325604" cy="249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7275" y="1635332"/>
            <a:ext cx="3508650" cy="263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6537" y="1618454"/>
            <a:ext cx="3527942" cy="264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3928" y="4797152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Эмоции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93546" y="112276"/>
            <a:ext cx="4156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Использование крупы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D:\ДИПЛОМ ИАР\20190430_154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65" y="713075"/>
            <a:ext cx="3079171" cy="410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0741" y="4758243"/>
            <a:ext cx="3439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Украшение камешками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рисунка на манке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171" name="Picture 3" descr="D:\ДИПЛОМ ИАР\20190313_1539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46901"/>
            <a:ext cx="3053801" cy="407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60032" y="4911551"/>
            <a:ext cx="382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Сенсорный бокс с горохом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0235" y="116632"/>
            <a:ext cx="352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Веселый лабиринт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20200218_101457_001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10072" b="9354"/>
          <a:stretch>
            <a:fillRect/>
          </a:stretch>
        </p:blipFill>
        <p:spPr>
          <a:xfrm>
            <a:off x="488082" y="908720"/>
            <a:ext cx="2571750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9512" y="4437112"/>
            <a:ext cx="3163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«Помоги белочке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добраться до дерева»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6431" y="4365104"/>
            <a:ext cx="3438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«Проведи </a:t>
            </a:r>
            <a:r>
              <a:rPr lang="ru-RU" sz="2400" b="1" dirty="0" err="1" smtClean="0">
                <a:solidFill>
                  <a:srgbClr val="C00000"/>
                </a:solidFill>
              </a:rPr>
              <a:t>Дельфинчика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 Русалочке»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20200219_0758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736130" y="1328767"/>
            <a:ext cx="3360373" cy="2520280"/>
          </a:xfrm>
          <a:prstGeom prst="rect">
            <a:avLst/>
          </a:prstGeom>
        </p:spPr>
      </p:pic>
      <p:pic>
        <p:nvPicPr>
          <p:cNvPr id="10" name="Рисунок 9" descr="20200219_075834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 l="4326" t="6951" r="5113" b="6951"/>
          <a:stretch>
            <a:fillRect/>
          </a:stretch>
        </p:blipFill>
        <p:spPr>
          <a:xfrm rot="5400000">
            <a:off x="3132937" y="3052055"/>
            <a:ext cx="2878125" cy="2052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3266" y="701407"/>
            <a:ext cx="22108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Задание: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передвинуть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</a:rPr>
              <a:t>амешек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«из пункта «А»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</a:rPr>
              <a:t> пункт «Б»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11" y="685171"/>
            <a:ext cx="3466415" cy="259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01406"/>
            <a:ext cx="3448209" cy="258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97575" y="116632"/>
            <a:ext cx="578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Самостоятельная деятельность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7265" y="3709481"/>
            <a:ext cx="236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Рассматривание,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перебирание, сортировка…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0289"/>
            <a:ext cx="3083956" cy="231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4833" y="3789040"/>
            <a:ext cx="28049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Экспериментирование: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е</a:t>
            </a:r>
            <a:r>
              <a:rPr lang="ru-RU" sz="2000" b="1" dirty="0" smtClean="0">
                <a:solidFill>
                  <a:srgbClr val="C00000"/>
                </a:solidFill>
              </a:rPr>
              <a:t>сли в банку с водой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н</a:t>
            </a:r>
            <a:r>
              <a:rPr lang="ru-RU" sz="2000" b="1" dirty="0" smtClean="0">
                <a:solidFill>
                  <a:srgbClr val="C00000"/>
                </a:solidFill>
              </a:rPr>
              <a:t>аложить камешки, то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</a:rPr>
              <a:t>ода поднимется…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193212"/>
            <a:ext cx="86409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6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Содержимое 5" descr="20200218_12342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20000"/>
          </a:blip>
          <a:srcRect l="13009" t="5405" r="10623" b="15045"/>
          <a:stretch>
            <a:fillRect/>
          </a:stretch>
        </p:blipFill>
        <p:spPr>
          <a:xfrm>
            <a:off x="2074763" y="332656"/>
            <a:ext cx="5161533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9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334978"/>
            <a:ext cx="333947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ФГОС ДО</a:t>
            </a:r>
            <a:endParaRPr lang="ru-RU" sz="5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060" y="1386932"/>
            <a:ext cx="5854882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 typeface="Wingdings" pitchFamily="2" charset="2"/>
              <a:buChar char="ü"/>
            </a:pPr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 является сквозным </a:t>
            </a:r>
          </a:p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еханизмом развития ребенка (п.2.7.)</a:t>
            </a:r>
          </a:p>
          <a:p>
            <a:pPr algn="ctr"/>
            <a:endParaRPr lang="ru-RU" sz="12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71500" indent="-571500" algn="ctr">
              <a:buFont typeface="Wingdings" pitchFamily="2" charset="2"/>
              <a:buChar char="ü"/>
            </a:pPr>
            <a:r>
              <a:rPr lang="ru-RU" sz="2800" b="1" dirty="0">
                <a:solidFill>
                  <a:srgbClr val="C00000"/>
                </a:solidFill>
              </a:rPr>
              <a:t>Игра является основным </a:t>
            </a:r>
            <a:r>
              <a:rPr lang="ru-RU" sz="2800" b="1" dirty="0" smtClean="0">
                <a:solidFill>
                  <a:srgbClr val="C00000"/>
                </a:solidFill>
              </a:rPr>
              <a:t>видом деятельности детей</a:t>
            </a:r>
            <a:r>
              <a:rPr lang="ru-RU" sz="2800" b="1" dirty="0">
                <a:solidFill>
                  <a:srgbClr val="C00000"/>
                </a:solidFill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</a:rPr>
              <a:t>а </a:t>
            </a:r>
            <a:r>
              <a:rPr lang="ru-RU" sz="2800" b="1" dirty="0">
                <a:solidFill>
                  <a:srgbClr val="C00000"/>
                </a:solidFill>
              </a:rPr>
              <a:t>так же формой </a:t>
            </a:r>
            <a:r>
              <a:rPr lang="ru-RU" sz="2800" b="1" dirty="0" smtClean="0">
                <a:solidFill>
                  <a:srgbClr val="C00000"/>
                </a:solidFill>
              </a:rPr>
              <a:t>организации </a:t>
            </a:r>
            <a:r>
              <a:rPr lang="ru-RU" sz="2800" b="1" dirty="0">
                <a:solidFill>
                  <a:srgbClr val="C00000"/>
                </a:solidFill>
              </a:rPr>
              <a:t>детской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деятельности </a:t>
            </a: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(п.2.7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.)</a:t>
            </a:r>
          </a:p>
        </p:txBody>
      </p:sp>
      <p:pic>
        <p:nvPicPr>
          <p:cNvPr id="6" name="Picture 2" descr="https://happybooks.ru/image/cache/catalog/import_yml/439/174/cover-120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r="27527"/>
          <a:stretch/>
        </p:blipFill>
        <p:spPr bwMode="auto">
          <a:xfrm>
            <a:off x="6456402" y="1340768"/>
            <a:ext cx="218724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shoptanko.ru/i/imgs/www.uchmag.ru/upload/catalog/posob-native/_/t/_t_v-3789_/cover_image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1" y="908720"/>
            <a:ext cx="3574111" cy="3171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s5.livemaster.ru/storage/c8/13/5478d3c4f165c37708f60603194q--podarki-k-prazdnikam-nastolnaya-igra-marbls-soli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961">
            <a:off x="5113217" y="1373496"/>
            <a:ext cx="3357586" cy="2236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3917374"/>
            <a:ext cx="403244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Трансформируемый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Игровой </a:t>
            </a:r>
            <a:r>
              <a:rPr lang="ru-RU" sz="2800" b="1" dirty="0">
                <a:solidFill>
                  <a:srgbClr val="C00000"/>
                </a:solidFill>
              </a:rPr>
              <a:t>Конструктор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для </a:t>
            </a:r>
            <a:r>
              <a:rPr lang="ru-RU" sz="2800" b="1" dirty="0">
                <a:solidFill>
                  <a:srgbClr val="C00000"/>
                </a:solidFill>
              </a:rPr>
              <a:t>Обучения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(</a:t>
            </a:r>
            <a:r>
              <a:rPr lang="ru-RU" sz="2800" b="1" dirty="0">
                <a:solidFill>
                  <a:srgbClr val="C00000"/>
                </a:solidFill>
              </a:rPr>
              <a:t>ТИКО) 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50321" y="3933056"/>
            <a:ext cx="195495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Камешки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Marbles</a:t>
            </a:r>
            <a:endParaRPr lang="ru-RU" sz="32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2154" y="116632"/>
            <a:ext cx="68797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Интересно и привлекательно!</a:t>
            </a:r>
            <a:endParaRPr lang="ru-RU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49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869407"/>
              </p:ext>
            </p:extLst>
          </p:nvPr>
        </p:nvGraphicFramePr>
        <p:xfrm>
          <a:off x="539552" y="1062658"/>
          <a:ext cx="489654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http://endim.ru/file/product_images/p_1_13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4" b="100000" l="123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71" b="61225"/>
          <a:stretch/>
        </p:blipFill>
        <p:spPr bwMode="auto">
          <a:xfrm>
            <a:off x="5754505" y="1056537"/>
            <a:ext cx="2919728" cy="193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c-go.ru/images/data/gallery/product_161384_2_15572544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4754"/>
          <a:stretch/>
        </p:blipFill>
        <p:spPr bwMode="auto">
          <a:xfrm>
            <a:off x="5968724" y="3167889"/>
            <a:ext cx="2544824" cy="22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1408" y="77723"/>
            <a:ext cx="64211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Инновационная разработка</a:t>
            </a:r>
            <a:endParaRPr lang="ru-RU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73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b="12873"/>
          <a:stretch/>
        </p:blipFill>
        <p:spPr>
          <a:xfrm>
            <a:off x="337487" y="834123"/>
            <a:ext cx="2722345" cy="276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447055"/>
            <a:ext cx="813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Цвет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109512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Форма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8276" y="519063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Размер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97468"/>
            <a:ext cx="4646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Сенсорные эталоны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D:\фото зпр\20200217_1149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20" t="28659" r="18183" b="22314"/>
          <a:stretch/>
        </p:blipFill>
        <p:spPr bwMode="auto">
          <a:xfrm>
            <a:off x="3347864" y="1538642"/>
            <a:ext cx="2592288" cy="304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зпр\20200217_1209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12090" b="4478"/>
          <a:stretch/>
        </p:blipFill>
        <p:spPr bwMode="auto">
          <a:xfrm>
            <a:off x="6280533" y="882780"/>
            <a:ext cx="2539939" cy="271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3637473"/>
            <a:ext cx="33232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«Помоги мышке перебрать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зернышки по цвету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форме»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4737338"/>
            <a:ext cx="3120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«Угости котенка печеньем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Треугольной формы»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5755" y="3674878"/>
            <a:ext cx="3425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«Нагрузи большие детали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в большой грузовик,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 маленькие – в маленький»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" y="-27384"/>
            <a:ext cx="9144000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54"/>
          <a:stretch/>
        </p:blipFill>
        <p:spPr>
          <a:xfrm>
            <a:off x="4777504" y="3717032"/>
            <a:ext cx="267481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20985" y="116632"/>
            <a:ext cx="40392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Психические процессы</a:t>
            </a: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4969" y="3939767"/>
            <a:ext cx="1519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</a:rPr>
              <a:t>Продолжи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ряд</a:t>
            </a:r>
            <a:r>
              <a:rPr lang="ru-RU" sz="1600" b="1" dirty="0" smtClean="0">
                <a:solidFill>
                  <a:srgbClr val="C00000"/>
                </a:solidFill>
              </a:rPr>
              <a:t>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57" y="2924944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«Прятки –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загадки»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3100898"/>
            <a:ext cx="370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«Посмотри, запомни, повтори»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D:\фото зпр\20200217_1120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" t="20577" r="13097" b="8758"/>
          <a:stretch/>
        </p:blipFill>
        <p:spPr bwMode="auto">
          <a:xfrm>
            <a:off x="431143" y="393329"/>
            <a:ext cx="2153637" cy="253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фото зпр\20200217_1238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22" r="13097"/>
          <a:stretch/>
        </p:blipFill>
        <p:spPr bwMode="auto">
          <a:xfrm>
            <a:off x="6698404" y="361155"/>
            <a:ext cx="1978052" cy="256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25186" y="2924944"/>
            <a:ext cx="1573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«Четвертый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лишний»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D:\фото зпр\20200217_1240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61" y="688501"/>
            <a:ext cx="1839351" cy="245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541" y="3645024"/>
            <a:ext cx="2400267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45376" y="3939767"/>
            <a:ext cx="1942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«Превращение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фигуры»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262064"/>
            <a:ext cx="1954880" cy="2607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2276872"/>
            <a:ext cx="189021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6" y="2276872"/>
            <a:ext cx="189021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46" y="2276872"/>
            <a:ext cx="189021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15616" y="116632"/>
            <a:ext cx="68284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Личностные </a:t>
            </a:r>
            <a:r>
              <a:rPr lang="ru-RU" sz="3200" b="1" dirty="0" smtClean="0">
                <a:solidFill>
                  <a:srgbClr val="C00000"/>
                </a:solidFill>
              </a:rPr>
              <a:t>качества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(самоконтроль,  способность к волевому усилию)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Психические процессы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Мелкая моторика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4955976"/>
            <a:ext cx="460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Игровое задание «Зеркало»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05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43"/>
          <a:stretch/>
        </p:blipFill>
        <p:spPr>
          <a:xfrm>
            <a:off x="411186" y="1196752"/>
            <a:ext cx="2504629" cy="34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4604935"/>
            <a:ext cx="8450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Плоскостное моделирование по полным </a:t>
            </a:r>
            <a:r>
              <a:rPr lang="ru-RU" sz="2400" b="1" dirty="0" smtClean="0">
                <a:solidFill>
                  <a:srgbClr val="C00000"/>
                </a:solidFill>
              </a:rPr>
              <a:t>схемам.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Задания: «Какая фигура лишняя», «Какой фигуры не хватает?»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D:\фото зпр\20200217_110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196752"/>
            <a:ext cx="2591880" cy="345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96752"/>
            <a:ext cx="2591881" cy="34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77515" y="119534"/>
            <a:ext cx="73175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Анализ, синтез, психические процессы,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мелкая моторика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457</Words>
  <Application>Microsoft Office PowerPoint</Application>
  <PresentationFormat>Экран (4:3)</PresentationFormat>
  <Paragraphs>140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Даша</cp:lastModifiedBy>
  <cp:revision>93</cp:revision>
  <dcterms:created xsi:type="dcterms:W3CDTF">2020-02-13T17:04:06Z</dcterms:created>
  <dcterms:modified xsi:type="dcterms:W3CDTF">2020-03-20T16:35:35Z</dcterms:modified>
</cp:coreProperties>
</file>