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0" r:id="rId2"/>
    <p:sldId id="269" r:id="rId3"/>
    <p:sldId id="270" r:id="rId4"/>
    <p:sldId id="263" r:id="rId5"/>
    <p:sldId id="272" r:id="rId6"/>
    <p:sldId id="273" r:id="rId7"/>
    <p:sldId id="274" r:id="rId8"/>
    <p:sldId id="275" r:id="rId9"/>
    <p:sldId id="276" r:id="rId10"/>
    <p:sldId id="261" r:id="rId11"/>
    <p:sldId id="277" r:id="rId12"/>
    <p:sldId id="271" r:id="rId1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Matilda" panose="020B0604020202020204" charset="0"/>
      <p:regular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EFAD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>
      <p:cViewPr varScale="1">
        <p:scale>
          <a:sx n="82" d="100"/>
          <a:sy n="82" d="100"/>
        </p:scale>
        <p:origin x="1459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  <p:sndAc>
          <p:stSnd>
            <p:snd r:embed="rId1" name="chimes.wav"/>
          </p:stSnd>
        </p:sndAc>
      </p:transition>
    </mc:Choice>
    <mc:Fallback xmlns="">
      <p:transition spd="slow" advTm="14000">
        <p:split orient="vert"/>
        <p:sndAc>
          <p:stSnd>
            <p:snd r:embed="rId4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  <p:sndAc>
          <p:stSnd>
            <p:snd r:embed="rId1" name="chimes.wav"/>
          </p:stSnd>
        </p:sndAc>
      </p:transition>
    </mc:Choice>
    <mc:Fallback xmlns="">
      <p:transition spd="slow" advTm="14000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  <p:sndAc>
          <p:stSnd>
            <p:snd r:embed="rId1" name="chimes.wav"/>
          </p:stSnd>
        </p:sndAc>
      </p:transition>
    </mc:Choice>
    <mc:Fallback xmlns="">
      <p:transition spd="slow" advTm="14000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  <p:sndAc>
          <p:stSnd>
            <p:snd r:embed="rId1" name="chimes.wav"/>
          </p:stSnd>
        </p:sndAc>
      </p:transition>
    </mc:Choice>
    <mc:Fallback xmlns="">
      <p:transition spd="slow" advTm="14000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  <p:sndAc>
          <p:stSnd>
            <p:snd r:embed="rId1" name="chimes.wav"/>
          </p:stSnd>
        </p:sndAc>
      </p:transition>
    </mc:Choice>
    <mc:Fallback xmlns="">
      <p:transition spd="slow" advTm="14000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  <p:sndAc>
          <p:stSnd>
            <p:snd r:embed="rId1" name="chimes.wav"/>
          </p:stSnd>
        </p:sndAc>
      </p:transition>
    </mc:Choice>
    <mc:Fallback xmlns="">
      <p:transition spd="slow" advTm="14000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  <p:sndAc>
          <p:stSnd>
            <p:snd r:embed="rId1" name="chimes.wav"/>
          </p:stSnd>
        </p:sndAc>
      </p:transition>
    </mc:Choice>
    <mc:Fallback xmlns="">
      <p:transition spd="slow" advTm="14000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  <p:sndAc>
          <p:stSnd>
            <p:snd r:embed="rId1" name="chimes.wav"/>
          </p:stSnd>
        </p:sndAc>
      </p:transition>
    </mc:Choice>
    <mc:Fallback xmlns="">
      <p:transition spd="slow" advTm="14000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  <p:sndAc>
          <p:stSnd>
            <p:snd r:embed="rId1" name="chimes.wav"/>
          </p:stSnd>
        </p:sndAc>
      </p:transition>
    </mc:Choice>
    <mc:Fallback xmlns="">
      <p:transition spd="slow" advTm="14000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  <p:sndAc>
          <p:stSnd>
            <p:snd r:embed="rId1" name="chimes.wav"/>
          </p:stSnd>
        </p:sndAc>
      </p:transition>
    </mc:Choice>
    <mc:Fallback xmlns="">
      <p:transition spd="slow" advTm="14000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  <p:sndAc>
          <p:stSnd>
            <p:snd r:embed="rId1" name="chimes.wav"/>
          </p:stSnd>
        </p:sndAc>
      </p:transition>
    </mc:Choice>
    <mc:Fallback xmlns="">
      <p:transition spd="slow" advTm="14000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  <p:sndAc>
          <p:stSnd>
            <p:snd r:embed="rId1" name="chimes.wav"/>
          </p:stSnd>
        </p:sndAc>
      </p:transition>
    </mc:Choice>
    <mc:Fallback xmlns="">
      <p:transition spd="slow" advTm="14000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  <p:sndAc>
          <p:stSnd>
            <p:snd r:embed="rId1" name="chimes.wav"/>
          </p:stSnd>
        </p:sndAc>
      </p:transition>
    </mc:Choice>
    <mc:Fallback xmlns="">
      <p:transition spd="slow" advTm="14000">
        <p:split orient="vert"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  <p:sndAc>
          <p:stSnd>
            <p:snd r:embed="rId15" name="chimes.wav"/>
          </p:stSnd>
        </p:sndAc>
      </p:transition>
    </mc:Choice>
    <mc:Fallback xmlns="">
      <p:transition spd="slow" advTm="14000">
        <p:split orient="vert"/>
        <p:sndAc>
          <p:stSnd>
            <p:snd r:embed="rId17" name="chimes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5" Type="http://schemas.openxmlformats.org/officeDocument/2006/relationships/audio" Target="../media/audio1.wav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5" Type="http://schemas.openxmlformats.org/officeDocument/2006/relationships/audio" Target="../media/audio1.wav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5" Type="http://schemas.openxmlformats.org/officeDocument/2006/relationships/audio" Target="../media/audio1.wav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5" Type="http://schemas.openxmlformats.org/officeDocument/2006/relationships/audio" Target="../media/audio1.wav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5" Type="http://schemas.openxmlformats.org/officeDocument/2006/relationships/audio" Target="../media/audio1.wav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691681" y="1340768"/>
            <a:ext cx="5129514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1" i="0" u="none" strike="noStrike" kern="1200" normalizeH="0" baseline="0" noProof="0" dirty="0">
              <a:ln w="11430"/>
              <a:gradFill>
                <a:gsLst>
                  <a:gs pos="0">
                    <a:schemeClr val="accent3">
                      <a:lumMod val="20000"/>
                      <a:lumOff val="80000"/>
                    </a:schemeClr>
                  </a:gs>
                  <a:gs pos="12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98333">
                    <a:srgbClr val="FFC000"/>
                  </a:gs>
                  <a:gs pos="69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Matilda" pitchFamily="2" charset="0"/>
              <a:ea typeface="+mj-ea"/>
              <a:cs typeface="+mj-cs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90691" y="813815"/>
            <a:ext cx="4865221" cy="919995"/>
          </a:xfrm>
          <a:prstGeom prst="roundRect">
            <a:avLst>
              <a:gd name="adj" fmla="val 1782"/>
            </a:avLst>
          </a:prstGeom>
          <a:noFill/>
        </p:spPr>
        <p:txBody>
          <a:bodyPr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900" dirty="0">
                <a:solidFill>
                  <a:srgbClr val="002060"/>
                </a:solidFill>
              </a:rPr>
              <a:t>Муниципальное бюджетное дошкольное 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900" dirty="0">
                <a:solidFill>
                  <a:srgbClr val="002060"/>
                </a:solidFill>
              </a:rPr>
              <a:t>образовательное учреждение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900" dirty="0">
                <a:solidFill>
                  <a:srgbClr val="002060"/>
                </a:solidFill>
              </a:rPr>
              <a:t>«Детский сад № 4»</a:t>
            </a:r>
          </a:p>
          <a:p>
            <a:pPr>
              <a:spcBef>
                <a:spcPts val="0"/>
              </a:spcBef>
              <a:buNone/>
            </a:pPr>
            <a:endParaRPr lang="ru-RU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636D47-A9B5-4C16-0B51-3F037931B925}"/>
              </a:ext>
            </a:extLst>
          </p:cNvPr>
          <p:cNvSpPr txBox="1"/>
          <p:nvPr/>
        </p:nvSpPr>
        <p:spPr>
          <a:xfrm>
            <a:off x="1348699" y="2294032"/>
            <a:ext cx="61341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«</a:t>
            </a:r>
            <a:r>
              <a:rPr lang="ru-RU" sz="2400" b="1" dirty="0">
                <a:solidFill>
                  <a:srgbClr val="002060"/>
                </a:solidFill>
              </a:rPr>
              <a:t>Проделки Снежной королевы»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интегрированное занятие 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для детей с ОВЗ 5-6 лет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AA5A148-1DC8-F1DE-A05A-B3BA0B973BC6}"/>
              </a:ext>
            </a:extLst>
          </p:cNvPr>
          <p:cNvSpPr/>
          <p:nvPr/>
        </p:nvSpPr>
        <p:spPr>
          <a:xfrm>
            <a:off x="3536302" y="5237584"/>
            <a:ext cx="26670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A77911-F1AD-5C89-FC03-279DC4B8709C}"/>
              </a:ext>
            </a:extLst>
          </p:cNvPr>
          <p:cNvSpPr txBox="1"/>
          <p:nvPr/>
        </p:nvSpPr>
        <p:spPr>
          <a:xfrm>
            <a:off x="3041845" y="5504284"/>
            <a:ext cx="3207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г. Заполярный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89713A-4B41-2A8E-07EA-0D4B8BEF0A21}"/>
              </a:ext>
            </a:extLst>
          </p:cNvPr>
          <p:cNvSpPr txBox="1"/>
          <p:nvPr/>
        </p:nvSpPr>
        <p:spPr>
          <a:xfrm>
            <a:off x="2051651" y="4495800"/>
            <a:ext cx="556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Составили: воспитатель Касьянова А.М.,</a:t>
            </a:r>
            <a:endParaRPr lang="ru-RU" sz="1800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инструктор по ФК </a:t>
            </a:r>
            <a:r>
              <a:rPr lang="ru-RU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Плетникова</a:t>
            </a:r>
            <a:r>
              <a:rPr lang="ru-RU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Т.В.</a:t>
            </a:r>
            <a:endParaRPr lang="ru-RU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  <p:sndAc>
          <p:stSnd>
            <p:snd r:embed="rId2" name="chimes.wav"/>
          </p:stSnd>
        </p:sndAc>
      </p:transition>
    </mc:Choice>
    <mc:Fallback xmlns="">
      <p:transition spd="slow" advTm="14000">
        <p:split orient="vert"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F8979F-8B3E-C66F-E88E-058FD8D94B3A}"/>
              </a:ext>
            </a:extLst>
          </p:cNvPr>
          <p:cNvSpPr txBox="1"/>
          <p:nvPr/>
        </p:nvSpPr>
        <p:spPr>
          <a:xfrm flipH="1">
            <a:off x="5562600" y="609600"/>
            <a:ext cx="2392680" cy="1847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Пазл</a:t>
            </a: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столе разрезанная на части цифра, нужно ее собрать.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8F620D-8363-B9AB-987C-0216149164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9" b="12222"/>
          <a:stretch/>
        </p:blipFill>
        <p:spPr>
          <a:xfrm>
            <a:off x="561216" y="223803"/>
            <a:ext cx="4282655" cy="3362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80837F-A442-5ABC-EAEE-0839AFE132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" t="4445" r="-569" b="27777"/>
          <a:stretch/>
        </p:blipFill>
        <p:spPr>
          <a:xfrm>
            <a:off x="4787265" y="2436106"/>
            <a:ext cx="3943350" cy="3563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8C39C7-6992-8D25-E6A9-C82F5C3A1A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11111"/>
          <a:stretch/>
        </p:blipFill>
        <p:spPr>
          <a:xfrm rot="20033509">
            <a:off x="889382" y="2928682"/>
            <a:ext cx="3389539" cy="3515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  <p:sndAc>
          <p:stSnd>
            <p:snd r:embed="rId2" name="chimes.wav"/>
          </p:stSnd>
        </p:sndAc>
      </p:transition>
    </mc:Choice>
    <mc:Fallback xmlns="">
      <p:transition spd="slow" advTm="14000">
        <p:split orient="vert"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6A73FE6-2B64-1BD0-A4A8-56D9F014D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0150" y="609601"/>
            <a:ext cx="3752850" cy="215038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17000"/>
              </a:lnSpc>
              <a:spcAft>
                <a:spcPts val="800"/>
              </a:spcAft>
              <a:buNone/>
            </a:pP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«Числовой ряд»</a:t>
            </a:r>
          </a:p>
          <a:p>
            <a:pPr marL="0" indent="0" algn="just">
              <a:lnSpc>
                <a:spcPct val="117000"/>
              </a:lnSpc>
              <a:spcAft>
                <a:spcPts val="800"/>
              </a:spcAft>
              <a:buNone/>
            </a:pP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столе, в хаотичном порядке, расположены цифры от 1 до 10.</a:t>
            </a:r>
          </a:p>
          <a:p>
            <a:pPr marL="0" indent="0" algn="just">
              <a:lnSpc>
                <a:spcPct val="117000"/>
              </a:lnSpc>
              <a:spcAft>
                <a:spcPts val="800"/>
              </a:spcAft>
              <a:buNone/>
            </a:pPr>
            <a:r>
              <a:rPr lang="ru-RU" sz="21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(дети выкладывают числовой ряд)</a:t>
            </a:r>
          </a:p>
          <a:p>
            <a:pPr marL="0" indent="0" algn="ctr">
              <a:buNone/>
            </a:pPr>
            <a:endParaRPr lang="ru-RU" sz="19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95300D-7592-534B-06BE-76FC4F203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30000"/>
          <a:stretch/>
        </p:blipFill>
        <p:spPr>
          <a:xfrm>
            <a:off x="247650" y="152400"/>
            <a:ext cx="4762500" cy="3386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7997A2-C3C9-B387-E796-44AF4EA98F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1037"/>
          <a:stretch/>
        </p:blipFill>
        <p:spPr>
          <a:xfrm>
            <a:off x="4831080" y="2759983"/>
            <a:ext cx="4095750" cy="3337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B61078-41E1-D527-84ED-67F11200C2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222" r="1111" b="17777"/>
          <a:stretch/>
        </p:blipFill>
        <p:spPr>
          <a:xfrm rot="20013480">
            <a:off x="832804" y="2949277"/>
            <a:ext cx="4050662" cy="3276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473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  <p:sndAc>
          <p:stSnd>
            <p:snd r:embed="rId2" name="chimes.wav"/>
          </p:stSnd>
        </p:sndAc>
      </p:transition>
    </mc:Choice>
    <mc:Fallback xmlns="">
      <p:transition spd="slow" advTm="14000">
        <p:split orient="vert"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D95F34-9E5C-050C-CE10-9FC40EEAFE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9" r="-7777"/>
          <a:stretch/>
        </p:blipFill>
        <p:spPr>
          <a:xfrm>
            <a:off x="1524000" y="457200"/>
            <a:ext cx="66294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3C7E3A-E25C-6F1A-9767-5CB81C9C2F00}"/>
              </a:ext>
            </a:extLst>
          </p:cNvPr>
          <p:cNvSpPr txBox="1"/>
          <p:nvPr/>
        </p:nvSpPr>
        <p:spPr>
          <a:xfrm>
            <a:off x="2133600" y="54102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206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95486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  <p:sndAc>
          <p:stSnd>
            <p:snd r:embed="rId2" name="chimes.wav"/>
          </p:stSnd>
        </p:sndAc>
      </p:transition>
    </mc:Choice>
    <mc:Fallback xmlns="">
      <p:transition spd="slow" advTm="14000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914400" y="637822"/>
            <a:ext cx="7995828" cy="1600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002060"/>
                </a:solidFill>
              </a:rPr>
              <a:t>Цель</a:t>
            </a:r>
            <a:r>
              <a:rPr lang="ru-RU" sz="2000" b="1" dirty="0">
                <a:solidFill>
                  <a:srgbClr val="002060"/>
                </a:solidFill>
              </a:rPr>
              <a:t>: </a:t>
            </a:r>
            <a:r>
              <a:rPr lang="ru-RU" sz="2400" dirty="0">
                <a:solidFill>
                  <a:srgbClr val="002060"/>
                </a:solidFill>
              </a:rPr>
              <a:t>развитие элементарных математических представлений дошкольников с ОВЗ на занятиях по физической культуре.</a:t>
            </a:r>
          </a:p>
          <a:p>
            <a:pPr marL="0" indent="0" algn="just">
              <a:buNone/>
            </a:pP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4AA204-5337-D9C6-9B11-6EB3086C91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2222"/>
          <a:stretch/>
        </p:blipFill>
        <p:spPr>
          <a:xfrm>
            <a:off x="1562100" y="1773508"/>
            <a:ext cx="6019800" cy="4459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42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  <p:sndAc>
          <p:stSnd>
            <p:snd r:embed="rId2" name="chimes.wav"/>
          </p:stSnd>
        </p:sndAc>
      </p:transition>
    </mc:Choice>
    <mc:Fallback xmlns="">
      <p:transition spd="slow" advTm="14000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0" y="509052"/>
            <a:ext cx="4248150" cy="6135588"/>
          </a:xfrm>
        </p:spPr>
        <p:txBody>
          <a:bodyPr>
            <a:normAutofit fontScale="77500" lnSpcReduction="2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Оздоровительные: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предпосылки здорового образа жизни;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Укреплять здоровье дошкольников;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Создавать условия совершенствования основных физических качеств.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Коррекционно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обучающие: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Закреплять знания детей числового значения в пределах 10;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Уметь соотносить количество предметов с цифрой;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Закреплять знания геометрических фигур;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Совершенствовать навыки построения числового ряда, собирать целое из частей.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40B180-8E1A-1F27-EB6B-ABE283BE28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17407" b="12222"/>
          <a:stretch/>
        </p:blipFill>
        <p:spPr>
          <a:xfrm>
            <a:off x="308299" y="1219200"/>
            <a:ext cx="4248150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6332B4-4149-A1C1-1D30-49E51959FDBF}"/>
              </a:ext>
            </a:extLst>
          </p:cNvPr>
          <p:cNvSpPr txBox="1"/>
          <p:nvPr/>
        </p:nvSpPr>
        <p:spPr>
          <a:xfrm flipH="1">
            <a:off x="3276600" y="493812"/>
            <a:ext cx="2779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Задачи: </a:t>
            </a:r>
          </a:p>
        </p:txBody>
      </p:sp>
    </p:spTree>
    <p:extLst>
      <p:ext uri="{BB962C8B-B14F-4D97-AF65-F5344CB8AC3E}">
        <p14:creationId xmlns:p14="http://schemas.microsoft.com/office/powerpoint/2010/main" val="229689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  <p:sndAc>
          <p:stSnd>
            <p:snd r:embed="rId2" name="chimes.wav"/>
          </p:stSnd>
        </p:sndAc>
      </p:transition>
    </mc:Choice>
    <mc:Fallback xmlns="">
      <p:transition spd="slow" advTm="14000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0" y="685800"/>
            <a:ext cx="4104456" cy="571500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87000"/>
              </a:lnSpc>
              <a:spcAft>
                <a:spcPts val="800"/>
              </a:spcAft>
              <a:defRPr/>
            </a:pPr>
            <a:r>
              <a:rPr lang="ru-RU" sz="19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Коррекционно-развивающие:</a:t>
            </a:r>
          </a:p>
          <a:p>
            <a:pPr algn="just">
              <a:lnSpc>
                <a:spcPct val="87000"/>
              </a:lnSpc>
              <a:buFont typeface="Symbol" panose="05050102010706020507" pitchFamily="18" charset="2"/>
              <a:buChar char=""/>
              <a:defRPr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умение ориентироваться в пространстве;</a:t>
            </a:r>
          </a:p>
          <a:p>
            <a:pPr algn="just">
              <a:lnSpc>
                <a:spcPct val="87000"/>
              </a:lnSpc>
              <a:buFont typeface="Symbol" panose="05050102010706020507" pitchFamily="18" charset="2"/>
              <a:buChar char=""/>
              <a:defRPr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Уметь работать в команде;</a:t>
            </a:r>
          </a:p>
          <a:p>
            <a:pPr algn="just">
              <a:lnSpc>
                <a:spcPct val="87000"/>
              </a:lnSpc>
              <a:buFont typeface="Symbol" panose="05050102010706020507" pitchFamily="18" charset="2"/>
              <a:buChar char=""/>
              <a:defRPr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внимание, память, логическое мышление, общую моторику;</a:t>
            </a:r>
          </a:p>
          <a:p>
            <a:pPr algn="just">
              <a:lnSpc>
                <a:spcPct val="87000"/>
              </a:lnSpc>
              <a:buFont typeface="Symbol" panose="05050102010706020507" pitchFamily="18" charset="2"/>
              <a:buChar char=""/>
              <a:defRPr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быстроту реакции, координацию, равновесие, двигательную активность;</a:t>
            </a:r>
          </a:p>
          <a:p>
            <a:pPr algn="just">
              <a:lnSpc>
                <a:spcPct val="87000"/>
              </a:lnSpc>
              <a:spcAft>
                <a:spcPts val="800"/>
              </a:spcAft>
              <a:buFont typeface="Symbol" panose="05050102010706020507" pitchFamily="18" charset="2"/>
              <a:buChar char=""/>
              <a:defRPr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умение использовать в играх и движении полученные знания на других занятиях.</a:t>
            </a:r>
          </a:p>
          <a:p>
            <a:pPr algn="just">
              <a:lnSpc>
                <a:spcPct val="87000"/>
              </a:lnSpc>
              <a:spcAft>
                <a:spcPts val="800"/>
              </a:spcAft>
              <a:defRPr/>
            </a:pPr>
            <a:r>
              <a:rPr lang="ru-RU" sz="19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Коррекционно-воспитательные:</a:t>
            </a:r>
          </a:p>
          <a:p>
            <a:pPr algn="just">
              <a:lnSpc>
                <a:spcPct val="87000"/>
              </a:lnSpc>
              <a:buFont typeface="Symbol" panose="05050102010706020507" pitchFamily="18" charset="2"/>
              <a:buChar char=""/>
              <a:defRPr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эмоционально-волевую сферу, умение работать коллективно;</a:t>
            </a:r>
          </a:p>
          <a:p>
            <a:pPr algn="just">
              <a:lnSpc>
                <a:spcPct val="87000"/>
              </a:lnSpc>
              <a:spcAft>
                <a:spcPts val="800"/>
              </a:spcAft>
              <a:buFont typeface="Symbol" panose="05050102010706020507" pitchFamily="18" charset="2"/>
              <a:buChar char=""/>
              <a:defRPr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познавательный интерес к математике, раскрепощенность в движениях.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C3F708-5B69-5C5A-EAC4-1B62D39288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5" r="20201"/>
          <a:stretch/>
        </p:blipFill>
        <p:spPr>
          <a:xfrm>
            <a:off x="467544" y="990600"/>
            <a:ext cx="4104456" cy="510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352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  <p:sndAc>
          <p:stSnd>
            <p:snd r:embed="rId2" name="chimes.wav"/>
          </p:stSnd>
        </p:sndAc>
      </p:transition>
    </mc:Choice>
    <mc:Fallback xmlns="">
      <p:transition spd="slow" advTm="14000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00C319-3AB3-CD15-79FE-E0EB5EE6CF32}"/>
              </a:ext>
            </a:extLst>
          </p:cNvPr>
          <p:cNvSpPr txBox="1"/>
          <p:nvPr/>
        </p:nvSpPr>
        <p:spPr>
          <a:xfrm flipH="1">
            <a:off x="4972383" y="636684"/>
            <a:ext cx="3383281" cy="2008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7000"/>
              </a:lnSpc>
              <a:spcBef>
                <a:spcPct val="20000"/>
              </a:spcBef>
              <a:spcAft>
                <a:spcPts val="800"/>
              </a:spcAft>
              <a:defRPr/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«Веселый поезд» </a:t>
            </a:r>
          </a:p>
          <a:p>
            <a:pPr algn="just">
              <a:lnSpc>
                <a:spcPct val="87000"/>
              </a:lnSpc>
              <a:spcBef>
                <a:spcPct val="20000"/>
              </a:spcBef>
              <a:spcAft>
                <a:spcPts val="800"/>
              </a:spcAft>
              <a:defRPr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Братцы в гости снарядились</a:t>
            </a:r>
          </a:p>
          <a:p>
            <a:pPr algn="just">
              <a:lnSpc>
                <a:spcPct val="87000"/>
              </a:lnSpc>
              <a:spcBef>
                <a:spcPct val="20000"/>
              </a:spcBef>
              <a:spcAft>
                <a:spcPts val="800"/>
              </a:spcAft>
              <a:defRPr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 за другом уцепились</a:t>
            </a:r>
          </a:p>
          <a:p>
            <a:pPr algn="just">
              <a:lnSpc>
                <a:spcPct val="87000"/>
              </a:lnSpc>
              <a:spcBef>
                <a:spcPct val="20000"/>
              </a:spcBef>
              <a:spcAft>
                <a:spcPts val="800"/>
              </a:spcAft>
              <a:defRPr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помчались, в путь далек,</a:t>
            </a:r>
          </a:p>
          <a:p>
            <a:pPr algn="just">
              <a:lnSpc>
                <a:spcPct val="87000"/>
              </a:lnSpc>
              <a:spcBef>
                <a:spcPct val="20000"/>
              </a:spcBef>
              <a:defRPr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Лишь оставили дымок.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21AC6B-B30A-A613-B96F-B59E46761D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" t="29630" r="2881" b="12346"/>
          <a:stretch/>
        </p:blipFill>
        <p:spPr>
          <a:xfrm>
            <a:off x="732456" y="990600"/>
            <a:ext cx="3839544" cy="3222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536EAF-7834-9945-0821-55166044FA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8" b="15556"/>
          <a:stretch/>
        </p:blipFill>
        <p:spPr>
          <a:xfrm>
            <a:off x="4419600" y="3200400"/>
            <a:ext cx="4095750" cy="3094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055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  <p:sndAc>
          <p:stSnd>
            <p:snd r:embed="rId2" name="chimes.wav"/>
          </p:stSnd>
        </p:sndAc>
      </p:transition>
    </mc:Choice>
    <mc:Fallback xmlns="">
      <p:transition spd="slow" advTm="14000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36B38D-FD5F-F626-1436-10D728E7959D}"/>
              </a:ext>
            </a:extLst>
          </p:cNvPr>
          <p:cNvSpPr txBox="1"/>
          <p:nvPr/>
        </p:nvSpPr>
        <p:spPr>
          <a:xfrm flipH="1">
            <a:off x="4800600" y="929952"/>
            <a:ext cx="3688080" cy="2610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7000"/>
              </a:lnSpc>
              <a:spcBef>
                <a:spcPct val="20000"/>
              </a:spcBef>
              <a:spcAft>
                <a:spcPts val="800"/>
              </a:spcAft>
              <a:defRPr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Едет поезд по извилистым рельсам.</a:t>
            </a:r>
          </a:p>
          <a:p>
            <a:pPr algn="just">
              <a:lnSpc>
                <a:spcPct val="87000"/>
              </a:lnSpc>
              <a:spcBef>
                <a:spcPct val="20000"/>
              </a:spcBef>
              <a:spcAft>
                <a:spcPts val="800"/>
              </a:spcAft>
              <a:defRPr/>
            </a:pPr>
            <a:r>
              <a:rPr lang="ru-RU" sz="1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(дети, друг за другом следуют по координационной доске с канатом)</a:t>
            </a:r>
          </a:p>
          <a:p>
            <a:pPr algn="just">
              <a:lnSpc>
                <a:spcPct val="87000"/>
              </a:lnSpc>
              <a:spcBef>
                <a:spcPct val="20000"/>
              </a:spcBef>
              <a:spcAft>
                <a:spcPts val="800"/>
              </a:spcAft>
              <a:defRPr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топкое болото.</a:t>
            </a:r>
          </a:p>
          <a:p>
            <a:pPr algn="just">
              <a:lnSpc>
                <a:spcPct val="87000"/>
              </a:lnSpc>
              <a:spcBef>
                <a:spcPct val="20000"/>
              </a:spcBef>
              <a:spcAft>
                <a:spcPts val="800"/>
              </a:spcAft>
              <a:defRPr/>
            </a:pPr>
            <a:r>
              <a:rPr lang="ru-RU" sz="1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(шагают по круглым коврикам с шипами – «кочкам»)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EFB70D-3538-9938-C8D1-352D0B78BF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r="18889" b="30000"/>
          <a:stretch/>
        </p:blipFill>
        <p:spPr>
          <a:xfrm>
            <a:off x="4610877" y="3401008"/>
            <a:ext cx="3977906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06F61A-7EA3-0266-A8A6-DDE7D6E8A6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8" r="26296" b="26667"/>
          <a:stretch/>
        </p:blipFill>
        <p:spPr>
          <a:xfrm>
            <a:off x="813707" y="968829"/>
            <a:ext cx="379095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458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  <p:sndAc>
          <p:stSnd>
            <p:snd r:embed="rId2" name="chimes.wav"/>
          </p:stSnd>
        </p:sndAc>
      </p:transition>
    </mc:Choice>
    <mc:Fallback xmlns="">
      <p:transition spd="slow" advTm="14000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DD54EF-4460-8643-0040-030102C9F95A}"/>
              </a:ext>
            </a:extLst>
          </p:cNvPr>
          <p:cNvSpPr txBox="1"/>
          <p:nvPr/>
        </p:nvSpPr>
        <p:spPr>
          <a:xfrm>
            <a:off x="4646416" y="457200"/>
            <a:ext cx="4191000" cy="2610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7000"/>
              </a:lnSpc>
              <a:spcBef>
                <a:spcPct val="20000"/>
              </a:spcBef>
              <a:spcAft>
                <a:spcPts val="800"/>
              </a:spcAft>
              <a:defRPr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узкому ущелью.</a:t>
            </a:r>
          </a:p>
          <a:p>
            <a:pPr algn="just">
              <a:lnSpc>
                <a:spcPct val="87000"/>
              </a:lnSpc>
              <a:spcBef>
                <a:spcPct val="20000"/>
              </a:spcBef>
              <a:spcAft>
                <a:spcPts val="800"/>
              </a:spcAft>
              <a:defRPr/>
            </a:pPr>
            <a:r>
              <a:rPr lang="ru-RU" sz="1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(проползают под дугами сгруппировавшись, не касаясь пола руками)</a:t>
            </a:r>
          </a:p>
          <a:p>
            <a:pPr algn="just">
              <a:lnSpc>
                <a:spcPct val="87000"/>
              </a:lnSpc>
              <a:spcBef>
                <a:spcPct val="20000"/>
              </a:spcBef>
              <a:spcAft>
                <a:spcPts val="800"/>
              </a:spcAft>
              <a:defRPr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через горные ручьи.</a:t>
            </a:r>
          </a:p>
          <a:p>
            <a:pPr algn="just">
              <a:lnSpc>
                <a:spcPct val="87000"/>
              </a:lnSpc>
              <a:spcBef>
                <a:spcPct val="20000"/>
              </a:spcBef>
              <a:spcAft>
                <a:spcPts val="800"/>
              </a:spcAft>
              <a:defRPr/>
            </a:pPr>
            <a:r>
              <a:rPr lang="ru-RU" sz="1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(прыжки на двух ногах со смещением право-лево через канаты, положенные на расстоянии 20 см. друг от друга)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4EA7ED-5AA0-A2A3-04CD-8A3913EA0A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1" t="32222" r="1111" b="12223"/>
          <a:stretch/>
        </p:blipFill>
        <p:spPr>
          <a:xfrm>
            <a:off x="457200" y="609600"/>
            <a:ext cx="40386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2C89D3-AA61-2EC9-20D9-BBE4B5D28B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25555" r="1111" b="22222"/>
          <a:stretch/>
        </p:blipFill>
        <p:spPr>
          <a:xfrm>
            <a:off x="4681974" y="3213596"/>
            <a:ext cx="3623826" cy="3339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241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  <p:sndAc>
          <p:stSnd>
            <p:snd r:embed="rId2" name="chimes.wav"/>
          </p:stSnd>
        </p:sndAc>
      </p:transition>
    </mc:Choice>
    <mc:Fallback xmlns="">
      <p:transition spd="slow" advTm="14000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CCEC83-A2C5-4942-4ADF-3FBAC71F2D5B}"/>
              </a:ext>
            </a:extLst>
          </p:cNvPr>
          <p:cNvSpPr txBox="1"/>
          <p:nvPr/>
        </p:nvSpPr>
        <p:spPr>
          <a:xfrm>
            <a:off x="5029200" y="533400"/>
            <a:ext cx="3695700" cy="550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7000"/>
              </a:lnSpc>
              <a:spcBef>
                <a:spcPct val="20000"/>
              </a:spcBef>
              <a:spcAft>
                <a:spcPts val="800"/>
              </a:spcAft>
              <a:defRPr/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«Номер дома»</a:t>
            </a:r>
          </a:p>
          <a:p>
            <a:pPr algn="just">
              <a:lnSpc>
                <a:spcPct val="87000"/>
              </a:lnSpc>
              <a:spcBef>
                <a:spcPct val="20000"/>
              </a:spcBef>
              <a:spcAft>
                <a:spcPts val="800"/>
              </a:spcAft>
              <a:defRPr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Расставлены стулья к которым прикреплены цифры от 1 до 10 – «номера домов». </a:t>
            </a:r>
          </a:p>
          <a:p>
            <a:pPr algn="just">
              <a:lnSpc>
                <a:spcPct val="87000"/>
              </a:lnSpc>
              <a:spcBef>
                <a:spcPct val="20000"/>
              </a:spcBef>
              <a:spcAft>
                <a:spcPts val="800"/>
              </a:spcAft>
              <a:defRPr/>
            </a:pPr>
            <a:r>
              <a:rPr lang="ru-RU" sz="1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игры: 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раздаются карточки с изображением разного количества геометрических фигур (от 1 до 10). По сигналу «На прогулку!» дети разбегаются по «деревеньке». По сигналу «Домой!» дети подбегают к «домику» с цифрой, соответствующей количество фигур на карточке, и садятся на стульчик. По сигналу «На прогулку!» дети снова разбегаются. В это время меняются «номера домов». По сигналу «Домой!» дети снова находят свой «домик».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3FA987-8CBC-CD6D-E77A-5817D3648D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t="27778" r="14445" b="26667"/>
          <a:stretch/>
        </p:blipFill>
        <p:spPr>
          <a:xfrm>
            <a:off x="481012" y="3429000"/>
            <a:ext cx="4090988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E934FC-C1A4-25AE-AAD5-8DEC978A8D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7779" r="18519" b="22222"/>
          <a:stretch/>
        </p:blipFill>
        <p:spPr>
          <a:xfrm>
            <a:off x="536414" y="228600"/>
            <a:ext cx="3914775" cy="3277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957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  <p:sndAc>
          <p:stSnd>
            <p:snd r:embed="rId2" name="chimes.wav"/>
          </p:stSnd>
        </p:sndAc>
      </p:transition>
    </mc:Choice>
    <mc:Fallback xmlns="">
      <p:transition spd="slow" advTm="14000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F0F943-103B-BC9B-5726-DF1A8F3BD0D7}"/>
              </a:ext>
            </a:extLst>
          </p:cNvPr>
          <p:cNvSpPr txBox="1"/>
          <p:nvPr/>
        </p:nvSpPr>
        <p:spPr>
          <a:xfrm flipH="1">
            <a:off x="3685364" y="304800"/>
            <a:ext cx="4800599" cy="340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свою фигуру»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полу в обручах разложены разные геометрические фигуры, на столе - кубики с изображением геометрических фигур.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игры: 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бегают на носочках между обручей не наталкиваясь друг на друга. По первому сигналу останавливаются и замирают, по второму – берут по одному кубику со стола, определяют фигуру и кладут кубик в обруч с такой же фигурой.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A0BD5C-F05E-A4D0-4157-F63DFFFF53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2" y="762000"/>
            <a:ext cx="320040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404DF4-3B63-7A73-EAE6-57A82C1CE3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7" r="4074" b="20001"/>
          <a:stretch/>
        </p:blipFill>
        <p:spPr>
          <a:xfrm>
            <a:off x="4114800" y="3653922"/>
            <a:ext cx="3789329" cy="2750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240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  <p:sndAc>
          <p:stSnd>
            <p:snd r:embed="rId2" name="chimes.wav"/>
          </p:stSnd>
        </p:sndAc>
      </p:transition>
    </mc:Choice>
    <mc:Fallback xmlns="">
      <p:transition spd="slow" advTm="14000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Другая 7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D4E00"/>
      </a:hlink>
      <a:folHlink>
        <a:srgbClr val="FFA54B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498</Words>
  <Application>Microsoft Office PowerPoint</Application>
  <PresentationFormat>Экран (4:3)</PresentationFormat>
  <Paragraphs>57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Symbol</vt:lpstr>
      <vt:lpstr>Matilda</vt:lpstr>
      <vt:lpstr>Times New Roman</vt:lpstr>
      <vt:lpstr>Calibri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Анна Касьянова</cp:lastModifiedBy>
  <cp:revision>64</cp:revision>
  <dcterms:created xsi:type="dcterms:W3CDTF">2013-08-23T08:38:35Z</dcterms:created>
  <dcterms:modified xsi:type="dcterms:W3CDTF">2023-02-06T17:29:59Z</dcterms:modified>
</cp:coreProperties>
</file>