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811" y="-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" name="Picture 16" descr="http://hacksam94.appspot.com/img0.liveinternet.ru/images/attach/c/11/116/418/116418490_large_19.png"/>
          <p:cNvPicPr>
            <a:picLocks noChangeAspect="1" noChangeArrowheads="1"/>
          </p:cNvPicPr>
          <p:nvPr userDrawn="1"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340719" flipH="1">
            <a:off x="524184" y="2474817"/>
            <a:ext cx="1026964" cy="1983006"/>
          </a:xfrm>
          <a:prstGeom prst="rect">
            <a:avLst/>
          </a:prstGeom>
          <a:noFill/>
        </p:spPr>
      </p:pic>
      <p:pic>
        <p:nvPicPr>
          <p:cNvPr id="9" name="Picture 2" descr="http://img0.liveinternet.ru/images/attach/c/11/116/418/116418534_27.png"/>
          <p:cNvPicPr>
            <a:picLocks noChangeAspect="1" noChangeArrowheads="1"/>
          </p:cNvPicPr>
          <p:nvPr userDrawn="1"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 flipH="1">
            <a:off x="5072066" y="2714626"/>
            <a:ext cx="957482" cy="1799140"/>
          </a:xfrm>
          <a:prstGeom prst="rect">
            <a:avLst/>
          </a:prstGeom>
          <a:noFill/>
        </p:spPr>
      </p:pic>
      <p:pic>
        <p:nvPicPr>
          <p:cNvPr id="10" name="Picture 12" descr="http://hacksam94.appspot.com/img0.liveinternet.ru/images/attach/c/11/116/418/116418426_large_10.png"/>
          <p:cNvPicPr>
            <a:picLocks noChangeAspect="1" noChangeArrowheads="1"/>
          </p:cNvPicPr>
          <p:nvPr userDrawn="1"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 rot="19995462" flipH="1">
            <a:off x="6919756" y="2758693"/>
            <a:ext cx="1637567" cy="1400951"/>
          </a:xfrm>
          <a:prstGeom prst="rect">
            <a:avLst/>
          </a:prstGeom>
          <a:noFill/>
        </p:spPr>
      </p:pic>
      <p:pic>
        <p:nvPicPr>
          <p:cNvPr id="12" name="Picture 14" descr="25 (264x700, 131Kb)"/>
          <p:cNvPicPr>
            <a:picLocks noChangeAspect="1" noChangeArrowheads="1"/>
          </p:cNvPicPr>
          <p:nvPr userDrawn="1"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500298" y="2407226"/>
            <a:ext cx="785818" cy="2083610"/>
          </a:xfrm>
          <a:prstGeom prst="rect">
            <a:avLst/>
          </a:prstGeom>
          <a:noFill/>
        </p:spPr>
      </p:pic>
      <p:pic>
        <p:nvPicPr>
          <p:cNvPr id="13" name="Picture 28" descr="http://www.yenislayt.com/upload/822f2897a5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285852" y="3000378"/>
            <a:ext cx="1385897" cy="1732373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6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3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3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7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8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9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20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21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1" name="Picture 10" descr="http://hacksam94.appspot.com/img0.liveinternet.ru/images/attach/c/11/116/418/116418386_large_3.png"/>
          <p:cNvPicPr>
            <a:picLocks noChangeAspect="1" noChangeArrowheads="1"/>
          </p:cNvPicPr>
          <p:nvPr userDrawn="1"/>
        </p:nvPicPr>
        <p:blipFill>
          <a:blip r:embed="rId11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86116" y="2928940"/>
            <a:ext cx="1785918" cy="1617290"/>
          </a:xfrm>
          <a:prstGeom prst="rect">
            <a:avLst/>
          </a:prstGeom>
          <a:noFill/>
        </p:spPr>
      </p:pic>
      <p:pic>
        <p:nvPicPr>
          <p:cNvPr id="8" name="Picture 4" descr="http://hacksam94.appspot.com/img1.liveinternet.ru/images/attach/c/11/116/418/116418315_18.png"/>
          <p:cNvPicPr>
            <a:picLocks noChangeAspect="1" noChangeArrowheads="1"/>
          </p:cNvPicPr>
          <p:nvPr userDrawn="1"/>
        </p:nvPicPr>
        <p:blipFill>
          <a:blip r:embed="rId12" cstate="print">
            <a:lum bright="-10000" contrast="20000"/>
          </a:blip>
          <a:srcRect/>
          <a:stretch>
            <a:fillRect/>
          </a:stretch>
        </p:blipFill>
        <p:spPr bwMode="auto">
          <a:xfrm rot="523529" flipH="1">
            <a:off x="6117975" y="2945164"/>
            <a:ext cx="1281081" cy="164307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313D508-E6A6-48AC-8DFB-C50897BB7E0F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3403673-5E58-4BD7-BED7-40D5B70038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313D508-E6A6-48AC-8DFB-C50897BB7E0F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3403673-5E58-4BD7-BED7-40D5B70038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8" name="Группа 7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9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0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1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2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3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4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1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5" name="Picture 10" descr="http://hacksam94.appspot.com/img0.liveinternet.ru/images/attach/c/11/116/418/116418386_large_3.png"/>
          <p:cNvPicPr>
            <a:picLocks noChangeAspect="1" noChangeArrowheads="1"/>
          </p:cNvPicPr>
          <p:nvPr userDrawn="1"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929454" y="2942430"/>
            <a:ext cx="1928794" cy="1746676"/>
          </a:xfrm>
          <a:prstGeom prst="rect">
            <a:avLst/>
          </a:prstGeom>
          <a:noFill/>
        </p:spPr>
      </p:pic>
      <p:pic>
        <p:nvPicPr>
          <p:cNvPr id="26" name="Picture 12" descr="http://hacksam94.appspot.com/img0.liveinternet.ru/images/attach/c/11/116/418/116418426_large_10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 rot="730823">
            <a:off x="495605" y="2954076"/>
            <a:ext cx="1752587" cy="14993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Picture 16" descr="http://hacksam94.appspot.com/img0.liveinternet.ru/images/attach/c/11/116/418/116418490_large_19.png"/>
          <p:cNvPicPr>
            <a:picLocks noChangeAspect="1" noChangeArrowheads="1"/>
          </p:cNvPicPr>
          <p:nvPr userDrawn="1"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7358082" y="2505246"/>
            <a:ext cx="1161562" cy="2242908"/>
          </a:xfrm>
          <a:prstGeom prst="rect">
            <a:avLst/>
          </a:prstGeom>
          <a:noFill/>
        </p:spPr>
      </p:pic>
      <p:pic>
        <p:nvPicPr>
          <p:cNvPr id="9" name="Picture 14" descr="25 (264x700, 131Kb)"/>
          <p:cNvPicPr>
            <a:picLocks noChangeAspect="1" noChangeArrowheads="1"/>
          </p:cNvPicPr>
          <p:nvPr userDrawn="1"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42910" y="2357436"/>
            <a:ext cx="858481" cy="2276276"/>
          </a:xfrm>
          <a:prstGeom prst="rect">
            <a:avLst/>
          </a:prstGeom>
          <a:noFill/>
        </p:spPr>
      </p:pic>
      <p:grpSp>
        <p:nvGrpSpPr>
          <p:cNvPr id="10" name="Группа 9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1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2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3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4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5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6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9" name="Группа 8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0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1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2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3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4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5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6" name="Picture 28" descr="http://www.yenislayt.com/upload/822f2897a5.png"/>
          <p:cNvPicPr>
            <a:picLocks noChangeAspect="1" noChangeArrowheads="1"/>
          </p:cNvPicPr>
          <p:nvPr userDrawn="1"/>
        </p:nvPicPr>
        <p:blipFill>
          <a:blip r:embed="rId6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85720" y="2786064"/>
            <a:ext cx="1571636" cy="1964547"/>
          </a:xfrm>
          <a:prstGeom prst="rect">
            <a:avLst/>
          </a:prstGeom>
          <a:noFill/>
        </p:spPr>
      </p:pic>
      <p:pic>
        <p:nvPicPr>
          <p:cNvPr id="27" name="Picture 2" descr="http://img0.liveinternet.ru/images/attach/c/11/116/418/116418534_27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 flipH="1">
            <a:off x="7643834" y="2571750"/>
            <a:ext cx="1028920" cy="1933374"/>
          </a:xfrm>
          <a:prstGeom prst="rect">
            <a:avLst/>
          </a:prstGeom>
          <a:noFill/>
        </p:spPr>
      </p:pic>
      <p:pic>
        <p:nvPicPr>
          <p:cNvPr id="28" name="Picture 4" descr="http://hacksam94.appspot.com/img1.liveinternet.ru/images/attach/c/11/116/418/116418315_18.png"/>
          <p:cNvPicPr>
            <a:picLocks noChangeAspect="1" noChangeArrowheads="1"/>
          </p:cNvPicPr>
          <p:nvPr userDrawn="1"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 rot="523529" flipH="1">
            <a:off x="6408385" y="2948649"/>
            <a:ext cx="1332003" cy="170838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11" name="Группа 10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12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13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4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5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6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7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8" name="Picture 16" descr="http://hacksam94.appspot.com/img0.liveinternet.ru/images/attach/c/11/116/418/116418490_large_19.png"/>
          <p:cNvPicPr>
            <a:picLocks noChangeAspect="1" noChangeArrowheads="1"/>
          </p:cNvPicPr>
          <p:nvPr userDrawn="1"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 rot="340719" flipH="1">
            <a:off x="651853" y="3039012"/>
            <a:ext cx="863589" cy="1667539"/>
          </a:xfrm>
          <a:prstGeom prst="rect">
            <a:avLst/>
          </a:prstGeom>
          <a:noFill/>
        </p:spPr>
      </p:pic>
      <p:pic>
        <p:nvPicPr>
          <p:cNvPr id="29" name="Picture 28" descr="http://www.yenislayt.com/upload/822f2897a5.png"/>
          <p:cNvPicPr>
            <a:picLocks noChangeAspect="1" noChangeArrowheads="1"/>
          </p:cNvPicPr>
          <p:nvPr userDrawn="1"/>
        </p:nvPicPr>
        <p:blipFill>
          <a:blip r:embed="rId7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643042" y="3286130"/>
            <a:ext cx="1214445" cy="1518057"/>
          </a:xfrm>
          <a:prstGeom prst="rect">
            <a:avLst/>
          </a:prstGeom>
          <a:noFill/>
        </p:spPr>
      </p:pic>
      <p:pic>
        <p:nvPicPr>
          <p:cNvPr id="30" name="Picture 14" descr="25 (264x700, 131Kb)"/>
          <p:cNvPicPr>
            <a:picLocks noChangeAspect="1" noChangeArrowheads="1"/>
          </p:cNvPicPr>
          <p:nvPr userDrawn="1"/>
        </p:nvPicPr>
        <p:blipFill>
          <a:blip r:embed="rId8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857488" y="3000377"/>
            <a:ext cx="642942" cy="1704772"/>
          </a:xfrm>
          <a:prstGeom prst="rect">
            <a:avLst/>
          </a:prstGeom>
          <a:noFill/>
        </p:spPr>
      </p:pic>
      <p:pic>
        <p:nvPicPr>
          <p:cNvPr id="31" name="Picture 10" descr="http://hacksam94.appspot.com/img0.liveinternet.ru/images/attach/c/11/116/418/116418386_large_3.png"/>
          <p:cNvPicPr>
            <a:picLocks noChangeAspect="1" noChangeArrowheads="1"/>
          </p:cNvPicPr>
          <p:nvPr userDrawn="1"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786182" y="3286130"/>
            <a:ext cx="1571636" cy="1423240"/>
          </a:xfrm>
          <a:prstGeom prst="rect">
            <a:avLst/>
          </a:prstGeom>
          <a:noFill/>
        </p:spPr>
      </p:pic>
      <p:pic>
        <p:nvPicPr>
          <p:cNvPr id="32" name="Picture 2" descr="http://img0.liveinternet.ru/images/attach/c/11/116/418/116418534_27.png"/>
          <p:cNvPicPr>
            <a:picLocks noChangeAspect="1" noChangeArrowheads="1"/>
          </p:cNvPicPr>
          <p:nvPr userDrawn="1"/>
        </p:nvPicPr>
        <p:blipFill>
          <a:blip r:embed="rId10" cstate="print">
            <a:lum bright="-10000" contrast="20000"/>
          </a:blip>
          <a:srcRect/>
          <a:stretch>
            <a:fillRect/>
          </a:stretch>
        </p:blipFill>
        <p:spPr bwMode="auto">
          <a:xfrm flipH="1">
            <a:off x="5429256" y="3143254"/>
            <a:ext cx="785818" cy="1476578"/>
          </a:xfrm>
          <a:prstGeom prst="rect">
            <a:avLst/>
          </a:prstGeom>
          <a:noFill/>
        </p:spPr>
      </p:pic>
      <p:pic>
        <p:nvPicPr>
          <p:cNvPr id="33" name="Picture 12" descr="http://hacksam94.appspot.com/img0.liveinternet.ru/images/attach/c/11/116/418/116418426_large_10.png"/>
          <p:cNvPicPr>
            <a:picLocks noChangeAspect="1" noChangeArrowheads="1"/>
          </p:cNvPicPr>
          <p:nvPr userDrawn="1"/>
        </p:nvPicPr>
        <p:blipFill>
          <a:blip r:embed="rId11" cstate="print">
            <a:lum bright="-10000" contrast="20000"/>
          </a:blip>
          <a:srcRect/>
          <a:stretch>
            <a:fillRect/>
          </a:stretch>
        </p:blipFill>
        <p:spPr bwMode="auto">
          <a:xfrm rot="19995462" flipH="1">
            <a:off x="7341061" y="3254782"/>
            <a:ext cx="1419378" cy="1214289"/>
          </a:xfrm>
          <a:prstGeom prst="rect">
            <a:avLst/>
          </a:prstGeom>
          <a:noFill/>
        </p:spPr>
      </p:pic>
      <p:pic>
        <p:nvPicPr>
          <p:cNvPr id="34" name="Picture 4" descr="http://hacksam94.appspot.com/img1.liveinternet.ru/images/attach/c/11/116/418/116418315_18.png"/>
          <p:cNvPicPr>
            <a:picLocks noChangeAspect="1" noChangeArrowheads="1"/>
          </p:cNvPicPr>
          <p:nvPr userDrawn="1"/>
        </p:nvPicPr>
        <p:blipFill>
          <a:blip r:embed="rId12" cstate="print">
            <a:lum bright="-10000" contrast="20000"/>
          </a:blip>
          <a:srcRect/>
          <a:stretch>
            <a:fillRect/>
          </a:stretch>
        </p:blipFill>
        <p:spPr bwMode="auto">
          <a:xfrm rot="523529" flipH="1">
            <a:off x="6383580" y="3346892"/>
            <a:ext cx="1060888" cy="136066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7" name="Группа 6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8" name="Группа 24"/>
            <p:cNvGrpSpPr/>
            <p:nvPr userDrawn="1"/>
          </p:nvGrpSpPr>
          <p:grpSpPr>
            <a:xfrm>
              <a:off x="0" y="0"/>
              <a:ext cx="9144000" cy="596399"/>
              <a:chOff x="0" y="0"/>
              <a:chExt cx="9144000" cy="596399"/>
            </a:xfrm>
          </p:grpSpPr>
          <p:pic>
            <p:nvPicPr>
              <p:cNvPr id="19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20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21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22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  <p:pic>
          <p:nvPicPr>
            <p:cNvPr id="9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-675414" y="1246900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0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>
              <a:off x="-686779" y="3115653"/>
              <a:ext cx="1928826" cy="555268"/>
            </a:xfrm>
            <a:prstGeom prst="rect">
              <a:avLst/>
            </a:prstGeom>
            <a:noFill/>
          </p:spPr>
        </p:pic>
        <p:pic>
          <p:nvPicPr>
            <p:cNvPr id="11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7962026" y="3318602"/>
              <a:ext cx="1857388" cy="506560"/>
            </a:xfrm>
            <a:prstGeom prst="rect">
              <a:avLst/>
            </a:prstGeom>
            <a:noFill/>
          </p:spPr>
        </p:pic>
        <p:pic>
          <p:nvPicPr>
            <p:cNvPr id="12" name="Picture 22" descr="http://orig12.deviantart.net/f8b9/f/2012/151/b/5/free_vector_sport_by_freevectorfinder-d51tziz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7901953" y="1329703"/>
              <a:ext cx="1928826" cy="555268"/>
            </a:xfrm>
            <a:prstGeom prst="rect">
              <a:avLst/>
            </a:prstGeom>
            <a:noFill/>
          </p:spPr>
        </p:pic>
        <p:grpSp>
          <p:nvGrpSpPr>
            <p:cNvPr id="13" name="Группа 25"/>
            <p:cNvGrpSpPr/>
            <p:nvPr userDrawn="1"/>
          </p:nvGrpSpPr>
          <p:grpSpPr>
            <a:xfrm>
              <a:off x="0" y="4547101"/>
              <a:ext cx="9144000" cy="596399"/>
              <a:chOff x="0" y="0"/>
              <a:chExt cx="9144000" cy="596399"/>
            </a:xfrm>
          </p:grpSpPr>
          <p:pic>
            <p:nvPicPr>
              <p:cNvPr id="14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1928826" cy="555268"/>
              </a:xfrm>
              <a:prstGeom prst="rect">
                <a:avLst/>
              </a:prstGeom>
              <a:noFill/>
            </p:spPr>
          </p:pic>
          <p:pic>
            <p:nvPicPr>
              <p:cNvPr id="15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00232" y="0"/>
                <a:ext cx="1857388" cy="506560"/>
              </a:xfrm>
              <a:prstGeom prst="rect">
                <a:avLst/>
              </a:prstGeom>
              <a:noFill/>
            </p:spPr>
          </p:pic>
          <p:pic>
            <p:nvPicPr>
              <p:cNvPr id="16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57620" y="0"/>
                <a:ext cx="1928826" cy="555269"/>
              </a:xfrm>
              <a:prstGeom prst="rect">
                <a:avLst/>
              </a:prstGeom>
              <a:noFill/>
            </p:spPr>
          </p:pic>
          <p:pic>
            <p:nvPicPr>
              <p:cNvPr id="17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86678" y="0"/>
                <a:ext cx="1357322" cy="596399"/>
              </a:xfrm>
              <a:prstGeom prst="rect">
                <a:avLst/>
              </a:prstGeom>
              <a:noFill/>
            </p:spPr>
          </p:pic>
          <p:pic>
            <p:nvPicPr>
              <p:cNvPr id="18" name="Picture 22" descr="http://orig12.deviantart.net/f8b9/f/2012/151/b/5/free_vector_sport_by_freevectorfinder-d51tziz.png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857884" y="0"/>
                <a:ext cx="1857388" cy="506560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frame">
            <a:avLst>
              <a:gd name="adj1" fmla="val 12040"/>
            </a:avLst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313D508-E6A6-48AC-8DFB-C50897BB7E0F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3403673-5E58-4BD7-BED7-40D5B70038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313D508-E6A6-48AC-8DFB-C50897BB7E0F}" type="datetimeFigureOut">
              <a:rPr lang="ru-RU" smtClean="0"/>
              <a:pPr/>
              <a:t>12.11.2022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3403673-5E58-4BD7-BED7-40D5B70038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esigntos.com/postpic/2013/03/cool-powerpoint-presentations_51752.jpg"/>
          <p:cNvPicPr>
            <a:picLocks noChangeAspect="1" noChangeArrowheads="1"/>
          </p:cNvPicPr>
          <p:nvPr userDrawn="1"/>
        </p:nvPicPr>
        <p:blipFill>
          <a:blip r:embed="rId13" cstate="print">
            <a:lum bright="10000"/>
          </a:blip>
          <a:srcRect/>
          <a:stretch>
            <a:fillRect/>
          </a:stretch>
        </p:blipFill>
        <p:spPr bwMode="auto">
          <a:xfrm>
            <a:off x="14285" y="0"/>
            <a:ext cx="9129715" cy="51435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771550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Координационная лестница как эффективное средство развития ОВД и координационных способностей у детей дошкольного возраста</a:t>
            </a:r>
            <a:endParaRPr lang="ru-RU" sz="2000" b="1" i="1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DC12057-7D0C-4981-8232-F7C8A09CF2BB}"/>
              </a:ext>
            </a:extLst>
          </p:cNvPr>
          <p:cNvSpPr/>
          <p:nvPr/>
        </p:nvSpPr>
        <p:spPr>
          <a:xfrm>
            <a:off x="4932040" y="2185234"/>
            <a:ext cx="3384376" cy="841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pPr algn="ctr">
              <a:spcAft>
                <a:spcPts val="800"/>
              </a:spcAft>
            </a:pP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ФК Пенкина Н.И. ГБДОУ ДС №32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9C2D37C-190B-4D66-A5DC-5F2B8869B0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0926" y="1130732"/>
            <a:ext cx="2468875" cy="32918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02FAD8B-8632-4DE2-91A0-333EABEC75B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7562" y="1130731"/>
            <a:ext cx="2468877" cy="32918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48F6DDD-BAE7-44A1-A2C4-59AF9D8184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4201" y="1130731"/>
            <a:ext cx="2468873" cy="329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6358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BCE0E0C-D192-4159-A7A6-6DAE81FC6D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83" y="1120566"/>
            <a:ext cx="2557414" cy="34098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056830-31AE-40FE-BDDF-F7554071BA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9270" y="1131590"/>
            <a:ext cx="2557413" cy="34098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C5D0D5-96C0-4EE1-800B-8C603E69708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2718" y="1131590"/>
            <a:ext cx="2532322" cy="337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2581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C9DA349-DBA9-4F9A-B2F0-B5A622C23FB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79596"/>
            <a:ext cx="2432868" cy="32438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1AD4BE1-89D2-4B7C-B37D-7935B31103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3400" y="1179596"/>
            <a:ext cx="2499340" cy="33324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E4003F1-0385-482D-B0FB-8EB8062DC7C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53700" y="1207856"/>
            <a:ext cx="2499341" cy="333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051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973B082-51B1-4375-8BD1-E479D2C8B41E}"/>
              </a:ext>
            </a:extLst>
          </p:cNvPr>
          <p:cNvSpPr/>
          <p:nvPr/>
        </p:nvSpPr>
        <p:spPr>
          <a:xfrm>
            <a:off x="611560" y="699542"/>
            <a:ext cx="792088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навыков на прогулке(различные игры и игровые упражнения)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Классики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Резиночки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на скакалке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из обруча в обруч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в длину и в высоту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FF42BB6-CC77-4616-AAFA-871AEBC0687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1126958"/>
            <a:ext cx="2590530" cy="345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5607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AF9EA75-2FAE-4A49-918A-389BA2F5CEB9}"/>
              </a:ext>
            </a:extLst>
          </p:cNvPr>
          <p:cNvSpPr/>
          <p:nvPr/>
        </p:nvSpPr>
        <p:spPr>
          <a:xfrm>
            <a:off x="1619672" y="1673974"/>
            <a:ext cx="554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2233264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775B30E-1541-4214-BE3A-5CD775EE105B}"/>
              </a:ext>
            </a:extLst>
          </p:cNvPr>
          <p:cNvSpPr/>
          <p:nvPr/>
        </p:nvSpPr>
        <p:spPr>
          <a:xfrm>
            <a:off x="1187624" y="771551"/>
            <a:ext cx="73448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indent="-270510"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270510" indent="-270510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развитие у детей  дошкольного возраста координации движений, ориентировки в пространстве; формирование навыков ОВД</a:t>
            </a: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lvl="0" indent="-1714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в ходьбе, прыжках и беге в ограниченном пространстве.</a:t>
            </a:r>
          </a:p>
          <a:p>
            <a:pPr marL="171450" lvl="0" indent="-1714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навыки владения мячом. </a:t>
            </a:r>
          </a:p>
          <a:p>
            <a:pPr marL="171450" lvl="0" indent="-1714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к физическим упражнениям.</a:t>
            </a:r>
          </a:p>
          <a:p>
            <a:pPr marL="171450" lvl="0" indent="-171450" algn="just"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Укреплять здоровье путём применения специальных средств и методов, способствующих повышению функциональных возможностей, укрепляющих опорно-двигательный аппарат, зрение, сердечно-сосудистую и дыхательную системы.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B1A2818-D048-4E25-B5F9-30AD6E1F5B02}"/>
              </a:ext>
            </a:extLst>
          </p:cNvPr>
          <p:cNvSpPr/>
          <p:nvPr/>
        </p:nvSpPr>
        <p:spPr>
          <a:xfrm>
            <a:off x="1187624" y="987574"/>
            <a:ext cx="7200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0"/>
              </a:spcAft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</a:t>
            </a:r>
          </a:p>
          <a:p>
            <a:pPr lvl="0" algn="ct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Лестница представляет собой две параллельные нейлоновые стропы, соединённые между собой 11 пластиковыми рёбрами жёсткости через одинаковые расстояния. Длина 3 метра, расстояние между стропами и пластиковыми рёбрами жёсткости -30 см. Внутренний размер ячейки 27*27. Рёбра жёсткости имеют жёсткую фиксацию в стропе.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A1A783A-9C75-445A-9116-EA8C55017D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836" y="2355726"/>
            <a:ext cx="3384376" cy="20349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0A553C8-61A9-4DB3-816C-3FF5CB20AAE0}"/>
              </a:ext>
            </a:extLst>
          </p:cNvPr>
          <p:cNvSpPr/>
          <p:nvPr/>
        </p:nvSpPr>
        <p:spPr>
          <a:xfrm rot="10800000" flipV="1">
            <a:off x="683568" y="715131"/>
            <a:ext cx="777686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выполнения заданий</a:t>
            </a:r>
          </a:p>
          <a:p>
            <a:pPr lvl="0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 располагается на горизонтальной поверхности и раскладывается на всю длину.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Ребёнок изучает карточки, на которых изображены картинки, с помощью которых он определяет ОВД:</a:t>
            </a:r>
          </a:p>
          <a:p>
            <a:endParaRPr lang="ru-RU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F8427CB-8D66-471D-8F53-8A0819722F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652392"/>
            <a:ext cx="1296144" cy="128254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323230E-C7B7-4F2A-A4B0-7E0312094208}"/>
              </a:ext>
            </a:extLst>
          </p:cNvPr>
          <p:cNvSpPr/>
          <p:nvPr/>
        </p:nvSpPr>
        <p:spPr>
          <a:xfrm>
            <a:off x="2771800" y="2387084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0EB2C2-115D-4791-8332-601078A5F19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3631" y="3136992"/>
            <a:ext cx="1484784" cy="111358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F667B1D-2EE3-4A20-B2B4-514567F6DD45}"/>
              </a:ext>
            </a:extLst>
          </p:cNvPr>
          <p:cNvSpPr/>
          <p:nvPr/>
        </p:nvSpPr>
        <p:spPr>
          <a:xfrm flipH="1">
            <a:off x="3347862" y="3402746"/>
            <a:ext cx="1152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DDD58A3-A144-4C39-8510-54AA1758B34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88990" y="1727433"/>
            <a:ext cx="1484784" cy="105202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C012470-FEBD-46DF-A631-7B9C4CFDEBFB}"/>
              </a:ext>
            </a:extLst>
          </p:cNvPr>
          <p:cNvSpPr/>
          <p:nvPr/>
        </p:nvSpPr>
        <p:spPr>
          <a:xfrm>
            <a:off x="5607496" y="2387084"/>
            <a:ext cx="2348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Ускорение(быстрая ходьба или бег)</a:t>
            </a:r>
            <a:endParaRPr lang="ru-RU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6EC768A-8812-4D68-B624-56BBF25708CE}"/>
              </a:ext>
            </a:extLst>
          </p:cNvPr>
          <p:cNvSpPr/>
          <p:nvPr/>
        </p:nvSpPr>
        <p:spPr>
          <a:xfrm>
            <a:off x="755576" y="771550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ребёнок изучает карточки, на которых изображены схемы положения ног при выполнении ОВД.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E4AFD5-2725-4998-8990-F3B2E1BCBC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91631"/>
            <a:ext cx="2252849" cy="30037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E16EBEA-6543-48AA-B089-8EB1A7A7251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3167" y="1511051"/>
            <a:ext cx="2252851" cy="3003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F3BC56F-8B93-4134-9BB9-7A1E40F931E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1384" y="1491630"/>
            <a:ext cx="2252849" cy="30037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B2E4B92-B6EF-43EC-93F8-24D3C5BFE881}"/>
              </a:ext>
            </a:extLst>
          </p:cNvPr>
          <p:cNvSpPr/>
          <p:nvPr/>
        </p:nvSpPr>
        <p:spPr>
          <a:xfrm>
            <a:off x="683568" y="699543"/>
            <a:ext cx="784887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упражнений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Ходьба: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в спокойном темпе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переступающим шагом по схеме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приставными шагами по схеме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из стороны в сторону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спиной вперёд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с ускорением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ускоренная ходьба переступающим шагом по схеме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ускоренная ходьба приставными шагами по схеме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ускоренная ходьба из стороны в сторону по схеме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ускоренная ходьба спиной вперёд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0C9180-3BF3-4341-83ED-FC99147057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03928" y="771550"/>
            <a:ext cx="2808312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DB96504-73B9-4819-8B46-F34E1C61E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514945"/>
            <a:ext cx="424847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1" i="1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Прыжки</a:t>
            </a: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прыжки с поворотами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прыжки на двух ногах по схеме 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прыжки на одной ноге по схеме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комбинированные прыжки по схеме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(одна/две ноги)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xmlns="" id="{26FA68B3-711F-4154-B96D-AE437070FB8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431949" y="72912980"/>
            <a:ext cx="365441" cy="2508757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F86B758-5899-4B1A-987E-BF8D439703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6229" y="665813"/>
            <a:ext cx="2331446" cy="31085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5391757-F2A7-4D27-B452-333AE26331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6895" y="1995686"/>
            <a:ext cx="3309334" cy="248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8387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7ECC41-44A4-4432-ADB3-0E7102B30A0B}"/>
              </a:ext>
            </a:extLst>
          </p:cNvPr>
          <p:cNvSpPr/>
          <p:nvPr/>
        </p:nvSpPr>
        <p:spPr>
          <a:xfrm>
            <a:off x="1835696" y="627534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Ускорение(быстрая ходьба или бег)</a:t>
            </a:r>
            <a:endParaRPr lang="ru-RU" i="1" dirty="0">
              <a:solidFill>
                <a:srgbClr val="FF0000"/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9649993-CCB6-453F-BD02-0731F4441FC3}"/>
              </a:ext>
            </a:extLst>
          </p:cNvPr>
          <p:cNvSpPr/>
          <p:nvPr/>
        </p:nvSpPr>
        <p:spPr>
          <a:xfrm>
            <a:off x="0" y="1059582"/>
            <a:ext cx="6372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727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вбегание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выбегание  (прямое) из стороны в сторону</a:t>
            </a:r>
          </a:p>
          <a:p>
            <a:pPr marL="101727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вбегание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выбегание  (боковое) из стороны в сторону </a:t>
            </a:r>
          </a:p>
          <a:p>
            <a:pPr marL="101727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с ускорением по схеме движения</a:t>
            </a:r>
          </a:p>
          <a:p>
            <a:pPr marL="101727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вбегание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выбегание  (прямое) из стороны в сторону</a:t>
            </a:r>
          </a:p>
          <a:p>
            <a:pPr marL="101727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вбегание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выбегание  (боковое) из стороны в сторону</a:t>
            </a:r>
          </a:p>
          <a:p>
            <a:pPr marL="1017270" indent="-285750">
              <a:spcAft>
                <a:spcPts val="0"/>
              </a:spcAft>
              <a:buFontTx/>
              <a:buChar char="-"/>
            </a:pPr>
            <a:endParaRPr lang="ru-RU" dirty="0">
              <a:effectLst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EBC8728-C9D4-482A-8167-24F90C573E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79410" y="1246431"/>
            <a:ext cx="2328874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8177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6CB07AD-9314-463B-88BD-9BD6A51C1C2C}"/>
              </a:ext>
            </a:extLst>
          </p:cNvPr>
          <p:cNvSpPr/>
          <p:nvPr/>
        </p:nvSpPr>
        <p:spPr>
          <a:xfrm>
            <a:off x="2339752" y="699542"/>
            <a:ext cx="4084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игровые упражнения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A6A4C0E-4586-4189-951D-7BA8564E5CD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9854" y="1251474"/>
            <a:ext cx="2431500" cy="3241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977639-99E7-4F01-B129-B351662DEE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251377"/>
            <a:ext cx="2431499" cy="32419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499FEFB-B92C-4882-957F-00920A8D19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398" y="1278082"/>
            <a:ext cx="2427659" cy="32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55240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360</Words>
  <Application>Microsoft Office PowerPoint</Application>
  <PresentationFormat>Экран (16:9)</PresentationFormat>
  <Paragraphs>56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79111128699</cp:lastModifiedBy>
  <cp:revision>28</cp:revision>
  <dcterms:created xsi:type="dcterms:W3CDTF">2017-04-22T18:02:05Z</dcterms:created>
  <dcterms:modified xsi:type="dcterms:W3CDTF">2022-11-12T12:11:11Z</dcterms:modified>
</cp:coreProperties>
</file>