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5" r:id="rId3"/>
    <p:sldId id="316" r:id="rId4"/>
    <p:sldId id="290" r:id="rId5"/>
    <p:sldId id="293" r:id="rId6"/>
    <p:sldId id="257" r:id="rId7"/>
    <p:sldId id="258" r:id="rId8"/>
    <p:sldId id="260" r:id="rId9"/>
    <p:sldId id="259" r:id="rId10"/>
    <p:sldId id="262" r:id="rId11"/>
    <p:sldId id="261" r:id="rId12"/>
    <p:sldId id="309" r:id="rId13"/>
    <p:sldId id="267" r:id="rId14"/>
    <p:sldId id="294" r:id="rId15"/>
    <p:sldId id="311" r:id="rId16"/>
    <p:sldId id="295" r:id="rId17"/>
    <p:sldId id="296" r:id="rId18"/>
    <p:sldId id="314" r:id="rId19"/>
    <p:sldId id="297" r:id="rId20"/>
    <p:sldId id="300" r:id="rId21"/>
    <p:sldId id="312" r:id="rId22"/>
    <p:sldId id="299" r:id="rId23"/>
    <p:sldId id="298" r:id="rId24"/>
    <p:sldId id="313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8" r:id="rId34"/>
    <p:sldId id="276" r:id="rId35"/>
    <p:sldId id="277" r:id="rId36"/>
    <p:sldId id="279" r:id="rId37"/>
    <p:sldId id="282" r:id="rId38"/>
    <p:sldId id="280" r:id="rId39"/>
    <p:sldId id="281" r:id="rId40"/>
    <p:sldId id="283" r:id="rId41"/>
    <p:sldId id="288" r:id="rId42"/>
    <p:sldId id="289" r:id="rId43"/>
    <p:sldId id="291" r:id="rId44"/>
    <p:sldId id="292" r:id="rId45"/>
    <p:sldId id="302" r:id="rId46"/>
    <p:sldId id="303" r:id="rId47"/>
    <p:sldId id="304" r:id="rId48"/>
    <p:sldId id="315" r:id="rId49"/>
    <p:sldId id="301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3CB0106-4737-4C4B-9214-0D2FC43A5E7B}">
          <p14:sldIdLst>
            <p14:sldId id="256"/>
            <p14:sldId id="305"/>
            <p14:sldId id="257"/>
            <p14:sldId id="290"/>
            <p14:sldId id="293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307"/>
            <p14:sldId id="266"/>
            <p14:sldId id="267"/>
            <p14:sldId id="294"/>
            <p14:sldId id="295"/>
            <p14:sldId id="296"/>
            <p14:sldId id="297"/>
            <p14:sldId id="300"/>
            <p14:sldId id="299"/>
            <p14:sldId id="298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6"/>
            <p14:sldId id="277"/>
            <p14:sldId id="279"/>
            <p14:sldId id="282"/>
            <p14:sldId id="280"/>
            <p14:sldId id="281"/>
            <p14:sldId id="283"/>
            <p14:sldId id="284"/>
            <p14:sldId id="286"/>
            <p14:sldId id="287"/>
            <p14:sldId id="288"/>
            <p14:sldId id="289"/>
            <p14:sldId id="291"/>
            <p14:sldId id="292"/>
            <p14:sldId id="302"/>
            <p14:sldId id="303"/>
            <p14:sldId id="304"/>
            <p14:sldId id="306"/>
            <p14:sldId id="301"/>
          </p14:sldIdLst>
        </p14:section>
        <p14:section name="Раздел без заголовка" id="{16BEC268-A84F-494D-8190-ADFD9F4BF4D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73226-E6F7-4E6B-8EEC-824597407A3A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D7C8E36-EE91-4C77-9EE8-265A9D2915BB}">
      <dgm:prSet phldrT="[Текст]" custT="1"/>
      <dgm:spPr/>
      <dgm:t>
        <a:bodyPr/>
        <a:lstStyle/>
        <a:p>
          <a:r>
            <a:rPr lang="ru-RU" sz="2000" dirty="0" smtClean="0"/>
            <a:t>Сценическая речь</a:t>
          </a:r>
          <a:endParaRPr lang="ru-RU" sz="2000" dirty="0"/>
        </a:p>
      </dgm:t>
    </dgm:pt>
    <dgm:pt modelId="{11196663-81A2-457B-BAED-1A80A9993527}" type="parTrans" cxnId="{B02C3B04-9D2F-4EC2-B130-E3F5D15B616F}">
      <dgm:prSet/>
      <dgm:spPr/>
      <dgm:t>
        <a:bodyPr/>
        <a:lstStyle/>
        <a:p>
          <a:endParaRPr lang="ru-RU" sz="2000"/>
        </a:p>
      </dgm:t>
    </dgm:pt>
    <dgm:pt modelId="{CE8335B0-4BF9-4059-9D87-A612E6BDC817}" type="sibTrans" cxnId="{B02C3B04-9D2F-4EC2-B130-E3F5D15B616F}">
      <dgm:prSet/>
      <dgm:spPr/>
      <dgm:t>
        <a:bodyPr/>
        <a:lstStyle/>
        <a:p>
          <a:endParaRPr lang="ru-RU" sz="2000"/>
        </a:p>
      </dgm:t>
    </dgm:pt>
    <dgm:pt modelId="{05C5C509-9141-4EA8-B0FD-CB719008C0FF}">
      <dgm:prSet phldrT="[Текст]" custT="1"/>
      <dgm:spPr/>
      <dgm:t>
        <a:bodyPr/>
        <a:lstStyle/>
        <a:p>
          <a:r>
            <a:rPr lang="ru-RU" sz="2000" dirty="0" smtClean="0"/>
            <a:t>Дыхание</a:t>
          </a:r>
          <a:endParaRPr lang="ru-RU" sz="2000" dirty="0"/>
        </a:p>
      </dgm:t>
    </dgm:pt>
    <dgm:pt modelId="{C1466CD3-780B-4808-B335-9AE1F5CB36D3}" type="parTrans" cxnId="{25D914D2-EC6F-4A3F-9DC6-1C3B0353CD58}">
      <dgm:prSet custT="1"/>
      <dgm:spPr/>
      <dgm:t>
        <a:bodyPr/>
        <a:lstStyle/>
        <a:p>
          <a:endParaRPr lang="ru-RU" sz="2000"/>
        </a:p>
      </dgm:t>
    </dgm:pt>
    <dgm:pt modelId="{96E136C0-FF20-47CE-BAF1-5E5B3541ECF5}" type="sibTrans" cxnId="{25D914D2-EC6F-4A3F-9DC6-1C3B0353CD58}">
      <dgm:prSet/>
      <dgm:spPr/>
      <dgm:t>
        <a:bodyPr/>
        <a:lstStyle/>
        <a:p>
          <a:endParaRPr lang="ru-RU" sz="2000"/>
        </a:p>
      </dgm:t>
    </dgm:pt>
    <dgm:pt modelId="{3CECC6FE-F71A-4746-93C1-82A5340B6C55}">
      <dgm:prSet phldrT="[Текст]" custT="1"/>
      <dgm:spPr/>
      <dgm:t>
        <a:bodyPr/>
        <a:lstStyle/>
        <a:p>
          <a:r>
            <a:rPr lang="ru-RU" sz="2000" dirty="0" err="1" smtClean="0"/>
            <a:t>Артикуля</a:t>
          </a:r>
          <a:r>
            <a:rPr lang="ru-RU" sz="2000" dirty="0" smtClean="0"/>
            <a:t>   </a:t>
          </a:r>
          <a:r>
            <a:rPr lang="ru-RU" sz="2000" dirty="0" err="1" smtClean="0"/>
            <a:t>ция</a:t>
          </a:r>
          <a:endParaRPr lang="ru-RU" sz="2000" dirty="0"/>
        </a:p>
      </dgm:t>
    </dgm:pt>
    <dgm:pt modelId="{05262D0B-CCB2-414B-ACF1-B31497CD3673}" type="parTrans" cxnId="{2976A4AF-E0B7-4F0A-8D00-34436334C9BF}">
      <dgm:prSet custT="1"/>
      <dgm:spPr/>
      <dgm:t>
        <a:bodyPr/>
        <a:lstStyle/>
        <a:p>
          <a:endParaRPr lang="ru-RU" sz="2000"/>
        </a:p>
      </dgm:t>
    </dgm:pt>
    <dgm:pt modelId="{FA52C4A7-5FE9-45E4-AEFB-24834C32BA61}" type="sibTrans" cxnId="{2976A4AF-E0B7-4F0A-8D00-34436334C9BF}">
      <dgm:prSet/>
      <dgm:spPr/>
      <dgm:t>
        <a:bodyPr/>
        <a:lstStyle/>
        <a:p>
          <a:endParaRPr lang="ru-RU" sz="2000"/>
        </a:p>
      </dgm:t>
    </dgm:pt>
    <dgm:pt modelId="{138901F5-5CDA-4A56-8A3E-A3CB4F8BA4D8}">
      <dgm:prSet phldrT="[Текст]" custT="1"/>
      <dgm:spPr/>
      <dgm:t>
        <a:bodyPr/>
        <a:lstStyle/>
        <a:p>
          <a:r>
            <a:rPr lang="ru-RU" sz="2000" dirty="0" smtClean="0"/>
            <a:t>Эмоциональность</a:t>
          </a:r>
          <a:endParaRPr lang="ru-RU" sz="2000" dirty="0"/>
        </a:p>
      </dgm:t>
    </dgm:pt>
    <dgm:pt modelId="{40C10F92-E36F-4056-85BF-3F4FE0E9F2CF}" type="parTrans" cxnId="{27721485-4274-4AA7-8F7B-F83F066DA92F}">
      <dgm:prSet custT="1"/>
      <dgm:spPr/>
      <dgm:t>
        <a:bodyPr/>
        <a:lstStyle/>
        <a:p>
          <a:endParaRPr lang="ru-RU" sz="2000"/>
        </a:p>
      </dgm:t>
    </dgm:pt>
    <dgm:pt modelId="{240C5ABB-6ABE-4780-AAE1-1DF528F21739}" type="sibTrans" cxnId="{27721485-4274-4AA7-8F7B-F83F066DA92F}">
      <dgm:prSet/>
      <dgm:spPr/>
      <dgm:t>
        <a:bodyPr/>
        <a:lstStyle/>
        <a:p>
          <a:endParaRPr lang="ru-RU" sz="2000"/>
        </a:p>
      </dgm:t>
    </dgm:pt>
    <dgm:pt modelId="{AF5DACC0-0662-409F-92FC-DD5FA793C7EA}">
      <dgm:prSet phldrT="[Текст]" custT="1"/>
      <dgm:spPr/>
      <dgm:t>
        <a:bodyPr/>
        <a:lstStyle/>
        <a:p>
          <a:r>
            <a:rPr lang="ru-RU" sz="2000" dirty="0" smtClean="0"/>
            <a:t>Сила звука</a:t>
          </a:r>
          <a:endParaRPr lang="ru-RU" sz="2000" dirty="0"/>
        </a:p>
      </dgm:t>
    </dgm:pt>
    <dgm:pt modelId="{2ABBFB56-4E17-4C58-A90B-76014A7864A5}" type="parTrans" cxnId="{C3E620B9-9109-4539-9D5D-B3D19798C1A6}">
      <dgm:prSet custT="1"/>
      <dgm:spPr/>
      <dgm:t>
        <a:bodyPr/>
        <a:lstStyle/>
        <a:p>
          <a:endParaRPr lang="ru-RU" sz="2000"/>
        </a:p>
      </dgm:t>
    </dgm:pt>
    <dgm:pt modelId="{A73CC69E-1254-4E7E-950C-06EB8EA8FA10}" type="sibTrans" cxnId="{C3E620B9-9109-4539-9D5D-B3D19798C1A6}">
      <dgm:prSet/>
      <dgm:spPr/>
      <dgm:t>
        <a:bodyPr/>
        <a:lstStyle/>
        <a:p>
          <a:endParaRPr lang="ru-RU" sz="2000"/>
        </a:p>
      </dgm:t>
    </dgm:pt>
    <dgm:pt modelId="{8C3D4B71-B908-49B5-8FE3-409829ADC6F6}" type="pres">
      <dgm:prSet presAssocID="{40E73226-E6F7-4E6B-8EEC-824597407A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3BD79-4711-4EAE-93DC-F1D4EF47EDFC}" type="pres">
      <dgm:prSet presAssocID="{FD7C8E36-EE91-4C77-9EE8-265A9D2915BB}" presName="centerShape" presStyleLbl="node0" presStyleIdx="0" presStyleCnt="1" custScaleX="140667"/>
      <dgm:spPr/>
      <dgm:t>
        <a:bodyPr/>
        <a:lstStyle/>
        <a:p>
          <a:endParaRPr lang="ru-RU"/>
        </a:p>
      </dgm:t>
    </dgm:pt>
    <dgm:pt modelId="{23A78396-7E88-4BFC-B921-8A01ADDEB5C0}" type="pres">
      <dgm:prSet presAssocID="{C1466CD3-780B-4808-B335-9AE1F5CB36D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A0EE28D-3772-458A-8090-50AFF96A103C}" type="pres">
      <dgm:prSet presAssocID="{C1466CD3-780B-4808-B335-9AE1F5CB36D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1ACA74F-76CF-46FD-B642-4E792554C0ED}" type="pres">
      <dgm:prSet presAssocID="{05C5C509-9141-4EA8-B0FD-CB719008C0FF}" presName="node" presStyleLbl="node1" presStyleIdx="0" presStyleCnt="4" custScaleX="133570" custRadScaleRad="96858" custRadScaleInc="-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16A0D-7841-4959-9E29-AAE6462C0F39}" type="pres">
      <dgm:prSet presAssocID="{05262D0B-CCB2-414B-ACF1-B31497CD367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87E1F09-A135-4D09-AA28-5E4C18B7D134}" type="pres">
      <dgm:prSet presAssocID="{05262D0B-CCB2-414B-ACF1-B31497CD367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DDDD4F-E654-4582-8332-0FE74071FECE}" type="pres">
      <dgm:prSet presAssocID="{3CECC6FE-F71A-4746-93C1-82A5340B6C55}" presName="node" presStyleLbl="node1" presStyleIdx="1" presStyleCnt="4" custScaleX="118434" custScaleY="11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68BE6-8355-48BD-9D4F-72B0A8C2B781}" type="pres">
      <dgm:prSet presAssocID="{40C10F92-E36F-4056-85BF-3F4FE0E9F2C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31494D7-DBD4-47CB-97F9-7AA486AC7706}" type="pres">
      <dgm:prSet presAssocID="{40C10F92-E36F-4056-85BF-3F4FE0E9F2C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96310AF-5956-40A3-8EEB-4C9EA43B0139}" type="pres">
      <dgm:prSet presAssocID="{138901F5-5CDA-4A56-8A3E-A3CB4F8BA4D8}" presName="node" presStyleLbl="node1" presStyleIdx="2" presStyleCnt="4" custScaleX="130081" custScaleY="109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0106B-ADCA-4DFE-994B-BB66FD135799}" type="pres">
      <dgm:prSet presAssocID="{2ABBFB56-4E17-4C58-A90B-76014A7864A5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BBFE5D4-0D9E-40BB-9DBE-2CE131966BE5}" type="pres">
      <dgm:prSet presAssocID="{2ABBFB56-4E17-4C58-A90B-76014A7864A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A009821-683F-4A9E-BD87-F1F22A076287}" type="pres">
      <dgm:prSet presAssocID="{AF5DACC0-0662-409F-92FC-DD5FA793C7EA}" presName="node" presStyleLbl="node1" presStyleIdx="3" presStyleCnt="4" custScaleX="125305" custScaleY="117654" custRadScaleRad="100659" custRadScaleInc="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6FD4F-18BF-43D8-9B6D-ACB63D16A675}" type="presOf" srcId="{C1466CD3-780B-4808-B335-9AE1F5CB36D3}" destId="{23A78396-7E88-4BFC-B921-8A01ADDEB5C0}" srcOrd="0" destOrd="0" presId="urn:microsoft.com/office/officeart/2005/8/layout/radial5"/>
    <dgm:cxn modelId="{2976A4AF-E0B7-4F0A-8D00-34436334C9BF}" srcId="{FD7C8E36-EE91-4C77-9EE8-265A9D2915BB}" destId="{3CECC6FE-F71A-4746-93C1-82A5340B6C55}" srcOrd="1" destOrd="0" parTransId="{05262D0B-CCB2-414B-ACF1-B31497CD3673}" sibTransId="{FA52C4A7-5FE9-45E4-AEFB-24834C32BA61}"/>
    <dgm:cxn modelId="{5E329A2A-759A-4626-9219-98685355273E}" type="presOf" srcId="{C1466CD3-780B-4808-B335-9AE1F5CB36D3}" destId="{6A0EE28D-3772-458A-8090-50AFF96A103C}" srcOrd="1" destOrd="0" presId="urn:microsoft.com/office/officeart/2005/8/layout/radial5"/>
    <dgm:cxn modelId="{037DC795-1B38-4385-8805-CFD6BFE43656}" type="presOf" srcId="{2ABBFB56-4E17-4C58-A90B-76014A7864A5}" destId="{FBBFE5D4-0D9E-40BB-9DBE-2CE131966BE5}" srcOrd="1" destOrd="0" presId="urn:microsoft.com/office/officeart/2005/8/layout/radial5"/>
    <dgm:cxn modelId="{F2BF408B-F768-4620-8A1C-659833228FA9}" type="presOf" srcId="{05262D0B-CCB2-414B-ACF1-B31497CD3673}" destId="{39C16A0D-7841-4959-9E29-AAE6462C0F39}" srcOrd="0" destOrd="0" presId="urn:microsoft.com/office/officeart/2005/8/layout/radial5"/>
    <dgm:cxn modelId="{17105DBD-69F9-41CA-9C6B-A3536686B001}" type="presOf" srcId="{3CECC6FE-F71A-4746-93C1-82A5340B6C55}" destId="{13DDDD4F-E654-4582-8332-0FE74071FECE}" srcOrd="0" destOrd="0" presId="urn:microsoft.com/office/officeart/2005/8/layout/radial5"/>
    <dgm:cxn modelId="{C3E620B9-9109-4539-9D5D-B3D19798C1A6}" srcId="{FD7C8E36-EE91-4C77-9EE8-265A9D2915BB}" destId="{AF5DACC0-0662-409F-92FC-DD5FA793C7EA}" srcOrd="3" destOrd="0" parTransId="{2ABBFB56-4E17-4C58-A90B-76014A7864A5}" sibTransId="{A73CC69E-1254-4E7E-950C-06EB8EA8FA10}"/>
    <dgm:cxn modelId="{27721485-4274-4AA7-8F7B-F83F066DA92F}" srcId="{FD7C8E36-EE91-4C77-9EE8-265A9D2915BB}" destId="{138901F5-5CDA-4A56-8A3E-A3CB4F8BA4D8}" srcOrd="2" destOrd="0" parTransId="{40C10F92-E36F-4056-85BF-3F4FE0E9F2CF}" sibTransId="{240C5ABB-6ABE-4780-AAE1-1DF528F21739}"/>
    <dgm:cxn modelId="{B02C3B04-9D2F-4EC2-B130-E3F5D15B616F}" srcId="{40E73226-E6F7-4E6B-8EEC-824597407A3A}" destId="{FD7C8E36-EE91-4C77-9EE8-265A9D2915BB}" srcOrd="0" destOrd="0" parTransId="{11196663-81A2-457B-BAED-1A80A9993527}" sibTransId="{CE8335B0-4BF9-4059-9D87-A612E6BDC817}"/>
    <dgm:cxn modelId="{D9A258D6-9B85-4D1A-B39A-A292017BED65}" type="presOf" srcId="{AF5DACC0-0662-409F-92FC-DD5FA793C7EA}" destId="{EA009821-683F-4A9E-BD87-F1F22A076287}" srcOrd="0" destOrd="0" presId="urn:microsoft.com/office/officeart/2005/8/layout/radial5"/>
    <dgm:cxn modelId="{09FC87E1-9F35-4D03-A986-1A93AEA47BB3}" type="presOf" srcId="{05262D0B-CCB2-414B-ACF1-B31497CD3673}" destId="{087E1F09-A135-4D09-AA28-5E4C18B7D134}" srcOrd="1" destOrd="0" presId="urn:microsoft.com/office/officeart/2005/8/layout/radial5"/>
    <dgm:cxn modelId="{16F3CF73-A3C7-4C73-AEC5-5A2F386309B4}" type="presOf" srcId="{40E73226-E6F7-4E6B-8EEC-824597407A3A}" destId="{8C3D4B71-B908-49B5-8FE3-409829ADC6F6}" srcOrd="0" destOrd="0" presId="urn:microsoft.com/office/officeart/2005/8/layout/radial5"/>
    <dgm:cxn modelId="{78450A55-600D-4563-91C4-F3A2C193CD98}" type="presOf" srcId="{138901F5-5CDA-4A56-8A3E-A3CB4F8BA4D8}" destId="{C96310AF-5956-40A3-8EEB-4C9EA43B0139}" srcOrd="0" destOrd="0" presId="urn:microsoft.com/office/officeart/2005/8/layout/radial5"/>
    <dgm:cxn modelId="{804400F0-EA84-4687-8EF3-5930FF06DFED}" type="presOf" srcId="{FD7C8E36-EE91-4C77-9EE8-265A9D2915BB}" destId="{9013BD79-4711-4EAE-93DC-F1D4EF47EDFC}" srcOrd="0" destOrd="0" presId="urn:microsoft.com/office/officeart/2005/8/layout/radial5"/>
    <dgm:cxn modelId="{999DC2EB-3FBB-46EC-B12D-7B58BF1D0FAA}" type="presOf" srcId="{05C5C509-9141-4EA8-B0FD-CB719008C0FF}" destId="{01ACA74F-76CF-46FD-B642-4E792554C0ED}" srcOrd="0" destOrd="0" presId="urn:microsoft.com/office/officeart/2005/8/layout/radial5"/>
    <dgm:cxn modelId="{25D914D2-EC6F-4A3F-9DC6-1C3B0353CD58}" srcId="{FD7C8E36-EE91-4C77-9EE8-265A9D2915BB}" destId="{05C5C509-9141-4EA8-B0FD-CB719008C0FF}" srcOrd="0" destOrd="0" parTransId="{C1466CD3-780B-4808-B335-9AE1F5CB36D3}" sibTransId="{96E136C0-FF20-47CE-BAF1-5E5B3541ECF5}"/>
    <dgm:cxn modelId="{39F14C5C-90DC-420E-B42D-003A4BF94446}" type="presOf" srcId="{40C10F92-E36F-4056-85BF-3F4FE0E9F2CF}" destId="{57768BE6-8355-48BD-9D4F-72B0A8C2B781}" srcOrd="0" destOrd="0" presId="urn:microsoft.com/office/officeart/2005/8/layout/radial5"/>
    <dgm:cxn modelId="{7888E2D4-250F-4246-AF8E-76E0C4216604}" type="presOf" srcId="{40C10F92-E36F-4056-85BF-3F4FE0E9F2CF}" destId="{031494D7-DBD4-47CB-97F9-7AA486AC7706}" srcOrd="1" destOrd="0" presId="urn:microsoft.com/office/officeart/2005/8/layout/radial5"/>
    <dgm:cxn modelId="{A40F4FCC-A8BF-4697-BF37-94DFC6740C0A}" type="presOf" srcId="{2ABBFB56-4E17-4C58-A90B-76014A7864A5}" destId="{F600106B-ADCA-4DFE-994B-BB66FD135799}" srcOrd="0" destOrd="0" presId="urn:microsoft.com/office/officeart/2005/8/layout/radial5"/>
    <dgm:cxn modelId="{EEB35C5C-FE0F-4295-8031-839055B1DF38}" type="presParOf" srcId="{8C3D4B71-B908-49B5-8FE3-409829ADC6F6}" destId="{9013BD79-4711-4EAE-93DC-F1D4EF47EDFC}" srcOrd="0" destOrd="0" presId="urn:microsoft.com/office/officeart/2005/8/layout/radial5"/>
    <dgm:cxn modelId="{C53F2EAA-1CE5-49DE-8699-F3CE988A8EE6}" type="presParOf" srcId="{8C3D4B71-B908-49B5-8FE3-409829ADC6F6}" destId="{23A78396-7E88-4BFC-B921-8A01ADDEB5C0}" srcOrd="1" destOrd="0" presId="urn:microsoft.com/office/officeart/2005/8/layout/radial5"/>
    <dgm:cxn modelId="{0E29B729-6403-44F5-9E93-26AC88E70BD9}" type="presParOf" srcId="{23A78396-7E88-4BFC-B921-8A01ADDEB5C0}" destId="{6A0EE28D-3772-458A-8090-50AFF96A103C}" srcOrd="0" destOrd="0" presId="urn:microsoft.com/office/officeart/2005/8/layout/radial5"/>
    <dgm:cxn modelId="{3FC64574-7309-4015-9A6F-6B1ACC985B54}" type="presParOf" srcId="{8C3D4B71-B908-49B5-8FE3-409829ADC6F6}" destId="{01ACA74F-76CF-46FD-B642-4E792554C0ED}" srcOrd="2" destOrd="0" presId="urn:microsoft.com/office/officeart/2005/8/layout/radial5"/>
    <dgm:cxn modelId="{05B9C0C4-4116-4192-B260-97902F8D8ABD}" type="presParOf" srcId="{8C3D4B71-B908-49B5-8FE3-409829ADC6F6}" destId="{39C16A0D-7841-4959-9E29-AAE6462C0F39}" srcOrd="3" destOrd="0" presId="urn:microsoft.com/office/officeart/2005/8/layout/radial5"/>
    <dgm:cxn modelId="{B6A8E6BD-2308-483D-AEF9-C5C4617F0471}" type="presParOf" srcId="{39C16A0D-7841-4959-9E29-AAE6462C0F39}" destId="{087E1F09-A135-4D09-AA28-5E4C18B7D134}" srcOrd="0" destOrd="0" presId="urn:microsoft.com/office/officeart/2005/8/layout/radial5"/>
    <dgm:cxn modelId="{E6D16046-C745-4275-A117-9CA24FA1CB4D}" type="presParOf" srcId="{8C3D4B71-B908-49B5-8FE3-409829ADC6F6}" destId="{13DDDD4F-E654-4582-8332-0FE74071FECE}" srcOrd="4" destOrd="0" presId="urn:microsoft.com/office/officeart/2005/8/layout/radial5"/>
    <dgm:cxn modelId="{B1DEA4D7-AF8D-4406-822C-B9C639D6317B}" type="presParOf" srcId="{8C3D4B71-B908-49B5-8FE3-409829ADC6F6}" destId="{57768BE6-8355-48BD-9D4F-72B0A8C2B781}" srcOrd="5" destOrd="0" presId="urn:microsoft.com/office/officeart/2005/8/layout/radial5"/>
    <dgm:cxn modelId="{96178C33-7054-41B0-BFD0-8E2A26D42EB3}" type="presParOf" srcId="{57768BE6-8355-48BD-9D4F-72B0A8C2B781}" destId="{031494D7-DBD4-47CB-97F9-7AA486AC7706}" srcOrd="0" destOrd="0" presId="urn:microsoft.com/office/officeart/2005/8/layout/radial5"/>
    <dgm:cxn modelId="{F01A57C0-24AC-4897-9DEA-6B3B8DF6795C}" type="presParOf" srcId="{8C3D4B71-B908-49B5-8FE3-409829ADC6F6}" destId="{C96310AF-5956-40A3-8EEB-4C9EA43B0139}" srcOrd="6" destOrd="0" presId="urn:microsoft.com/office/officeart/2005/8/layout/radial5"/>
    <dgm:cxn modelId="{6C04A1DD-4DAE-4EC9-94F3-D1E2DE72D1F9}" type="presParOf" srcId="{8C3D4B71-B908-49B5-8FE3-409829ADC6F6}" destId="{F600106B-ADCA-4DFE-994B-BB66FD135799}" srcOrd="7" destOrd="0" presId="urn:microsoft.com/office/officeart/2005/8/layout/radial5"/>
    <dgm:cxn modelId="{69D49184-61B6-4992-B30A-3C26513CA17E}" type="presParOf" srcId="{F600106B-ADCA-4DFE-994B-BB66FD135799}" destId="{FBBFE5D4-0D9E-40BB-9DBE-2CE131966BE5}" srcOrd="0" destOrd="0" presId="urn:microsoft.com/office/officeart/2005/8/layout/radial5"/>
    <dgm:cxn modelId="{14EE4CB4-A80A-4F2B-95C9-31F135294305}" type="presParOf" srcId="{8C3D4B71-B908-49B5-8FE3-409829ADC6F6}" destId="{EA009821-683F-4A9E-BD87-F1F22A07628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3BD79-4711-4EAE-93DC-F1D4EF47EDFC}">
      <dsp:nvSpPr>
        <dsp:cNvPr id="0" name=""/>
        <dsp:cNvSpPr/>
      </dsp:nvSpPr>
      <dsp:spPr>
        <a:xfrm>
          <a:off x="3168153" y="2260301"/>
          <a:ext cx="2143689" cy="15239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Сценическая речь</a:t>
          </a:r>
          <a:endParaRPr lang="ru-RU" sz="2000" kern="1200" dirty="0"/>
        </a:p>
      </dsp:txBody>
      <dsp:txXfrm>
        <a:off x="3168153" y="2260301"/>
        <a:ext cx="2143689" cy="1523946"/>
      </dsp:txXfrm>
    </dsp:sp>
    <dsp:sp modelId="{23A78396-7E88-4BFC-B921-8A01ADDEB5C0}">
      <dsp:nvSpPr>
        <dsp:cNvPr id="0" name=""/>
        <dsp:cNvSpPr/>
      </dsp:nvSpPr>
      <dsp:spPr>
        <a:xfrm rot="16155774">
          <a:off x="4063439" y="1688750"/>
          <a:ext cx="325838" cy="546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155774">
        <a:off x="4063439" y="1688750"/>
        <a:ext cx="325838" cy="546867"/>
      </dsp:txXfrm>
    </dsp:sp>
    <dsp:sp modelId="{01ACA74F-76CF-46FD-B642-4E792554C0ED}">
      <dsp:nvSpPr>
        <dsp:cNvPr id="0" name=""/>
        <dsp:cNvSpPr/>
      </dsp:nvSpPr>
      <dsp:spPr>
        <a:xfrm>
          <a:off x="3137747" y="37196"/>
          <a:ext cx="2148385" cy="16084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Дыхание</a:t>
          </a:r>
          <a:endParaRPr lang="ru-RU" sz="2000" kern="1200" dirty="0"/>
        </a:p>
      </dsp:txBody>
      <dsp:txXfrm>
        <a:off x="3137747" y="37196"/>
        <a:ext cx="2148385" cy="1608433"/>
      </dsp:txXfrm>
    </dsp:sp>
    <dsp:sp modelId="{39C16A0D-7841-4959-9E29-AAE6462C0F39}">
      <dsp:nvSpPr>
        <dsp:cNvPr id="0" name=""/>
        <dsp:cNvSpPr/>
      </dsp:nvSpPr>
      <dsp:spPr>
        <a:xfrm>
          <a:off x="5361888" y="2748840"/>
          <a:ext cx="120565" cy="546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6721063"/>
              <a:satOff val="2923"/>
              <a:lumOff val="8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61888" y="2748840"/>
        <a:ext cx="120565" cy="546867"/>
      </dsp:txXfrm>
    </dsp:sp>
    <dsp:sp modelId="{13DDDD4F-E654-4582-8332-0FE74071FECE}">
      <dsp:nvSpPr>
        <dsp:cNvPr id="0" name=""/>
        <dsp:cNvSpPr/>
      </dsp:nvSpPr>
      <dsp:spPr>
        <a:xfrm>
          <a:off x="5539323" y="2121961"/>
          <a:ext cx="1904932" cy="1800625"/>
        </a:xfrm>
        <a:prstGeom prst="ellips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6721063"/>
              <a:satOff val="2923"/>
              <a:lumOff val="8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Артикуля</a:t>
          </a:r>
          <a:r>
            <a:rPr lang="ru-RU" sz="2000" kern="1200" dirty="0" smtClean="0"/>
            <a:t>   </a:t>
          </a:r>
          <a:r>
            <a:rPr lang="ru-RU" sz="2000" kern="1200" dirty="0" err="1" smtClean="0"/>
            <a:t>ция</a:t>
          </a:r>
          <a:endParaRPr lang="ru-RU" sz="2000" kern="1200" dirty="0"/>
        </a:p>
      </dsp:txBody>
      <dsp:txXfrm>
        <a:off x="5539323" y="2121961"/>
        <a:ext cx="1904932" cy="1800625"/>
      </dsp:txXfrm>
    </dsp:sp>
    <dsp:sp modelId="{57768BE6-8355-48BD-9D4F-72B0A8C2B781}">
      <dsp:nvSpPr>
        <dsp:cNvPr id="0" name=""/>
        <dsp:cNvSpPr/>
      </dsp:nvSpPr>
      <dsp:spPr>
        <a:xfrm rot="5400000">
          <a:off x="4078599" y="3806202"/>
          <a:ext cx="322795" cy="546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3442126"/>
              <a:satOff val="5846"/>
              <a:lumOff val="17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4078599" y="3806202"/>
        <a:ext cx="322795" cy="546867"/>
      </dsp:txXfrm>
    </dsp:sp>
    <dsp:sp modelId="{C96310AF-5956-40A3-8EEB-4C9EA43B0139}">
      <dsp:nvSpPr>
        <dsp:cNvPr id="0" name=""/>
        <dsp:cNvSpPr/>
      </dsp:nvSpPr>
      <dsp:spPr>
        <a:xfrm>
          <a:off x="3193864" y="4393296"/>
          <a:ext cx="2092266" cy="1761540"/>
        </a:xfrm>
        <a:prstGeom prst="ellips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3442126"/>
              <a:satOff val="5846"/>
              <a:lumOff val="17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Эмоциональность</a:t>
          </a:r>
          <a:endParaRPr lang="ru-RU" sz="2000" kern="1200" dirty="0"/>
        </a:p>
      </dsp:txBody>
      <dsp:txXfrm>
        <a:off x="3193864" y="4393296"/>
        <a:ext cx="2092266" cy="1761540"/>
      </dsp:txXfrm>
    </dsp:sp>
    <dsp:sp modelId="{F600106B-ADCA-4DFE-994B-BB66FD135799}">
      <dsp:nvSpPr>
        <dsp:cNvPr id="0" name=""/>
        <dsp:cNvSpPr/>
      </dsp:nvSpPr>
      <dsp:spPr>
        <a:xfrm rot="10811529">
          <a:off x="3027863" y="2744941"/>
          <a:ext cx="99146" cy="546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11529">
        <a:off x="3027863" y="2744941"/>
        <a:ext cx="99146" cy="546867"/>
      </dsp:txXfrm>
    </dsp:sp>
    <dsp:sp modelId="{EA009821-683F-4A9E-BD87-F1F22A076287}">
      <dsp:nvSpPr>
        <dsp:cNvPr id="0" name=""/>
        <dsp:cNvSpPr/>
      </dsp:nvSpPr>
      <dsp:spPr>
        <a:xfrm>
          <a:off x="965655" y="2068479"/>
          <a:ext cx="2015448" cy="1892386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Сила звука</a:t>
          </a:r>
          <a:endParaRPr lang="ru-RU" sz="2000" kern="1200" dirty="0"/>
        </a:p>
      </dsp:txBody>
      <dsp:txXfrm>
        <a:off x="965655" y="2068479"/>
        <a:ext cx="2015448" cy="189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tre-library.ru/files/k/karpov_n/karpov_n_1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«</a:t>
            </a:r>
            <a:r>
              <a:rPr lang="ru-RU" dirty="0" smtClean="0"/>
              <a:t>Развитие коммуникативных способностей детей через театрализованную деятельность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b="1" dirty="0" smtClean="0"/>
              <a:t>на 2021 – 2022 учебный год.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51845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43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300" dirty="0" smtClean="0"/>
              <a:t>Театр на </a:t>
            </a:r>
            <a:r>
              <a:rPr lang="ru-RU" sz="4300" dirty="0" smtClean="0"/>
              <a:t>сцене</a:t>
            </a:r>
          </a:p>
          <a:p>
            <a:pPr>
              <a:buNone/>
            </a:pPr>
            <a:r>
              <a:rPr lang="ru-RU" sz="2600" dirty="0" smtClean="0"/>
              <a:t>Это </a:t>
            </a:r>
            <a:r>
              <a:rPr lang="ru-RU" sz="2600" dirty="0" smtClean="0"/>
              <a:t>протяженный во времени проект. Подразумевает полный цикл создания спектакля. 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Требует </a:t>
            </a:r>
            <a:r>
              <a:rPr lang="ru-RU" sz="2600" dirty="0" smtClean="0"/>
              <a:t>от участников множества развитых навыков:</a:t>
            </a:r>
          </a:p>
          <a:p>
            <a:r>
              <a:rPr lang="ru-RU" sz="2600" dirty="0" smtClean="0"/>
              <a:t>Сценическая </a:t>
            </a:r>
            <a:r>
              <a:rPr lang="ru-RU" sz="2600" dirty="0" smtClean="0"/>
              <a:t>речь</a:t>
            </a:r>
          </a:p>
          <a:p>
            <a:r>
              <a:rPr lang="ru-RU" sz="2600" dirty="0" smtClean="0"/>
              <a:t>Работа с текстом, способность запоминать большие объемы информации</a:t>
            </a:r>
          </a:p>
          <a:p>
            <a:r>
              <a:rPr lang="ru-RU" sz="2600" dirty="0" smtClean="0"/>
              <a:t>Пластика, жесты и мимика</a:t>
            </a:r>
          </a:p>
          <a:p>
            <a:r>
              <a:rPr lang="ru-RU" sz="2600" dirty="0" smtClean="0"/>
              <a:t>Сценическое движение и координация в пространстве</a:t>
            </a:r>
          </a:p>
          <a:p>
            <a:r>
              <a:rPr lang="ru-RU" sz="2600" dirty="0" smtClean="0"/>
              <a:t>Эмоциональная выразительность</a:t>
            </a:r>
          </a:p>
          <a:p>
            <a:r>
              <a:rPr lang="ru-RU" sz="2600" dirty="0" smtClean="0"/>
              <a:t>Умение участвовать в общей сценической игре</a:t>
            </a:r>
          </a:p>
          <a:p>
            <a:r>
              <a:rPr lang="ru-RU" sz="2600" dirty="0" smtClean="0"/>
              <a:t>Выдержка и смелость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75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«Колобок наоборот»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075" name="Picture 3" descr="C:\Users\Admin\Desktop\фото театр\IMG-20220525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275917" cy="3187849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театр\IMG-20220525-WA0025.jpg"/>
          <p:cNvPicPr>
            <a:picLocks noChangeAspect="1" noChangeArrowheads="1"/>
          </p:cNvPicPr>
          <p:nvPr/>
        </p:nvPicPr>
        <p:blipFill>
          <a:blip r:embed="rId3" cstate="print"/>
          <a:srcRect t="11689" b="38631"/>
          <a:stretch>
            <a:fillRect/>
          </a:stretch>
        </p:blipFill>
        <p:spPr bwMode="auto">
          <a:xfrm>
            <a:off x="4860032" y="4149080"/>
            <a:ext cx="3696072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3284984"/>
            <a:ext cx="336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«Как звери Весну встречали»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225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фото театр\IMG-20220525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555937" cy="4525962"/>
          </a:xfrm>
          <a:prstGeom prst="rect">
            <a:avLst/>
          </a:prstGeom>
          <a:noFill/>
        </p:spPr>
      </p:pic>
      <p:pic>
        <p:nvPicPr>
          <p:cNvPr id="4099" name="Picture 3" descr="C:\Users\Admin\Desktop\фото театр\IMG-20220525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2808312" cy="49981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28184" y="32849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«Козленок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</a:t>
            </a:r>
            <a:r>
              <a:rPr lang="ru-RU" sz="2400" dirty="0" err="1" smtClean="0"/>
              <a:t>Ру-ду-ду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становятся активными участниками сюжетов. Сюжеты - знакомые детям народные сказки, короткие истории в стихах. Внимание: дети этого возраста еще не способны передать динамику роли в полном объеме – выбираем спектакли с простым сюжетом.</a:t>
            </a:r>
          </a:p>
          <a:p>
            <a:r>
              <a:rPr lang="ru-RU" dirty="0" smtClean="0"/>
              <a:t>Подходящие варианты: </a:t>
            </a:r>
          </a:p>
          <a:p>
            <a:r>
              <a:rPr lang="ru-RU" dirty="0" smtClean="0"/>
              <a:t>«Репка» (на небольшую группу), «Теремок» </a:t>
            </a:r>
            <a:r>
              <a:rPr lang="ru-RU" dirty="0" smtClean="0"/>
              <a:t>«Колобок» «Три поросенка» </a:t>
            </a:r>
            <a:r>
              <a:rPr lang="ru-RU" dirty="0" smtClean="0"/>
              <a:t>и др.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Вторая младшая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68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264696"/>
          </a:xfrm>
        </p:spPr>
        <p:txBody>
          <a:bodyPr/>
          <a:lstStyle/>
          <a:p>
            <a:r>
              <a:rPr lang="ru-RU" dirty="0" smtClean="0"/>
              <a:t>Знакомство с новыми понятиями: театр, сцена, зрители, кулисы, спектакль. Знакомство на практике с разными видами театральной игры.</a:t>
            </a:r>
          </a:p>
          <a:p>
            <a:r>
              <a:rPr lang="ru-RU" dirty="0" smtClean="0"/>
              <a:t>Умения</a:t>
            </a:r>
          </a:p>
          <a:p>
            <a:pPr lvl="1"/>
            <a:r>
              <a:rPr lang="ru-RU" dirty="0" smtClean="0"/>
              <a:t> подражать повадкам животных, жестам и движению людей разного пола и возраста. 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оказать в актерской игре эмоциональное состояние, характер героя – через речь, мимику, жесты.</a:t>
            </a:r>
          </a:p>
          <a:p>
            <a:pPr lvl="1"/>
            <a:r>
              <a:rPr lang="ru-RU" dirty="0" smtClean="0"/>
              <a:t>Изображать несложные действия, знакомые по повседневной жизни, или усвоенные в результате театральных занятий.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14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 театр\IMG-20220525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782053" cy="2836540"/>
          </a:xfrm>
          <a:prstGeom prst="rect">
            <a:avLst/>
          </a:prstGeom>
          <a:noFill/>
        </p:spPr>
      </p:pic>
      <p:pic>
        <p:nvPicPr>
          <p:cNvPr id="5123" name="Picture 3" descr="C:\Users\Admin\Desktop\фото театр\IMG-20220525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5557"/>
          <a:stretch>
            <a:fillRect/>
          </a:stretch>
        </p:blipFill>
        <p:spPr bwMode="auto">
          <a:xfrm>
            <a:off x="5292080" y="662288"/>
            <a:ext cx="3425427" cy="2943245"/>
          </a:xfrm>
          <a:prstGeom prst="rect">
            <a:avLst/>
          </a:prstGeom>
          <a:noFill/>
        </p:spPr>
      </p:pic>
      <p:pic>
        <p:nvPicPr>
          <p:cNvPr id="5124" name="Picture 4" descr="C:\Users\Admin\Desktop\фото театр\IMG-20220525-WA0013.jpg"/>
          <p:cNvPicPr>
            <a:picLocks noChangeAspect="1" noChangeArrowheads="1"/>
          </p:cNvPicPr>
          <p:nvPr/>
        </p:nvPicPr>
        <p:blipFill>
          <a:blip r:embed="rId4" cstate="print"/>
          <a:srcRect t="18750" b="15625"/>
          <a:stretch>
            <a:fillRect/>
          </a:stretch>
        </p:blipFill>
        <p:spPr bwMode="auto">
          <a:xfrm>
            <a:off x="2915816" y="3933056"/>
            <a:ext cx="3096344" cy="2709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46531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Пальчиковый театр </a:t>
            </a:r>
          </a:p>
          <a:p>
            <a:pPr algn="ctr"/>
            <a:r>
              <a:rPr lang="ru-RU" dirty="0" smtClean="0"/>
              <a:t>«Колобок»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60648"/>
            <a:ext cx="2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Сказка «Теремок»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16632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Настольный театр </a:t>
            </a:r>
          </a:p>
          <a:p>
            <a:r>
              <a:rPr lang="ru-RU" dirty="0" smtClean="0"/>
              <a:t>«Три поросёнка»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Актерские умения и коммуникативные навыки детей позволяют  им разыгрывать более сложные сюжеты во взаимодействии – в дуэтах  разных видов и общих сценами. Дети в состоянии передать мимику и жесты своего героя. Сюжеты становятся более развернутыми и динамичными. </a:t>
            </a:r>
          </a:p>
          <a:p>
            <a:r>
              <a:rPr lang="ru-RU" dirty="0" smtClean="0"/>
              <a:t>Примеры сюжетов: «Гуси-лебеди» «Кошкин дом» «Доктор </a:t>
            </a:r>
            <a:r>
              <a:rPr lang="ru-RU" dirty="0" smtClean="0"/>
              <a:t>Айболит», </a:t>
            </a:r>
            <a:r>
              <a:rPr lang="ru-RU" dirty="0" smtClean="0"/>
              <a:t>«Петушок и бобовое зернышко» </a:t>
            </a:r>
            <a:r>
              <a:rPr lang="ru-RU" dirty="0" smtClean="0"/>
              <a:t>и др.</a:t>
            </a:r>
            <a:endParaRPr lang="ru-RU" dirty="0" smtClean="0"/>
          </a:p>
          <a:p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0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32648"/>
          </a:xfrm>
        </p:spPr>
        <p:txBody>
          <a:bodyPr/>
          <a:lstStyle/>
          <a:p>
            <a:r>
              <a:rPr lang="ru-RU" dirty="0" smtClean="0"/>
              <a:t>Знакомство с новыми понятиями: жест, мимика, характер персонажа, настроение, актер, режиссер. Виды театра: музыкальный –опера и балет, драматический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Умения: с помощью речи, жестов, мимики передавать характер персонажа и его изменение в процессе разворачивания сюжета. </a:t>
            </a:r>
          </a:p>
          <a:p>
            <a:r>
              <a:rPr lang="ru-RU" dirty="0" smtClean="0"/>
              <a:t>Участвовать в дуэтах и массовых сценах, координировать свои действия с другими участниками спектакля.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860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фото театр\IMG-20220525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536504" cy="3402378"/>
          </a:xfrm>
          <a:prstGeom prst="rect">
            <a:avLst/>
          </a:prstGeom>
          <a:noFill/>
        </p:spPr>
      </p:pic>
      <p:pic>
        <p:nvPicPr>
          <p:cNvPr id="8195" name="Picture 3" descr="C:\Users\Admin\Desktop\фото театр\IMG-20220525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92996"/>
            <a:ext cx="4431928" cy="3323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005064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«Весна в лесу»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5" y="27089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«Приключения друзей в большом городе»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Совершенствуется пластика и координация. Дети способны запоминать длинные тексты. Спектакли можно дополнять музыкальными и хореографическими номерами. Детям подвластны более сложные образы. Артисты сами могут принимать участие в оформлении спектаклей. </a:t>
            </a:r>
          </a:p>
          <a:p>
            <a:r>
              <a:rPr lang="ru-RU" dirty="0" smtClean="0"/>
              <a:t>Примеры подходящих сценариев:  </a:t>
            </a:r>
            <a:r>
              <a:rPr lang="ru-RU" dirty="0" smtClean="0"/>
              <a:t>«Колобок наоборот», «</a:t>
            </a:r>
            <a:r>
              <a:rPr lang="ru-RU" dirty="0" smtClean="0"/>
              <a:t>Волк и семеро козлят</a:t>
            </a:r>
            <a:r>
              <a:rPr lang="ru-RU" dirty="0" smtClean="0"/>
              <a:t>»,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 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075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ru-RU" sz="1600" dirty="0" smtClean="0"/>
              <a:t>«Театр – это волшебный мир.</a:t>
            </a:r>
          </a:p>
          <a:p>
            <a:pPr marL="109728" indent="0" algn="r">
              <a:buNone/>
            </a:pPr>
            <a:r>
              <a:rPr lang="ru-RU" sz="1600" dirty="0" smtClean="0"/>
              <a:t>Он дает уроки красоты, морали и нравственности.</a:t>
            </a:r>
          </a:p>
          <a:p>
            <a:pPr marL="109728" indent="0" algn="r">
              <a:buNone/>
            </a:pPr>
            <a:r>
              <a:rPr lang="ru-RU" sz="1600" dirty="0" smtClean="0"/>
              <a:t>А чем они богаче, тем успешнее идет </a:t>
            </a:r>
          </a:p>
          <a:p>
            <a:pPr marL="109728" indent="0" algn="r">
              <a:buNone/>
            </a:pPr>
            <a:r>
              <a:rPr lang="ru-RU" sz="1600" dirty="0" smtClean="0"/>
              <a:t>развитие духовного мира детей…»</a:t>
            </a:r>
          </a:p>
          <a:p>
            <a:pPr marL="109728" indent="0" algn="r">
              <a:buNone/>
            </a:pPr>
            <a:r>
              <a:rPr lang="ru-RU" sz="1600" dirty="0" smtClean="0"/>
              <a:t>М.Б. Теплов</a:t>
            </a:r>
            <a:endParaRPr lang="ru-RU" sz="1600" dirty="0" smtClean="0"/>
          </a:p>
          <a:p>
            <a:pPr marL="109728" indent="0" algn="r">
              <a:buNone/>
            </a:pPr>
            <a:endParaRPr lang="ru-RU" sz="1600" dirty="0" smtClean="0"/>
          </a:p>
          <a:p>
            <a:pPr marL="109728" indent="360000">
              <a:buNone/>
            </a:pPr>
            <a:r>
              <a:rPr lang="ru-RU" sz="1600" dirty="0" smtClean="0"/>
              <a:t>Театральная </a:t>
            </a:r>
            <a:r>
              <a:rPr lang="ru-RU" sz="1600" dirty="0"/>
              <a:t>деятельность — </a:t>
            </a:r>
            <a:r>
              <a:rPr lang="ru-RU" sz="1600" dirty="0" smtClean="0"/>
              <a:t>один из распространенных видов детского творчества. Именно способность ребенка к подражанию оказывает позитивное влияние на детей. </a:t>
            </a:r>
          </a:p>
          <a:p>
            <a:pPr marL="109728" indent="360000">
              <a:buNone/>
            </a:pPr>
            <a:r>
              <a:rPr lang="ru-RU" sz="1600" dirty="0" smtClean="0"/>
              <a:t>Театрализованная деятельность позволяет ребенку решать проблемные ситуации, помогает преодолевать робость, неуверенность в себе, застенчивость. </a:t>
            </a:r>
          </a:p>
          <a:p>
            <a:pPr marL="109728" indent="360000">
              <a:buNone/>
            </a:pPr>
            <a:r>
              <a:rPr lang="ru-RU" sz="1600" dirty="0" smtClean="0"/>
              <a:t>Чтобы раскрепостить ребенка, создать ему благоприятную обстановку, вызвать положительно-эмоциональный настрой, необходимо развить его коммуникативные способности. </a:t>
            </a:r>
          </a:p>
          <a:p>
            <a:pPr marL="109728" indent="360000">
              <a:buNone/>
            </a:pPr>
            <a:r>
              <a:rPr lang="ru-RU" sz="1600" dirty="0" smtClean="0"/>
              <a:t>Одним из методом коммуникативных способностей – учить детей умению общаться, учить культуре общения является театрализованная деятельность. И их развивать.</a:t>
            </a:r>
          </a:p>
          <a:p>
            <a:pPr marL="109728" indent="360000">
              <a:buNone/>
            </a:pPr>
            <a:r>
              <a:rPr lang="ru-RU" sz="1600" dirty="0" smtClean="0"/>
              <a:t> В театрализованной игре осуществляется эмоциональное развитие: дети знакомятся с чувствами, настроениями героев, осваивают способы их внешнего выражения, осознают причины того или иного настроения. Театрализованная игра является средством самовыражения и самореализации ребенка.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438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76664"/>
          </a:xfrm>
        </p:spPr>
        <p:txBody>
          <a:bodyPr/>
          <a:lstStyle/>
          <a:p>
            <a:r>
              <a:rPr lang="ru-RU" dirty="0" smtClean="0"/>
              <a:t>Новые слова и понятия: дуэт, дуэт –ссора и дуэт-согласие, части спектакля: акт, действие, сцена. Театральные профессии: режиссер, сценарист, суфлер. Комедия и трагедия. История театра. </a:t>
            </a:r>
          </a:p>
          <a:p>
            <a:r>
              <a:rPr lang="ru-RU" dirty="0" smtClean="0"/>
              <a:t>Умения: </a:t>
            </a:r>
          </a:p>
          <a:p>
            <a:pPr lvl="1"/>
            <a:r>
              <a:rPr lang="ru-RU" dirty="0" smtClean="0"/>
              <a:t>передавать цельный образ своего персонажа в динамике. </a:t>
            </a:r>
          </a:p>
          <a:p>
            <a:pPr lvl="1"/>
            <a:r>
              <a:rPr lang="ru-RU" dirty="0"/>
              <a:t>и</a:t>
            </a:r>
            <a:r>
              <a:rPr lang="ru-RU" dirty="0" smtClean="0"/>
              <a:t>грать в дуэтах и общих сценах</a:t>
            </a:r>
          </a:p>
          <a:p>
            <a:pPr lvl="1"/>
            <a:r>
              <a:rPr lang="ru-RU" dirty="0" smtClean="0"/>
              <a:t>Использовать выразительное сценическое движение для подчеркивания выразительности роли</a:t>
            </a:r>
          </a:p>
          <a:p>
            <a:pPr lvl="1"/>
            <a:r>
              <a:rPr lang="ru-RU" dirty="0" smtClean="0"/>
              <a:t>Пользоваться реквизитом для создания яркого образа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032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Admin\Desktop\фото театр\IMG_20220523_150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3"/>
            <a:ext cx="2448272" cy="5565205"/>
          </a:xfrm>
          <a:prstGeom prst="rect">
            <a:avLst/>
          </a:prstGeom>
          <a:noFill/>
        </p:spPr>
      </p:pic>
      <p:pic>
        <p:nvPicPr>
          <p:cNvPr id="6147" name="Picture 3" descr="C:\Users\Admin\Desktop\фото театр\IMG-20220525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5"/>
            <a:ext cx="3888432" cy="3083718"/>
          </a:xfrm>
          <a:prstGeom prst="rect">
            <a:avLst/>
          </a:prstGeom>
          <a:noFill/>
        </p:spPr>
      </p:pic>
      <p:pic>
        <p:nvPicPr>
          <p:cNvPr id="6148" name="Picture 4" descr="C:\Users\Admin\Desktop\фото театр\IMG-20220525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93096"/>
            <a:ext cx="5085184" cy="2326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38610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«Колобок»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детей очень важен сюжет спектакля, характер персонажа, смысл, мораль. В актерской игре интерес прикован к взаимоотношениям персонажей. Актерские образы – цельные, выразительные. </a:t>
            </a:r>
          </a:p>
          <a:p>
            <a:r>
              <a:rPr lang="ru-RU" dirty="0" smtClean="0"/>
              <a:t>Примеры подходящих сценариев:</a:t>
            </a:r>
          </a:p>
          <a:p>
            <a:pPr marL="109728" indent="0">
              <a:buNone/>
            </a:pPr>
            <a:r>
              <a:rPr lang="ru-RU" dirty="0" smtClean="0"/>
              <a:t>«Волк и семеро козлят», «Козленок </a:t>
            </a:r>
            <a:r>
              <a:rPr lang="ru-RU" dirty="0" err="1" smtClean="0"/>
              <a:t>Ру-ду-ду</a:t>
            </a:r>
            <a:r>
              <a:rPr lang="ru-RU" dirty="0" smtClean="0"/>
              <a:t>», «Мы за солнышком идем», «Лесная история» и др.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265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Новые слова и понятия</a:t>
            </a:r>
            <a:r>
              <a:rPr lang="ru-RU" dirty="0" smtClean="0"/>
              <a:t>: сценарий, мизансцена, динамика речи и динамика роли. Работа режиссера. Смысловые части спектакля: зачин, развитие сюжета, кульминация, финал. Музыкальные спектакли: мюзикл, оперетта. </a:t>
            </a:r>
          </a:p>
          <a:p>
            <a:r>
              <a:rPr lang="ru-RU" dirty="0" smtClean="0"/>
              <a:t>Умения: </a:t>
            </a:r>
          </a:p>
          <a:p>
            <a:pPr lvl="1"/>
            <a:r>
              <a:rPr lang="ru-RU" dirty="0" smtClean="0"/>
              <a:t>понимать общую драматургию спектакля и координировать с ней свою роль.</a:t>
            </a:r>
          </a:p>
          <a:p>
            <a:pPr lvl="1"/>
            <a:r>
              <a:rPr lang="ru-RU" dirty="0"/>
              <a:t>и</a:t>
            </a:r>
            <a:r>
              <a:rPr lang="ru-RU" dirty="0" smtClean="0"/>
              <a:t>мпровизировать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ринимать участие в режиссуре спектакля: выстраивании мизансцен, драматургии.</a:t>
            </a:r>
          </a:p>
          <a:p>
            <a:pPr lvl="1"/>
            <a:r>
              <a:rPr lang="ru-RU" dirty="0" smtClean="0"/>
              <a:t>оценивать работу </a:t>
            </a:r>
            <a:r>
              <a:rPr lang="ru-RU" dirty="0"/>
              <a:t>д</a:t>
            </a:r>
            <a:r>
              <a:rPr lang="ru-RU" dirty="0" smtClean="0"/>
              <a:t>ругих детей  и обмениваться опытом</a:t>
            </a:r>
          </a:p>
          <a:p>
            <a:pPr lvl="1"/>
            <a:r>
              <a:rPr lang="ru-RU" dirty="0"/>
              <a:t>о</a:t>
            </a:r>
            <a:r>
              <a:rPr lang="ru-RU" dirty="0" smtClean="0"/>
              <a:t>казывать помощь во время репетиций и спектаклей.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247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фото театр\IMG-20220525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096344" cy="5504612"/>
          </a:xfrm>
          <a:prstGeom prst="rect">
            <a:avLst/>
          </a:prstGeom>
          <a:noFill/>
        </p:spPr>
      </p:pic>
      <p:pic>
        <p:nvPicPr>
          <p:cNvPr id="7173" name="Picture 5" descr="C:\Users\Admin\Desktop\фото театр\IMG-20220525-WA0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1556792"/>
            <a:ext cx="30963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Выразительность речи развивается в течение всего дошкольного возраста: от непроизвольной эмоциональной у малышей к интонационной речевой у детей средней группы и к языковой выразительности речи у детей старшего дошкольного возраста.</a:t>
            </a:r>
          </a:p>
          <a:p>
            <a:endParaRPr lang="ru-RU" dirty="0"/>
          </a:p>
          <a:p>
            <a:r>
              <a:rPr lang="ru-RU" dirty="0"/>
              <a:t> Для развития выразительной стороны речи необходимо создание таких условий, которых каждый ребёнок мог бы проявить свои эмоции, чувства, желания и взгляды, причём не только в обычном разговоре, но и публично не стесняясь присутствия посторонних слушателей. В этом огромную помощь могут оказать театрализованные игры.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выразительной стороны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252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9603488"/>
              </p:ext>
            </p:extLst>
          </p:nvPr>
        </p:nvGraphicFramePr>
        <p:xfrm>
          <a:off x="539750" y="476250"/>
          <a:ext cx="8424738" cy="61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66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Тренировка вдоха через нос</a:t>
            </a:r>
          </a:p>
          <a:p>
            <a:r>
              <a:rPr lang="ru-RU" dirty="0" smtClean="0"/>
              <a:t>Задержка дыхания, произнесение речи  с опорой на дыхании: вдох – задержка дыхания – плавный экономный выдох во время речи (пения)</a:t>
            </a:r>
          </a:p>
          <a:p>
            <a:r>
              <a:rPr lang="ru-RU" dirty="0" smtClean="0"/>
              <a:t>Тренировка грудного дыхания</a:t>
            </a:r>
          </a:p>
          <a:p>
            <a:pPr marL="0" indent="0">
              <a:buNone/>
            </a:pPr>
            <a:r>
              <a:rPr lang="ru-RU" dirty="0" smtClean="0"/>
              <a:t>Результат: осознанное управление дыханием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дыхания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76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Умение передать в речи эмоциональное состояние персонажа</a:t>
            </a:r>
          </a:p>
          <a:p>
            <a:pPr marL="0" indent="0">
              <a:buNone/>
            </a:pPr>
            <a:r>
              <a:rPr lang="ru-RU" dirty="0" smtClean="0"/>
              <a:t>1этап: наблюдение</a:t>
            </a:r>
          </a:p>
          <a:p>
            <a:pPr marL="0" indent="0">
              <a:buNone/>
            </a:pPr>
            <a:r>
              <a:rPr lang="ru-RU" dirty="0" smtClean="0"/>
              <a:t>Сформировать умение определять эмоциональное состояние человека по его речи.</a:t>
            </a:r>
          </a:p>
          <a:p>
            <a:pPr marL="0" indent="0">
              <a:buNone/>
            </a:pPr>
            <a:r>
              <a:rPr lang="ru-RU" dirty="0" smtClean="0"/>
              <a:t>Упражнения: просмотр и анализ фрагментов фильма, мультфильма, угадывание эмоций персонажей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567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Эмоциональная сторона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34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2656"/>
            <a:ext cx="5912983" cy="5972113"/>
          </a:xfrm>
        </p:spPr>
      </p:pic>
    </p:spTree>
    <p:extLst>
      <p:ext uri="{BB962C8B-B14F-4D97-AF65-F5344CB8AC3E}">
        <p14:creationId xmlns:p14="http://schemas.microsoft.com/office/powerpoint/2010/main" xmlns="" val="40860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Задачи: </a:t>
            </a:r>
          </a:p>
          <a:p>
            <a:pPr>
              <a:buNone/>
            </a:pPr>
            <a:r>
              <a:rPr lang="ru-RU" sz="2000" dirty="0" smtClean="0"/>
              <a:t>1. Продолжать создавать условия для театрализованной деятельности: театральный уголок с различными видами театра.</a:t>
            </a:r>
          </a:p>
          <a:p>
            <a:pPr>
              <a:buNone/>
            </a:pPr>
            <a:r>
              <a:rPr lang="ru-RU" sz="2000" dirty="0" smtClean="0"/>
              <a:t>2. Подобрать и разработать картотеки пальчиковой, артикуляционной и дыхательной гимнастик, театрализованных игр, этюдов, литературных викторин, сценарии сказок.</a:t>
            </a:r>
          </a:p>
          <a:p>
            <a:pPr>
              <a:buNone/>
            </a:pPr>
            <a:r>
              <a:rPr lang="ru-RU" sz="2000" dirty="0" smtClean="0"/>
              <a:t>3. Организовать работу по драматизации сказок, придумывания собственных сказок.</a:t>
            </a:r>
          </a:p>
          <a:p>
            <a:pPr>
              <a:buNone/>
            </a:pPr>
            <a:r>
              <a:rPr lang="ru-RU" sz="2000" dirty="0" smtClean="0"/>
              <a:t>4. Подбор литературных произведений для театрализованных игр.</a:t>
            </a:r>
          </a:p>
          <a:p>
            <a:pPr>
              <a:buNone/>
            </a:pPr>
            <a:r>
              <a:rPr lang="ru-RU" sz="2000" dirty="0" smtClean="0"/>
              <a:t>5. Привлечь родителей в создании различных театров, атрибутов, декорации своими руками.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</a:rPr>
              <a:t>Цель: приобщение детей к театрализованной деятельности за счет развития коммуникативных способностей.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Сила голоса: речь слабая, возбужденная, вялая, активная…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Темп речи:  быстрый, замедленный, ровный, рваный…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Тембр речи: речь звенящая, глухая, «плачущая»…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Характерные особенности.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План анализа: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457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ru-RU" dirty="0" smtClean="0"/>
              <a:t>Упражнения на передачу эмоции через речь:</a:t>
            </a:r>
          </a:p>
          <a:p>
            <a:r>
              <a:rPr lang="ru-RU" dirty="0" smtClean="0"/>
              <a:t>«Угадай эмоцию» один ребенок говорит фразу с определенной эмоцией, остальные должны угадать ее</a:t>
            </a:r>
          </a:p>
          <a:p>
            <a:r>
              <a:rPr lang="ru-RU" dirty="0" smtClean="0"/>
              <a:t>Чтение стихотворения с разными эмоциями</a:t>
            </a:r>
          </a:p>
          <a:p>
            <a:r>
              <a:rPr lang="ru-RU" dirty="0" smtClean="0"/>
              <a:t>Непосредственная работа над ролью: на основе полученных знаний проработать текст роли, подобрать средства для выражения эмоций.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43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Проговаривание звуков: единичные гласные, гласные в связке,  открытые слоги, закрытые слоги, слова.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Чтение скороговорок – сначала шепотом и медленно, постепенно наращивая темп и силу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шумелки</a:t>
            </a:r>
            <a:r>
              <a:rPr lang="ru-RU" dirty="0" smtClean="0"/>
              <a:t>» «</a:t>
            </a:r>
            <a:r>
              <a:rPr lang="ru-RU" dirty="0" err="1" smtClean="0"/>
              <a:t>жужжалки</a:t>
            </a:r>
            <a:r>
              <a:rPr lang="ru-RU" dirty="0" smtClean="0"/>
              <a:t>» </a:t>
            </a:r>
            <a:r>
              <a:rPr lang="ru-RU" dirty="0" err="1" smtClean="0"/>
              <a:t>итд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Дикция и артикуляция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30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С помощью движений рук и всего тела создается рисунок роли.</a:t>
            </a:r>
          </a:p>
          <a:p>
            <a:pPr marL="109728" indent="0">
              <a:buNone/>
            </a:pPr>
            <a:r>
              <a:rPr lang="ru-RU" dirty="0" smtClean="0"/>
              <a:t>Жесты и пластика не должны противоречить интонациям и смыслу слов.</a:t>
            </a:r>
          </a:p>
          <a:p>
            <a:pPr marL="109728" indent="0">
              <a:buNone/>
            </a:pPr>
            <a:r>
              <a:rPr lang="ru-RU" dirty="0" smtClean="0"/>
              <a:t>С помощью движений можно передавать огромный спектр эмоций, настроений. Они подчеркивают характер персонажа, его пол, возраст, характерные особенности.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Жесты и пластика 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04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Напряжение –расслабление. Задание детям: напрячь а затем расслабить все мышцы тела. Ведущий проверяет, как участники игры расслабились.</a:t>
            </a:r>
          </a:p>
          <a:p>
            <a:r>
              <a:rPr lang="ru-RU" dirty="0" smtClean="0"/>
              <a:t>Невербальные символы: вспомнить как можно больше невербальных символов, угадать значение символа</a:t>
            </a:r>
          </a:p>
          <a:p>
            <a:r>
              <a:rPr lang="ru-RU" dirty="0" smtClean="0"/>
              <a:t>Игра в жесты:  В </a:t>
            </a:r>
            <a:r>
              <a:rPr lang="ru-RU" dirty="0"/>
              <a:t>эту игру играют 7-15 человек. Каждый игрок выдумывает себе жест. Например: почесать ухо, хлопнуть в ладоши, показать рожки и т.д. Все садятся в круг, игра начинается. Кто-то начинает. Он показывает сначала свой жест, а потом чужой. Тот человек, жест которого показали, должен тут же повторить его сам, а потом опять показать чей-то жест. Если кто-то сбился, то он выходит из игры. Должно остаться два победителя. </a:t>
            </a:r>
            <a:endParaRPr lang="ru-RU" dirty="0" smtClean="0"/>
          </a:p>
          <a:p>
            <a:r>
              <a:rPr lang="ru-RU" dirty="0" smtClean="0"/>
              <a:t>Узнать героя по походке.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Упражнения: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2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533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b="1" dirty="0" smtClean="0"/>
              <a:t>Игра в крокодила</a:t>
            </a:r>
            <a:r>
              <a:rPr lang="ru-RU" dirty="0" smtClean="0"/>
              <a:t>. Для </a:t>
            </a:r>
            <a:r>
              <a:rPr lang="ru-RU" dirty="0"/>
              <a:t>игры требуется как минимум 4 человека. Игроки делятся на две команды с примерно одинаковым количеством человек. Первая команда загадывает какое-нибудь слово, например, "ученик". Затем они вызывают одного любого игрока из противоположной команды и говорят ему это загаданное слово. Задача этого игрока - в пантомиме изобразить это слово для своей команды, чтобы та угадала его. Когда игрок будет показывать загаданное слово, то его команда вслух начинает угадывать. </a:t>
            </a:r>
            <a:r>
              <a:rPr lang="ru-RU" dirty="0" smtClean="0"/>
              <a:t>Когда </a:t>
            </a:r>
            <a:r>
              <a:rPr lang="ru-RU" dirty="0"/>
              <a:t>слово угадано, команды меняются ролями.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b="1" dirty="0" smtClean="0"/>
              <a:t>Упражнение </a:t>
            </a:r>
            <a:r>
              <a:rPr lang="ru-RU" b="1" dirty="0"/>
              <a:t>на развитие пластики рук. </a:t>
            </a:r>
            <a:r>
              <a:rPr lang="ru-RU" dirty="0"/>
              <a:t>Вся группа одновременно или по очереди делает следующие </a:t>
            </a:r>
            <a:r>
              <a:rPr lang="ru-RU" dirty="0" smtClean="0"/>
              <a:t>движения:</a:t>
            </a:r>
          </a:p>
          <a:p>
            <a:pPr lvl="1"/>
            <a:r>
              <a:rPr lang="ru-RU" dirty="0" smtClean="0"/>
              <a:t>Красит </a:t>
            </a:r>
            <a:r>
              <a:rPr lang="ru-RU" dirty="0"/>
              <a:t>забор (кисточка – это ваша кисть руки)</a:t>
            </a:r>
          </a:p>
          <a:p>
            <a:pPr lvl="1"/>
            <a:r>
              <a:rPr lang="ru-RU" dirty="0" smtClean="0"/>
              <a:t>Пускает </a:t>
            </a:r>
            <a:r>
              <a:rPr lang="ru-RU" dirty="0"/>
              <a:t>волны через плечо (волна должна быть плавной)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Трогает невидимую стену (ладони должны как будто прикасаться к плоскости, ладонь и пальцы должны распластаться по «стене</a:t>
            </a:r>
            <a:r>
              <a:rPr lang="ru-RU" dirty="0" smtClean="0"/>
              <a:t>») </a:t>
            </a:r>
            <a:r>
              <a:rPr lang="ru-RU" dirty="0"/>
              <a:t>Гребет на веслах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Перетягивает невидимый канат (при этом вся группа разбивается на две части</a:t>
            </a:r>
            <a:r>
              <a:rPr lang="ru-RU" dirty="0" smtClean="0"/>
              <a:t>)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1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dirty="0"/>
              <a:t> </a:t>
            </a:r>
            <a:r>
              <a:rPr lang="ru-RU" b="1" dirty="0" smtClean="0"/>
              <a:t>Собери по частям. </a:t>
            </a:r>
            <a:r>
              <a:rPr lang="ru-RU" dirty="0" smtClean="0"/>
              <a:t>Каждому </a:t>
            </a:r>
            <a:r>
              <a:rPr lang="ru-RU" dirty="0"/>
              <a:t>члену театральной группы на листочке раздается задание изобразить следующее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· Собираешь велосипед по частям</a:t>
            </a:r>
          </a:p>
          <a:p>
            <a:r>
              <a:rPr lang="ru-RU" dirty="0"/>
              <a:t>· Устанавливаешь все четыре колеса на легковую машину</a:t>
            </a:r>
          </a:p>
          <a:p>
            <a:r>
              <a:rPr lang="ru-RU" dirty="0"/>
              <a:t>· Собираешь по частям самолет</a:t>
            </a:r>
          </a:p>
          <a:p>
            <a:r>
              <a:rPr lang="ru-RU" dirty="0"/>
              <a:t>· Собираешь по частям вертолет</a:t>
            </a:r>
          </a:p>
          <a:p>
            <a:r>
              <a:rPr lang="ru-RU" dirty="0"/>
              <a:t>· Делаешь из досок лодку с веслами</a:t>
            </a:r>
          </a:p>
          <a:p>
            <a:pPr marL="109728" indent="0">
              <a:buNone/>
            </a:pPr>
            <a:r>
              <a:rPr lang="ru-RU" dirty="0" smtClean="0"/>
              <a:t>Делать </a:t>
            </a:r>
            <a:r>
              <a:rPr lang="ru-RU" dirty="0"/>
              <a:t>это упражнение нужно так. Когда берешь какую-то </a:t>
            </a:r>
            <a:r>
              <a:rPr lang="ru-RU" dirty="0" err="1"/>
              <a:t>запчасть</a:t>
            </a:r>
            <a:r>
              <a:rPr lang="ru-RU" dirty="0"/>
              <a:t>, то показываешь ее форму (ощупываешь ее всю руками), чтобы у зрителей сложилось ясное представление, что находится в руках у актера. А потом уже устанавливаешь. Вся группа должна угадать, что сейчас собрал актер</a:t>
            </a:r>
            <a:r>
              <a:rPr lang="ru-RU" dirty="0" smtClean="0"/>
              <a:t>.</a:t>
            </a: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b="1" dirty="0" smtClean="0"/>
              <a:t>Гладим животное.  </a:t>
            </a:r>
            <a:r>
              <a:rPr lang="ru-RU" dirty="0" smtClean="0"/>
              <a:t>Детям предлагают </a:t>
            </a:r>
            <a:r>
              <a:rPr lang="ru-RU" dirty="0"/>
              <a:t>«погладить» следующих животных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· Хомячка (изобразите, как он выскальзывает у вас из рук, бегает по плечу и т.д.)</a:t>
            </a:r>
          </a:p>
          <a:p>
            <a:r>
              <a:rPr lang="ru-RU" dirty="0"/>
              <a:t>· Кошку</a:t>
            </a:r>
          </a:p>
          <a:p>
            <a:r>
              <a:rPr lang="ru-RU" dirty="0"/>
              <a:t>· Змею (она опутывается вокруг вашей шеи)</a:t>
            </a:r>
          </a:p>
          <a:p>
            <a:r>
              <a:rPr lang="ru-RU" dirty="0"/>
              <a:t>· Слона</a:t>
            </a:r>
          </a:p>
          <a:p>
            <a:r>
              <a:rPr lang="ru-RU" dirty="0"/>
              <a:t>· Жирафа</a:t>
            </a:r>
          </a:p>
          <a:p>
            <a:endParaRPr lang="ru-RU" dirty="0"/>
          </a:p>
          <a:p>
            <a:pPr marL="109728" indent="0">
              <a:buNone/>
            </a:pPr>
            <a:r>
              <a:rPr lang="ru-RU" dirty="0"/>
              <a:t>Задача всей группы – угадать животное.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98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Что </a:t>
            </a:r>
            <a:r>
              <a:rPr lang="ru-RU" dirty="0"/>
              <a:t>развиваем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Чувство </a:t>
            </a:r>
            <a:r>
              <a:rPr lang="ru-RU" dirty="0"/>
              <a:t>баланса - умение сохранять устойчивую </a:t>
            </a:r>
            <a:endParaRPr lang="ru-RU" dirty="0" smtClean="0"/>
          </a:p>
          <a:p>
            <a:r>
              <a:rPr lang="ru-RU" dirty="0" smtClean="0"/>
              <a:t>Чувство </a:t>
            </a:r>
            <a:r>
              <a:rPr lang="ru-RU" dirty="0"/>
              <a:t>координации - умение координировать движения в заданном рисунке и, прежде всего, управлять периферией тела, включая мышцы лица.</a:t>
            </a:r>
          </a:p>
          <a:p>
            <a:r>
              <a:rPr lang="ru-RU" dirty="0"/>
              <a:t>Чувство скорости - умение управлять скоростью движения, играть скоростями, способность к взрывной реакции, рождающей активное движение.</a:t>
            </a:r>
          </a:p>
          <a:p>
            <a:r>
              <a:rPr lang="ru-RU" dirty="0"/>
              <a:t>Чувство инерции- умение мягко и быстро тормозить и управлять процессом изменения действия.</a:t>
            </a:r>
          </a:p>
          <a:p>
            <a:r>
              <a:rPr lang="ru-RU" dirty="0"/>
              <a:t>Чувство напряжения - умение управлять своим актерским напряжением и играть напряжением персонажа.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Н. Карпов «Уроки сценического движения»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Сценическое движение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27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в паре  - самый простой элемент групповой актерской игры: на одном человеке легче сосредоточиться. </a:t>
            </a:r>
          </a:p>
          <a:p>
            <a:pPr marL="109728" indent="0">
              <a:buNone/>
            </a:pPr>
            <a:r>
              <a:rPr lang="ru-RU" dirty="0" smtClean="0"/>
              <a:t>Виды: дуэт-согласие, дуэт-ссора, дуэт – «мнимое согласие»</a:t>
            </a:r>
          </a:p>
          <a:p>
            <a:r>
              <a:rPr lang="ru-RU" dirty="0" smtClean="0"/>
              <a:t>Инструменты взаимодействия: взгляд, жесты, движения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актеров на сцене. Актерские дуэты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44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«Я твое отражение» – один участник должен повторить выражение лица, жесты, пластику другого</a:t>
            </a:r>
          </a:p>
          <a:p>
            <a:r>
              <a:rPr lang="ru-RU" dirty="0" smtClean="0"/>
              <a:t>«Сочиняем историю по слову» участники говорят по очереди по одному слову, так, чтобы получилась связная история</a:t>
            </a:r>
          </a:p>
          <a:p>
            <a:r>
              <a:rPr lang="ru-RU" dirty="0" smtClean="0"/>
              <a:t>«Связанные одной нитью» участников связывают нитью за запястья. Один ходит по залу, второй должен повторять его траекторию. Цель: не порвать нить</a:t>
            </a:r>
          </a:p>
          <a:p>
            <a:r>
              <a:rPr lang="ru-RU" dirty="0" smtClean="0"/>
              <a:t>«Космос» один участник закрывает глаза, второй водит его по залу, оберегая от ушибов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для дуэтов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26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Ориентация на художественную продуктивность – продуктом театральной деятельности должен быть законченный номер: этюд, сценка  или спектакль. </a:t>
            </a:r>
          </a:p>
          <a:p>
            <a:r>
              <a:rPr lang="ru-RU" dirty="0" smtClean="0"/>
              <a:t>Принципиальная нацеленность на рост актерских умений. </a:t>
            </a:r>
          </a:p>
          <a:p>
            <a:r>
              <a:rPr lang="ru-RU" dirty="0" smtClean="0"/>
              <a:t>Обучение основам театрального искусства идет одновременно с подготовкой сценок и спектаклей.</a:t>
            </a:r>
          </a:p>
          <a:p>
            <a:r>
              <a:rPr lang="ru-RU" dirty="0" smtClean="0"/>
              <a:t>Материал спектакля должен чуть превышать умения его участников – тем самым создавать зону развития.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театральной деятельности в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06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Размещение актёров и сценической обстановки в разные моменты исполнения пьесы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Каждая мизансцена должна быть психологически оправдана, отражать состояние актеров, динамику пьесы</a:t>
            </a:r>
          </a:p>
          <a:p>
            <a:r>
              <a:rPr lang="ru-RU" dirty="0" smtClean="0"/>
              <a:t>Любой поворот действия должен сопровождаться сменой мизансцены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Мизансцена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68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147248" cy="49720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dirty="0" smtClean="0"/>
              <a:t>Замысел. </a:t>
            </a:r>
            <a:r>
              <a:rPr lang="ru-RU" dirty="0" smtClean="0"/>
              <a:t>Обязательно обсуждается со всеми участниками процесса. </a:t>
            </a:r>
          </a:p>
          <a:p>
            <a:pPr marL="708660" lvl="1" indent="-342900"/>
            <a:r>
              <a:rPr lang="ru-RU" dirty="0" smtClean="0"/>
              <a:t>Читаем пьесу вслух</a:t>
            </a:r>
          </a:p>
          <a:p>
            <a:pPr marL="708660" lvl="1" indent="-342900"/>
            <a:r>
              <a:rPr lang="ru-RU" dirty="0" smtClean="0"/>
              <a:t>Выделяем основную мысль</a:t>
            </a:r>
          </a:p>
          <a:p>
            <a:pPr marL="708660" lvl="1" indent="-342900"/>
            <a:r>
              <a:rPr lang="ru-RU" dirty="0" smtClean="0"/>
              <a:t>Выделяем смысловые эпизоды</a:t>
            </a:r>
          </a:p>
          <a:p>
            <a:pPr marL="708660" lvl="1" indent="-342900"/>
            <a:r>
              <a:rPr lang="ru-RU" dirty="0" smtClean="0"/>
              <a:t>Обсуждаем пьесу и распределяем роли</a:t>
            </a:r>
          </a:p>
          <a:p>
            <a:pPr marL="708660" lvl="1" indent="-342900"/>
            <a:endParaRPr lang="ru-RU" dirty="0" smtClean="0"/>
          </a:p>
          <a:p>
            <a:pPr marL="109728" indent="0">
              <a:buNone/>
            </a:pPr>
            <a:r>
              <a:rPr lang="ru-RU" sz="1500" dirty="0" smtClean="0"/>
              <a:t>Проблема «отрицательных» персонажей:</a:t>
            </a:r>
          </a:p>
          <a:p>
            <a:r>
              <a:rPr lang="ru-RU" sz="1500" dirty="0" smtClean="0"/>
              <a:t>Отрицательного героя сможет сыграть только</a:t>
            </a:r>
          </a:p>
          <a:p>
            <a:r>
              <a:rPr lang="ru-RU" sz="1500" dirty="0" smtClean="0"/>
              <a:t> по-настоящему хороший артист</a:t>
            </a:r>
          </a:p>
          <a:p>
            <a:r>
              <a:rPr lang="ru-RU" sz="1500" dirty="0" smtClean="0"/>
              <a:t>Отрицательного героя нужно сыграть так, чтобы никто </a:t>
            </a:r>
          </a:p>
          <a:p>
            <a:r>
              <a:rPr lang="ru-RU" sz="1500" dirty="0" smtClean="0"/>
              <a:t>не захотел ему подражать</a:t>
            </a:r>
          </a:p>
          <a:p>
            <a:r>
              <a:rPr lang="ru-RU" sz="1500" dirty="0" smtClean="0"/>
              <a:t>В финале спектакля отрицательный герой «исправляется» </a:t>
            </a:r>
          </a:p>
          <a:p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спектакля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6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marL="109728" indent="0">
              <a:buNone/>
            </a:pPr>
            <a:r>
              <a:rPr lang="ru-RU" b="1" dirty="0" smtClean="0"/>
              <a:t>Разучивание ролей и этюдные пробы </a:t>
            </a:r>
          </a:p>
          <a:p>
            <a:pPr marL="109728" indent="0">
              <a:buNone/>
            </a:pPr>
            <a:r>
              <a:rPr lang="ru-RU" dirty="0" smtClean="0"/>
              <a:t>Определяем рисунок роли: характеристики речи, мимики и жестов. Развитие образа в динамике предполагает смену средств выразительности</a:t>
            </a:r>
          </a:p>
          <a:p>
            <a:pPr marL="109728" indent="0">
              <a:buNone/>
            </a:pPr>
            <a:r>
              <a:rPr lang="ru-RU" dirty="0" smtClean="0"/>
              <a:t>Выстраиваем сценическое общение с партнерами, характер взаимодействий, их изменение в процессе развертывания сюжета</a:t>
            </a:r>
          </a:p>
          <a:p>
            <a:pPr marL="109728" indent="0">
              <a:buNone/>
            </a:pPr>
            <a:r>
              <a:rPr lang="ru-RU" b="1" dirty="0" smtClean="0"/>
              <a:t>Репетиции в </a:t>
            </a:r>
            <a:r>
              <a:rPr lang="ru-RU" b="1" dirty="0" err="1" smtClean="0"/>
              <a:t>выгородке</a:t>
            </a:r>
            <a:r>
              <a:rPr lang="ru-RU" b="1" dirty="0" smtClean="0"/>
              <a:t> – </a:t>
            </a:r>
            <a:r>
              <a:rPr lang="ru-RU" dirty="0" smtClean="0"/>
              <a:t>расстановка персонажей в пространстве, поиск верных мизансцен. От артистов требуется показать умение владеть своим телом, сценическую пластику.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5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76064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dirty="0" smtClean="0"/>
              <a:t>Р</a:t>
            </a:r>
            <a:r>
              <a:rPr lang="ru-RU" b="1" dirty="0" smtClean="0"/>
              <a:t>епетиции на сцене. </a:t>
            </a:r>
            <a:r>
              <a:rPr lang="ru-RU" dirty="0" smtClean="0"/>
              <a:t>С реальными декорациями, костюмами, реквизитом.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Очень важный этап, которому нужно уделить достаточно много времени! </a:t>
            </a:r>
            <a:r>
              <a:rPr lang="ru-RU" dirty="0" smtClean="0"/>
              <a:t>Часто возникают затруднения в игре, которые решаются регулярными репетициями.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Прогонные репетиции. На сцене, </a:t>
            </a:r>
            <a:r>
              <a:rPr lang="ru-RU" dirty="0" smtClean="0"/>
              <a:t>со световым и звуковым сопровождением, с минимальным вмешательством режиссера. </a:t>
            </a:r>
          </a:p>
          <a:p>
            <a:pPr marL="109728" indent="0">
              <a:buNone/>
            </a:pPr>
            <a:r>
              <a:rPr lang="ru-RU" b="1" dirty="0" smtClean="0"/>
              <a:t>Проблема: </a:t>
            </a:r>
            <a:r>
              <a:rPr lang="ru-RU" dirty="0" smtClean="0"/>
              <a:t>новизна ощущений притупляется, дети начинают играть менее выразительно</a:t>
            </a:r>
            <a:r>
              <a:rPr lang="ru-RU" b="1" dirty="0" smtClean="0"/>
              <a:t>. Решение: </a:t>
            </a:r>
            <a:r>
              <a:rPr lang="ru-RU" dirty="0" smtClean="0"/>
              <a:t>разговор об общем смысле спектакля, о том, что нужно передать зрителям</a:t>
            </a:r>
          </a:p>
          <a:p>
            <a:pPr marL="109728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93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Генеральная репетиция и премьера</a:t>
            </a:r>
            <a:r>
              <a:rPr lang="ru-RU" dirty="0" smtClean="0"/>
              <a:t>. Окончательная шлифовка всех элементов спектакля. Совет: перед показом  для родителей покажите 1-2 спектакля на «внутреннего» зрителя: для  детей младших групп, персонала ДОУ.</a:t>
            </a:r>
          </a:p>
          <a:p>
            <a:r>
              <a:rPr lang="ru-RU" b="1" dirty="0" smtClean="0"/>
              <a:t>Жизнь спектакля после премьеры. </a:t>
            </a:r>
          </a:p>
          <a:p>
            <a:pPr marL="109728" indent="0">
              <a:buNone/>
            </a:pPr>
            <a:r>
              <a:rPr lang="ru-RU" dirty="0" smtClean="0"/>
              <a:t>«Гастроли» в других детских садах, благотворительные спектакли, конкурсы.</a:t>
            </a:r>
          </a:p>
          <a:p>
            <a:pPr marL="109728" indent="0">
              <a:buNone/>
            </a:pPr>
            <a:r>
              <a:rPr lang="ru-RU" dirty="0" smtClean="0"/>
              <a:t>Очень нравится детям и родителям стенд с фотографиями.  </a:t>
            </a:r>
          </a:p>
          <a:p>
            <a:pPr marL="109728" indent="0">
              <a:buNone/>
            </a:pPr>
            <a:r>
              <a:rPr lang="ru-RU" dirty="0" smtClean="0"/>
              <a:t>Стоит прекратить показы, когда дети начинают терять интерес к игре в этом спектакле.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9052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6491064" cy="4525963"/>
          </a:xfrm>
        </p:spPr>
        <p:txBody>
          <a:bodyPr/>
          <a:lstStyle/>
          <a:p>
            <a:r>
              <a:rPr lang="ru-RU" dirty="0" smtClean="0"/>
              <a:t>Отрицательный персонаж, которого никто не хочет играть</a:t>
            </a:r>
          </a:p>
          <a:p>
            <a:r>
              <a:rPr lang="ru-RU" dirty="0" smtClean="0"/>
              <a:t>Что можно сказать:</a:t>
            </a:r>
          </a:p>
          <a:p>
            <a:pPr lvl="1"/>
            <a:r>
              <a:rPr lang="ru-RU" dirty="0"/>
              <a:t> Отрицательного героя сможет сыграть только</a:t>
            </a:r>
          </a:p>
          <a:p>
            <a:pPr lvl="1"/>
            <a:r>
              <a:rPr lang="ru-RU" dirty="0"/>
              <a:t> по-настоящему хороший артист</a:t>
            </a:r>
          </a:p>
          <a:p>
            <a:pPr lvl="1"/>
            <a:r>
              <a:rPr lang="ru-RU" dirty="0"/>
              <a:t>Отрицательного героя нужно сыграть так, чтобы никто </a:t>
            </a:r>
          </a:p>
          <a:p>
            <a:pPr lvl="1"/>
            <a:r>
              <a:rPr lang="ru-RU" dirty="0"/>
              <a:t>не захотел ему подражать</a:t>
            </a:r>
          </a:p>
          <a:p>
            <a:pPr lvl="1"/>
            <a:r>
              <a:rPr lang="ru-RU" dirty="0"/>
              <a:t>В финале спектакля отрицательный герой «исправляется» </a:t>
            </a:r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часто встречающихся проблем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255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Распределение главных ролей. </a:t>
            </a:r>
          </a:p>
          <a:p>
            <a:pPr marL="109728" indent="0">
              <a:buNone/>
            </a:pPr>
            <a:r>
              <a:rPr lang="ru-RU" dirty="0" smtClean="0"/>
              <a:t>Решение: </a:t>
            </a:r>
          </a:p>
          <a:p>
            <a:pPr lvl="1"/>
            <a:r>
              <a:rPr lang="ru-RU" dirty="0" smtClean="0"/>
              <a:t>Несколько дублерских составов</a:t>
            </a:r>
          </a:p>
          <a:p>
            <a:pPr lvl="1"/>
            <a:r>
              <a:rPr lang="ru-RU" dirty="0" smtClean="0"/>
              <a:t>Выбор и/или корректировка сценария под конкретный состав воспитанников</a:t>
            </a:r>
          </a:p>
          <a:p>
            <a:pPr lvl="1"/>
            <a:r>
              <a:rPr lang="ru-RU" dirty="0" smtClean="0"/>
              <a:t>Играем главные роли по очереди (есть запасной спектакль/сценка, где могут солировать дети с более скромными данными)</a:t>
            </a:r>
          </a:p>
          <a:p>
            <a:r>
              <a:rPr lang="ru-RU" dirty="0" smtClean="0"/>
              <a:t>Стеснение, боязнь публичных выступлений</a:t>
            </a:r>
          </a:p>
          <a:p>
            <a:pPr marL="393192" lvl="1" indent="0">
              <a:buNone/>
            </a:pPr>
            <a:r>
              <a:rPr lang="ru-RU" sz="2700" dirty="0"/>
              <a:t>Решение: </a:t>
            </a:r>
            <a:endParaRPr lang="ru-RU" sz="2700" dirty="0" smtClean="0"/>
          </a:p>
          <a:p>
            <a:pPr lvl="1"/>
            <a:r>
              <a:rPr lang="ru-RU" dirty="0"/>
              <a:t>Участие в массовке, роль без слов</a:t>
            </a:r>
          </a:p>
          <a:p>
            <a:pPr marL="393192" lvl="1" indent="0">
              <a:buNone/>
            </a:pPr>
            <a:r>
              <a:rPr lang="ru-RU" dirty="0"/>
              <a:t>Обязательно! Создать ситуацию успеха. </a:t>
            </a:r>
          </a:p>
          <a:p>
            <a:pPr lvl="1"/>
            <a:r>
              <a:rPr lang="ru-RU" dirty="0"/>
              <a:t>Участие в спектакле в качестве декоратора, суфлера, осветителя, «шумового </a:t>
            </a:r>
            <a:r>
              <a:rPr lang="ru-RU" dirty="0" smtClean="0"/>
              <a:t>оркестра</a:t>
            </a:r>
            <a:r>
              <a:rPr lang="ru-RU" sz="2700" dirty="0" smtClean="0"/>
              <a:t>» </a:t>
            </a:r>
          </a:p>
          <a:p>
            <a:pPr lvl="1"/>
            <a:r>
              <a:rPr lang="ru-RU" dirty="0"/>
              <a:t>Использовать виды театра, где ребенок спрятан от зрительного зала (кукольный театр, театр теней)</a:t>
            </a:r>
          </a:p>
        </p:txBody>
      </p:sp>
    </p:spTree>
    <p:extLst>
      <p:ext uri="{BB962C8B-B14F-4D97-AF65-F5344CB8AC3E}">
        <p14:creationId xmlns:p14="http://schemas.microsoft.com/office/powerpoint/2010/main" xmlns="" val="1279400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r>
              <a:rPr lang="ru-RU" dirty="0" smtClean="0"/>
              <a:t>Взаимодействие с родителями.  </a:t>
            </a:r>
          </a:p>
          <a:p>
            <a:pPr marL="109728" indent="0">
              <a:buNone/>
            </a:pPr>
            <a:r>
              <a:rPr lang="ru-RU" dirty="0" smtClean="0"/>
              <a:t>Проблемы: слишком высокие ожидания, отсутствие желания помочь. </a:t>
            </a:r>
          </a:p>
          <a:p>
            <a:pPr marL="109728" indent="0">
              <a:buNone/>
            </a:pPr>
            <a:r>
              <a:rPr lang="ru-RU" sz="2000" dirty="0" smtClean="0"/>
              <a:t>Решение: откровенный разговор на равных, вовлечение в работу – в качестве костюмеров и декораторов. </a:t>
            </a:r>
          </a:p>
          <a:p>
            <a:pPr marL="109728" indent="0">
              <a:buNone/>
            </a:pPr>
            <a:r>
              <a:rPr lang="ru-RU" sz="2000" dirty="0" smtClean="0"/>
              <a:t>Заранее обговорить правила поведения на детских спектаклях: запрет на реплики из зала, условия фото и видео съемки.</a:t>
            </a:r>
          </a:p>
          <a:p>
            <a:pPr marL="109728" indent="0">
              <a:buNone/>
            </a:pPr>
            <a:endParaRPr lang="ru-RU" sz="2000" dirty="0"/>
          </a:p>
          <a:p>
            <a:r>
              <a:rPr lang="ru-RU" dirty="0"/>
              <a:t>Жизнь спектакля после премьеры</a:t>
            </a:r>
          </a:p>
          <a:p>
            <a:endParaRPr lang="ru-RU" sz="2000" dirty="0" smtClean="0"/>
          </a:p>
          <a:p>
            <a:r>
              <a:rPr lang="ru-RU" sz="2000" dirty="0"/>
              <a:t>«Гастроли» в других детских садах, благотворительные спектакли, конкурсы.</a:t>
            </a:r>
          </a:p>
          <a:p>
            <a:r>
              <a:rPr lang="ru-RU" sz="2000" dirty="0"/>
              <a:t>Очень нравится детям и родителям стенд с фотографиями.  </a:t>
            </a:r>
          </a:p>
          <a:p>
            <a:r>
              <a:rPr lang="ru-RU" sz="2000" dirty="0"/>
              <a:t>Стоит прекратить показы, когда дети начинают терять интерес к игре в этом спектакле.</a:t>
            </a:r>
          </a:p>
          <a:p>
            <a:endParaRPr lang="ru-RU" sz="2000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5573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pic>
        <p:nvPicPr>
          <p:cNvPr id="9218" name="Picture 2" descr="C:\Users\Admin\Desktop\фото театр\IMG_20220525_110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161324" cy="2370993"/>
          </a:xfrm>
          <a:prstGeom prst="rect">
            <a:avLst/>
          </a:prstGeom>
          <a:noFill/>
        </p:spPr>
      </p:pic>
      <p:pic>
        <p:nvPicPr>
          <p:cNvPr id="9219" name="Picture 3" descr="C:\Users\Admin\Desktop\фото театр\IMG_20220525_11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712072" cy="3534054"/>
          </a:xfrm>
          <a:prstGeom prst="rect">
            <a:avLst/>
          </a:prstGeom>
          <a:noFill/>
        </p:spPr>
      </p:pic>
      <p:pic>
        <p:nvPicPr>
          <p:cNvPr id="9220" name="Picture 4" descr="C:\Users\Admin\Desktop\фото театр\IMG_20220525_11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672408" cy="2751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68397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Антипина А.Е. Театрализованная деятельность в детском саду. </a:t>
            </a:r>
            <a:r>
              <a:rPr lang="ru-RU" dirty="0" smtClean="0"/>
              <a:t>   </a:t>
            </a:r>
            <a:r>
              <a:rPr lang="ru-RU" dirty="0"/>
              <a:t>М.: ТЦ Сфера, 2006.</a:t>
            </a:r>
          </a:p>
          <a:p>
            <a:endParaRPr lang="ru-RU" dirty="0"/>
          </a:p>
          <a:p>
            <a:r>
              <a:rPr lang="ru-RU" dirty="0"/>
              <a:t>Волшебный праздник/ Сост. М. Дергачева/. -  М.: РОСМЭН, 2000.</a:t>
            </a:r>
          </a:p>
          <a:p>
            <a:r>
              <a:rPr lang="ru-RU" dirty="0"/>
              <a:t>Гончарова О.В. и др. Театральная палитра: Программа художественно-эстетического воспитания. – М.: ТЦ Сфера,2010.</a:t>
            </a:r>
          </a:p>
          <a:p>
            <a:r>
              <a:rPr lang="ru-RU" dirty="0" err="1"/>
              <a:t>Гуськова</a:t>
            </a:r>
            <a:r>
              <a:rPr lang="ru-RU" dirty="0"/>
              <a:t> А.А. Развитие речевого дыхания детей 3-7 лет. – М.: ТЦ Сфера, 2011.</a:t>
            </a:r>
          </a:p>
          <a:p>
            <a:r>
              <a:rPr lang="ru-RU" dirty="0" err="1"/>
              <a:t>Зинкевич</a:t>
            </a:r>
            <a:r>
              <a:rPr lang="ru-RU" dirty="0"/>
              <a:t>-Евстигнеева Т.Д. Тренинг по </a:t>
            </a:r>
            <a:r>
              <a:rPr lang="ru-RU" dirty="0" err="1"/>
              <a:t>сказкотерапии</a:t>
            </a:r>
            <a:r>
              <a:rPr lang="ru-RU" dirty="0"/>
              <a:t>. СПб.: Речь, 2005.</a:t>
            </a:r>
          </a:p>
          <a:p>
            <a:r>
              <a:rPr lang="ru-RU" dirty="0"/>
              <a:t>Иванова Г.П. Театр настроений. Коррекция и развитие эмоционально-нравственной сферы у дошкольников. - М.: “Скрипторий 2003”, 2006.</a:t>
            </a:r>
          </a:p>
          <a:p>
            <a:r>
              <a:rPr lang="ru-RU" dirty="0" smtClean="0"/>
              <a:t>Лаптева </a:t>
            </a:r>
            <a:r>
              <a:rPr lang="ru-RU" dirty="0"/>
              <a:t>Е.В. 1000 русских скороговорок для развития речи. – М.: </a:t>
            </a:r>
            <a:r>
              <a:rPr lang="ru-RU" dirty="0" err="1"/>
              <a:t>Астрель</a:t>
            </a:r>
            <a:r>
              <a:rPr lang="ru-RU" dirty="0"/>
              <a:t>, 2013.</a:t>
            </a:r>
          </a:p>
          <a:p>
            <a:r>
              <a:rPr lang="ru-RU" dirty="0"/>
              <a:t>Лебедев Ю.А. и др. Сказка как источник творчества детей /Пособие для педагогов дошкольных учреждений/. - М.: ВЛАДОС, 2001.</a:t>
            </a:r>
          </a:p>
          <a:p>
            <a:r>
              <a:rPr lang="ru-RU" dirty="0" err="1"/>
              <a:t>Маханева</a:t>
            </a:r>
            <a:r>
              <a:rPr lang="ru-RU" dirty="0"/>
              <a:t> М.Д. Театрализованные занятия в детском саду. -  М.: ТЦ Сфера, 2001.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24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Вербальные: чтение художественной литературы, объяснение, беседа по содержанию произведения;</a:t>
            </a:r>
            <a:endParaRPr lang="ru-RU" dirty="0" smtClean="0"/>
          </a:p>
          <a:p>
            <a:r>
              <a:rPr lang="ru-RU" dirty="0" smtClean="0"/>
              <a:t>Наглядные: рассматривание иллюстраций, фотографий, просмотр мультфильмов и фильмов;</a:t>
            </a:r>
            <a:endParaRPr lang="ru-RU" dirty="0" smtClean="0"/>
          </a:p>
          <a:p>
            <a:r>
              <a:rPr lang="ru-RU" dirty="0" smtClean="0"/>
              <a:t>Ситуативно-игровые методы: игровые ситуации, проблемные ситуации.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7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Минаева В.М. Развитие эмоций дошкольников. Занятия, игры.. – М.: АРКТИ, 2001.</a:t>
            </a:r>
          </a:p>
          <a:p>
            <a:r>
              <a:rPr lang="ru-RU" dirty="0" smtClean="0"/>
              <a:t>Петрова Т.И., Сергеева Е.Л., Петрова Е.С. Театрализованные игры в детском саду. - М.: Школьная пресса, 2000.</a:t>
            </a:r>
          </a:p>
          <a:p>
            <a:r>
              <a:rPr lang="ru-RU" dirty="0" err="1" smtClean="0"/>
              <a:t>Рахно</a:t>
            </a:r>
            <a:r>
              <a:rPr lang="ru-RU" dirty="0" smtClean="0"/>
              <a:t> М.О. Домашний кукольный театр. -  Ростов </a:t>
            </a:r>
            <a:r>
              <a:rPr lang="ru-RU" dirty="0" err="1" smtClean="0"/>
              <a:t>н</a:t>
            </a:r>
            <a:r>
              <a:rPr lang="ru-RU" dirty="0" smtClean="0"/>
              <a:t>/Д.: Феникс, 2008.</a:t>
            </a:r>
          </a:p>
          <a:p>
            <a:r>
              <a:rPr lang="ru-RU" dirty="0" err="1" smtClean="0"/>
              <a:t>Рымалов</a:t>
            </a:r>
            <a:r>
              <a:rPr lang="ru-RU" dirty="0" smtClean="0"/>
              <a:t> Э. Бумажный кукольный театр. - М.: Мнемозина, 1995.</a:t>
            </a:r>
          </a:p>
          <a:p>
            <a:r>
              <a:rPr lang="ru-RU" dirty="0" smtClean="0"/>
              <a:t>Скурат Г.Г. Детский психологический театр: развивающая работа с детьми и подростками. – СПб.: Речь, 2007.</a:t>
            </a:r>
          </a:p>
          <a:p>
            <a:r>
              <a:rPr lang="ru-RU" dirty="0" smtClean="0"/>
              <a:t>Татаринцева А.Ю. </a:t>
            </a:r>
            <a:r>
              <a:rPr lang="ru-RU" dirty="0" err="1" smtClean="0"/>
              <a:t>Куклотерапия</a:t>
            </a:r>
            <a:r>
              <a:rPr lang="ru-RU" dirty="0" smtClean="0"/>
              <a:t> в работе психолога, педагога и логопеда. - СПб.: Речь, 2007.</a:t>
            </a:r>
          </a:p>
          <a:p>
            <a:r>
              <a:rPr lang="ru-RU" dirty="0" smtClean="0"/>
              <a:t>Ткач Р.М.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детских проблем. – СПб.: Речь; М.: ТЦ Сфера, 2008.</a:t>
            </a:r>
          </a:p>
          <a:p>
            <a:r>
              <a:rPr lang="ru-RU" dirty="0" smtClean="0"/>
              <a:t>Толченов О.А. Сценарии игровых и театрализованных представлений для детей разного возраста: </a:t>
            </a:r>
            <a:r>
              <a:rPr lang="ru-RU" dirty="0" err="1" smtClean="0"/>
              <a:t>Нескучалия</a:t>
            </a:r>
            <a:r>
              <a:rPr lang="ru-RU" dirty="0" smtClean="0"/>
              <a:t>. -  М.:ВЛАДОС, 2001.</a:t>
            </a:r>
          </a:p>
          <a:p>
            <a:r>
              <a:rPr lang="ru-RU" dirty="0" smtClean="0"/>
              <a:t>Федорова Г.П. На златом крыльце сидели. Игры, занятия, частушки, песни, </a:t>
            </a:r>
            <a:r>
              <a:rPr lang="ru-RU" dirty="0" err="1" smtClean="0"/>
              <a:t>потешки</a:t>
            </a:r>
            <a:r>
              <a:rPr lang="ru-RU" dirty="0" smtClean="0"/>
              <a:t> для детей дошкольного возраста. – СПб.: “ДЕТСТВО – ПРЕСС”, 2006.</a:t>
            </a:r>
          </a:p>
          <a:p>
            <a:r>
              <a:rPr lang="ru-RU" dirty="0" smtClean="0"/>
              <a:t>Чистякова М.И. </a:t>
            </a:r>
            <a:r>
              <a:rPr lang="ru-RU" dirty="0" err="1" smtClean="0"/>
              <a:t>Психогимнастика</a:t>
            </a:r>
            <a:r>
              <a:rPr lang="ru-RU" dirty="0" smtClean="0"/>
              <a:t>. – М.: Просвещение, 1990.</a:t>
            </a:r>
          </a:p>
          <a:p>
            <a:r>
              <a:rPr lang="ru-RU" dirty="0" smtClean="0"/>
              <a:t>Шорыгина Т.А. Беседы о характере и чувствах. Методические рекомендации. – М.: ТЦ Сфера, 2013.</a:t>
            </a:r>
          </a:p>
          <a:p>
            <a:r>
              <a:rPr lang="ru-RU" dirty="0" smtClean="0"/>
              <a:t>Шорыгина Т.А. Праздники в детском саду. – М.: ТЦ Сфера, 2010.</a:t>
            </a:r>
          </a:p>
          <a:p>
            <a:r>
              <a:rPr lang="ru-RU" dirty="0" err="1" smtClean="0"/>
              <a:t>Щеткин</a:t>
            </a:r>
            <a:r>
              <a:rPr lang="ru-RU" dirty="0" smtClean="0"/>
              <a:t> А.В. Театральная деятельность в детском саду. Для занятий с детьми 4-5 лет. - М.: Мозаика-Синтез, 2008.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связной речи, ее выразительности, обогащение словарного запаса детей;</a:t>
            </a:r>
            <a:endParaRPr lang="ru-RU" dirty="0" smtClean="0"/>
          </a:p>
          <a:p>
            <a:r>
              <a:rPr lang="ru-RU" dirty="0" smtClean="0"/>
              <a:t>Дети учатся применять грамматические навыки и умения в диалогической (ответы на вопросы, беседы) и монологической (словарное творчество) речи, использовать средства художественной выразительности языка и его грамматических средств;</a:t>
            </a:r>
            <a:endParaRPr lang="ru-RU" dirty="0" smtClean="0"/>
          </a:p>
          <a:p>
            <a:r>
              <a:rPr lang="ru-RU" dirty="0" smtClean="0"/>
              <a:t>Поддержание интереса ребенка к театрализованной деятельности;</a:t>
            </a:r>
            <a:endParaRPr lang="ru-RU" dirty="0" smtClean="0"/>
          </a:p>
          <a:p>
            <a:r>
              <a:rPr lang="ru-RU" dirty="0" smtClean="0"/>
              <a:t>Самостоятельная организация детьми театрализованных игр, выбор сказки, стихотворения, песни для постановки, подготовка необходимых атрибутов и декораций для драматизации, распределение между собой обязанностей и ролей;</a:t>
            </a:r>
            <a:endParaRPr lang="ru-RU" dirty="0" smtClean="0"/>
          </a:p>
          <a:p>
            <a:r>
              <a:rPr lang="ru-RU" dirty="0" smtClean="0"/>
              <a:t>Совместная работа с родителями способствует интеллектуальному, эмоциональному и эстетическому развитию детей.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театральной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97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97200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Фланелеграф</a:t>
            </a:r>
            <a:r>
              <a:rPr lang="ru-RU" sz="2000" dirty="0" smtClean="0"/>
              <a:t> </a:t>
            </a:r>
            <a:r>
              <a:rPr lang="ru-RU" sz="2000" dirty="0" smtClean="0"/>
              <a:t>– стенд, обтянутый тканью, на которой крепятся фигурки. Фигурки могут сделать сами дети</a:t>
            </a:r>
          </a:p>
          <a:p>
            <a:r>
              <a:rPr lang="ru-RU" sz="2000" dirty="0" smtClean="0"/>
              <a:t>Магнитная доска с фигурками – более современный вариант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Стендовый театр</a:t>
            </a:r>
            <a:endParaRPr lang="ru-RU" dirty="0"/>
          </a:p>
        </p:txBody>
      </p:sp>
      <p:pic>
        <p:nvPicPr>
          <p:cNvPr id="1027" name="Picture 3" descr="C:\Users\Admin\Desktop\фото театр\IMG_20220525_105817.jpg"/>
          <p:cNvPicPr>
            <a:picLocks noChangeAspect="1" noChangeArrowheads="1"/>
          </p:cNvPicPr>
          <p:nvPr/>
        </p:nvPicPr>
        <p:blipFill>
          <a:blip r:embed="rId2" cstate="print"/>
          <a:srcRect t="15385" b="20513"/>
          <a:stretch>
            <a:fillRect/>
          </a:stretch>
        </p:blipFill>
        <p:spPr bwMode="auto">
          <a:xfrm>
            <a:off x="5456356" y="980728"/>
            <a:ext cx="3217659" cy="1872208"/>
          </a:xfrm>
          <a:prstGeom prst="rect">
            <a:avLst/>
          </a:prstGeom>
          <a:noFill/>
        </p:spPr>
      </p:pic>
      <p:pic>
        <p:nvPicPr>
          <p:cNvPr id="1028" name="Picture 4" descr="C:\Users\Admin\Desktop\фото театр\IMG_20220525_105823.jpg"/>
          <p:cNvPicPr>
            <a:picLocks noChangeAspect="1" noChangeArrowheads="1"/>
          </p:cNvPicPr>
          <p:nvPr/>
        </p:nvPicPr>
        <p:blipFill>
          <a:blip r:embed="rId3" cstate="print"/>
          <a:srcRect t="12121" b="27273"/>
          <a:stretch>
            <a:fillRect/>
          </a:stretch>
        </p:blipFill>
        <p:spPr bwMode="auto">
          <a:xfrm>
            <a:off x="729531" y="3789040"/>
            <a:ext cx="3842469" cy="2520280"/>
          </a:xfrm>
          <a:prstGeom prst="rect">
            <a:avLst/>
          </a:prstGeom>
          <a:noFill/>
        </p:spPr>
      </p:pic>
      <p:pic>
        <p:nvPicPr>
          <p:cNvPr id="1030" name="Picture 6" descr="C:\Users\Admin\Desktop\фото театр\IMG_20220525_105848.jpg"/>
          <p:cNvPicPr>
            <a:picLocks noChangeAspect="1" noChangeArrowheads="1"/>
          </p:cNvPicPr>
          <p:nvPr/>
        </p:nvPicPr>
        <p:blipFill>
          <a:blip r:embed="rId4" cstate="print"/>
          <a:srcRect t="23879" b="14035"/>
          <a:stretch>
            <a:fillRect/>
          </a:stretch>
        </p:blipFill>
        <p:spPr bwMode="auto">
          <a:xfrm>
            <a:off x="5087135" y="3501009"/>
            <a:ext cx="3589321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6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Все представление развивается на плоскости стола</a:t>
            </a:r>
          </a:p>
          <a:p>
            <a:r>
              <a:rPr lang="ru-RU" dirty="0" smtClean="0"/>
              <a:t>Картонный, изготовленный из бумаги</a:t>
            </a:r>
          </a:p>
          <a:p>
            <a:r>
              <a:rPr lang="ru-RU" dirty="0" smtClean="0"/>
              <a:t>Сделанный своими руками из природных материалов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561015"/>
            <a:ext cx="3528392" cy="2860317"/>
          </a:xfrm>
          <a:prstGeom prst="rect">
            <a:avLst/>
          </a:prstGeom>
        </p:spPr>
      </p:pic>
      <p:pic>
        <p:nvPicPr>
          <p:cNvPr id="2050" name="Picture 2" descr="C:\Users\Admin\Desktop\фото театр\IMG-20220525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2520280" cy="2847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Подразумевает наличие ширмы и набора кукол – перчаточных или марионеток. Этот вид театра требует умения и ловкости. Предлагает полный цикл создания спектакля. Подходит для детей старшей и подготовительной группы.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Кукольный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7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1277</TotalTime>
  <Words>3135</Words>
  <Application>Microsoft Office PowerPoint</Application>
  <PresentationFormat>Экран (4:3)</PresentationFormat>
  <Paragraphs>291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Открытая</vt:lpstr>
      <vt:lpstr>ПРОЕКТ</vt:lpstr>
      <vt:lpstr>Слайд 2</vt:lpstr>
      <vt:lpstr>Цель: приобщение детей к театрализованной деятельности за счет развития коммуникативных способностей.</vt:lpstr>
      <vt:lpstr>Основные принципы театральной деятельности в ДОУ</vt:lpstr>
      <vt:lpstr>Формы работы:</vt:lpstr>
      <vt:lpstr>Результаты театральной деятельности</vt:lpstr>
      <vt:lpstr>Стендовый театр</vt:lpstr>
      <vt:lpstr>Настольный театр</vt:lpstr>
      <vt:lpstr>Кукольный театр</vt:lpstr>
      <vt:lpstr>Слайд 10</vt:lpstr>
      <vt:lpstr>Слайд 11</vt:lpstr>
      <vt:lpstr>Слайд 12</vt:lpstr>
      <vt:lpstr>Вторая младшая группа</vt:lpstr>
      <vt:lpstr>Слайд 14</vt:lpstr>
      <vt:lpstr>Слайд 15</vt:lpstr>
      <vt:lpstr>Средняя группа</vt:lpstr>
      <vt:lpstr>Слайд 17</vt:lpstr>
      <vt:lpstr>Слайд 18</vt:lpstr>
      <vt:lpstr>Старшая группа</vt:lpstr>
      <vt:lpstr>Слайд 20</vt:lpstr>
      <vt:lpstr> </vt:lpstr>
      <vt:lpstr>Подготовительная группа</vt:lpstr>
      <vt:lpstr>Слайд 23</vt:lpstr>
      <vt:lpstr>Слайд 24</vt:lpstr>
      <vt:lpstr>Развитие выразительной стороны речи</vt:lpstr>
      <vt:lpstr>Слайд 26</vt:lpstr>
      <vt:lpstr>Постановка дыхания</vt:lpstr>
      <vt:lpstr>Эмоциональная сторона речи</vt:lpstr>
      <vt:lpstr>Слайд 29</vt:lpstr>
      <vt:lpstr>План анализа:</vt:lpstr>
      <vt:lpstr>Слайд 31</vt:lpstr>
      <vt:lpstr>Дикция и артикуляция</vt:lpstr>
      <vt:lpstr>Жесты и пластика тела</vt:lpstr>
      <vt:lpstr>Упражнения:</vt:lpstr>
      <vt:lpstr>Слайд 35</vt:lpstr>
      <vt:lpstr>Слайд 36</vt:lpstr>
      <vt:lpstr>Сценическое движение</vt:lpstr>
      <vt:lpstr>Взаимодействие актеров на сцене. Актерские дуэты </vt:lpstr>
      <vt:lpstr>Упражнения для дуэтов</vt:lpstr>
      <vt:lpstr>Мизансцена</vt:lpstr>
      <vt:lpstr>Этапы создания спектакля</vt:lpstr>
      <vt:lpstr>Слайд 42</vt:lpstr>
      <vt:lpstr>Слайд 43</vt:lpstr>
      <vt:lpstr>Слайд 44</vt:lpstr>
      <vt:lpstr>Решение часто встречающихся проблем</vt:lpstr>
      <vt:lpstr>Слайд 46</vt:lpstr>
      <vt:lpstr>Слайд 47</vt:lpstr>
      <vt:lpstr>Консультации для родителей</vt:lpstr>
      <vt:lpstr>Список литературы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HP</cp:lastModifiedBy>
  <cp:revision>66</cp:revision>
  <dcterms:created xsi:type="dcterms:W3CDTF">2018-04-08T08:43:51Z</dcterms:created>
  <dcterms:modified xsi:type="dcterms:W3CDTF">2022-05-25T05:26:05Z</dcterms:modified>
</cp:coreProperties>
</file>