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9" r:id="rId2"/>
    <p:sldId id="263" r:id="rId3"/>
    <p:sldId id="258" r:id="rId4"/>
    <p:sldId id="264" r:id="rId5"/>
    <p:sldId id="260" r:id="rId6"/>
    <p:sldId id="314" r:id="rId7"/>
    <p:sldId id="276" r:id="rId8"/>
    <p:sldId id="316" r:id="rId9"/>
    <p:sldId id="312" r:id="rId10"/>
    <p:sldId id="313" r:id="rId11"/>
    <p:sldId id="319" r:id="rId12"/>
    <p:sldId id="348" r:id="rId13"/>
    <p:sldId id="320" r:id="rId14"/>
    <p:sldId id="321" r:id="rId15"/>
    <p:sldId id="322" r:id="rId16"/>
    <p:sldId id="349" r:id="rId17"/>
    <p:sldId id="323" r:id="rId18"/>
    <p:sldId id="327" r:id="rId19"/>
    <p:sldId id="324" r:id="rId20"/>
    <p:sldId id="325" r:id="rId21"/>
    <p:sldId id="300" r:id="rId22"/>
    <p:sldId id="326" r:id="rId23"/>
    <p:sldId id="329" r:id="rId24"/>
    <p:sldId id="342" r:id="rId25"/>
    <p:sldId id="343" r:id="rId26"/>
    <p:sldId id="335" r:id="rId27"/>
    <p:sldId id="347" r:id="rId28"/>
    <p:sldId id="339" r:id="rId29"/>
    <p:sldId id="330" r:id="rId30"/>
    <p:sldId id="340" r:id="rId31"/>
    <p:sldId id="344" r:id="rId32"/>
    <p:sldId id="345" r:id="rId33"/>
    <p:sldId id="346" r:id="rId34"/>
    <p:sldId id="331" r:id="rId35"/>
    <p:sldId id="333" r:id="rId36"/>
    <p:sldId id="337" r:id="rId37"/>
    <p:sldId id="332" r:id="rId38"/>
    <p:sldId id="341" r:id="rId39"/>
    <p:sldId id="350" r:id="rId40"/>
    <p:sldId id="315" r:id="rId41"/>
    <p:sldId id="285" r:id="rId42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HGｺﾞｼｯｸE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HGｺﾞｼｯｸE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HGｺﾞｼｯｸE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HGｺﾞｼｯｸE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ill Sans MT" pitchFamily="34" charset="0"/>
        <a:ea typeface="HGｺﾞｼｯｸE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HGｺﾞｼｯｸE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HGｺﾞｼｯｸE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HGｺﾞｼｯｸE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Gill Sans MT" pitchFamily="34" charset="0"/>
        <a:ea typeface="HGｺﾞｼｯｸE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94578"/>
    <a:srgbClr val="00FF00"/>
    <a:srgbClr val="FB81A4"/>
    <a:srgbClr val="E30746"/>
    <a:srgbClr val="8D052C"/>
    <a:srgbClr val="4A452A"/>
    <a:srgbClr val="383420"/>
    <a:srgbClr val="655E39"/>
    <a:srgbClr val="948A5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>
      <p:cViewPr>
        <p:scale>
          <a:sx n="80" d="100"/>
          <a:sy n="80" d="100"/>
        </p:scale>
        <p:origin x="-1430" y="-72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rgbClr val="00FF0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Готовы</c:v>
                </c:pt>
                <c:pt idx="1">
                  <c:v>Условно готовы</c:v>
                </c:pt>
                <c:pt idx="2">
                  <c:v>Условно не готовы</c:v>
                </c:pt>
                <c:pt idx="3">
                  <c:v>Не готовы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0.31000000000000028</c:v>
                </c:pt>
                <c:pt idx="1">
                  <c:v>0.37000000000000027</c:v>
                </c:pt>
                <c:pt idx="2">
                  <c:v>0.16000000000000014</c:v>
                </c:pt>
                <c:pt idx="3">
                  <c:v>0.16000000000000014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D9-4D61-9207-A41BB4B0F8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rgbClr val="FF000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Готовы</c:v>
                </c:pt>
                <c:pt idx="1">
                  <c:v>Условно готовы</c:v>
                </c:pt>
                <c:pt idx="2">
                  <c:v>Условно не готовы</c:v>
                </c:pt>
                <c:pt idx="3">
                  <c:v>Не готовы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0.32000000000000034</c:v>
                </c:pt>
                <c:pt idx="1">
                  <c:v>0.32000000000000034</c:v>
                </c:pt>
                <c:pt idx="2">
                  <c:v>0.27</c:v>
                </c:pt>
                <c:pt idx="3">
                  <c:v>9.0000000000000066E-2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D9-4D61-9207-A41BB4B0F87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rgbClr val="00B0F0"/>
            </a:solidFill>
          </c:spPr>
          <c:dLbls>
            <c:spPr>
              <a:noFill/>
              <a:ln>
                <a:noFill/>
              </a:ln>
              <a:effectLst/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Готовы</c:v>
                </c:pt>
                <c:pt idx="1">
                  <c:v>Условно готовы</c:v>
                </c:pt>
                <c:pt idx="2">
                  <c:v>Условно не готовы</c:v>
                </c:pt>
                <c:pt idx="3">
                  <c:v>Не готовы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0.67000000000000082</c:v>
                </c:pt>
                <c:pt idx="1">
                  <c:v>8.0000000000000085E-2</c:v>
                </c:pt>
                <c:pt idx="2">
                  <c:v>0.17</c:v>
                </c:pt>
                <c:pt idx="3">
                  <c:v>8.0000000000000085E-2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3D9-4D61-9207-A41BB4B0F87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rgbClr val="FFFF0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Готовы</c:v>
                </c:pt>
                <c:pt idx="1">
                  <c:v>Условно готовы</c:v>
                </c:pt>
                <c:pt idx="2">
                  <c:v>Условно не готовы</c:v>
                </c:pt>
                <c:pt idx="3">
                  <c:v>Не готовы</c:v>
                </c:pt>
              </c:strCache>
            </c:strRef>
          </c:cat>
          <c:val>
            <c:numRef>
              <c:f>Лист1!$E$2:$E$5</c:f>
              <c:numCache>
                <c:formatCode>0%</c:formatCode>
                <c:ptCount val="4"/>
                <c:pt idx="0">
                  <c:v>0.82000000000000051</c:v>
                </c:pt>
                <c:pt idx="1">
                  <c:v>9.0000000000000066E-2</c:v>
                </c:pt>
                <c:pt idx="2">
                  <c:v>9.0000000000000066E-2</c:v>
                </c:pt>
                <c:pt idx="3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3D9-4D61-9207-A41BB4B0F87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F94578"/>
            </a:solidFill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Готовы</c:v>
                </c:pt>
                <c:pt idx="1">
                  <c:v>Условно готовы</c:v>
                </c:pt>
                <c:pt idx="2">
                  <c:v>Условно не готовы</c:v>
                </c:pt>
                <c:pt idx="3">
                  <c:v>Не готовы</c:v>
                </c:pt>
              </c:strCache>
            </c:strRef>
          </c:cat>
          <c:val>
            <c:numRef>
              <c:f>Лист1!$F$2:$F$5</c:f>
              <c:numCache>
                <c:formatCode>0%</c:formatCode>
                <c:ptCount val="4"/>
                <c:pt idx="0">
                  <c:v>0.6500000000000008</c:v>
                </c:pt>
                <c:pt idx="1">
                  <c:v>0.13</c:v>
                </c:pt>
                <c:pt idx="2">
                  <c:v>0.17</c:v>
                </c:pt>
                <c:pt idx="3">
                  <c:v>5.0000000000000044E-2</c:v>
                </c:pt>
              </c:numCache>
            </c:numRef>
          </c:val>
        </c:ser>
        <c:axId val="161360896"/>
        <c:axId val="161403648"/>
      </c:barChart>
      <c:catAx>
        <c:axId val="161360896"/>
        <c:scaling>
          <c:orientation val="minMax"/>
        </c:scaling>
        <c:axPos val="b"/>
        <c:numFmt formatCode="General" sourceLinked="0"/>
        <c:tickLblPos val="nextTo"/>
        <c:crossAx val="161403648"/>
        <c:crosses val="autoZero"/>
        <c:auto val="1"/>
        <c:lblAlgn val="ctr"/>
        <c:lblOffset val="100"/>
      </c:catAx>
      <c:valAx>
        <c:axId val="161403648"/>
        <c:scaling>
          <c:orientation val="minMax"/>
        </c:scaling>
        <c:axPos val="l"/>
        <c:majorGridlines/>
        <c:numFmt formatCode="0%" sourceLinked="1"/>
        <c:tickLblPos val="nextTo"/>
        <c:crossAx val="161360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225414686150792"/>
          <c:y val="0.38750434241242782"/>
          <c:w val="9.4963589806145499E-2"/>
          <c:h val="0.27454815472493749"/>
        </c:manualLayout>
      </c:layout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СОШ №2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0.74000000000000055</c:v>
                </c:pt>
                <c:pt idx="1">
                  <c:v>0.78</c:v>
                </c:pt>
                <c:pt idx="2">
                  <c:v>0.71000000000000052</c:v>
                </c:pt>
                <c:pt idx="3">
                  <c:v>0.72000000000000053</c:v>
                </c:pt>
                <c:pt idx="4">
                  <c:v>0.79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Другие ОО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0.26</c:v>
                </c:pt>
                <c:pt idx="1">
                  <c:v>0.22</c:v>
                </c:pt>
                <c:pt idx="2">
                  <c:v>0.29000000000000026</c:v>
                </c:pt>
                <c:pt idx="3">
                  <c:v>0.28000000000000008</c:v>
                </c:pt>
                <c:pt idx="4">
                  <c:v>0.21000000000000013</c:v>
                </c:pt>
              </c:numCache>
            </c:numRef>
          </c:val>
        </c:ser>
        <c:shape val="cylinder"/>
        <c:axId val="85556224"/>
        <c:axId val="85558016"/>
        <c:axId val="0"/>
      </c:bar3DChart>
      <c:catAx>
        <c:axId val="85556224"/>
        <c:scaling>
          <c:orientation val="minMax"/>
        </c:scaling>
        <c:axPos val="b"/>
        <c:tickLblPos val="nextTo"/>
        <c:crossAx val="85558016"/>
        <c:crosses val="autoZero"/>
        <c:auto val="1"/>
        <c:lblAlgn val="ctr"/>
        <c:lblOffset val="100"/>
      </c:catAx>
      <c:valAx>
        <c:axId val="85558016"/>
        <c:scaling>
          <c:orientation val="minMax"/>
        </c:scaling>
        <c:axPos val="l"/>
        <c:majorGridlines/>
        <c:numFmt formatCode="0%" sourceLinked="1"/>
        <c:tickLblPos val="nextTo"/>
        <c:crossAx val="8555622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DB-4BD2-86F8-22F02CE8A8E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DB-4BD2-86F8-22F02CE8A8E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</c:v>
                </c:pt>
                <c:pt idx="1">
                  <c:v>7</c:v>
                </c:pt>
                <c:pt idx="2">
                  <c:v>9</c:v>
                </c:pt>
                <c:pt idx="3">
                  <c:v>13</c:v>
                </c:pt>
                <c:pt idx="4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8DB-4BD2-86F8-22F02CE8A8E4}"/>
            </c:ext>
          </c:extLst>
        </c:ser>
        <c:shape val="cylinder"/>
        <c:axId val="161467776"/>
        <c:axId val="163513472"/>
        <c:axId val="0"/>
      </c:bar3DChart>
      <c:catAx>
        <c:axId val="161467776"/>
        <c:scaling>
          <c:orientation val="minMax"/>
        </c:scaling>
        <c:axPos val="b"/>
        <c:numFmt formatCode="General" sourceLinked="0"/>
        <c:tickLblPos val="nextTo"/>
        <c:crossAx val="163513472"/>
        <c:crosses val="autoZero"/>
        <c:auto val="1"/>
        <c:lblAlgn val="ctr"/>
        <c:lblOffset val="100"/>
      </c:catAx>
      <c:valAx>
        <c:axId val="163513472"/>
        <c:scaling>
          <c:orientation val="minMax"/>
        </c:scaling>
        <c:axPos val="l"/>
        <c:majorGridlines/>
        <c:numFmt formatCode="General" sourceLinked="1"/>
        <c:tickLblPos val="nextTo"/>
        <c:crossAx val="161467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888961796442274"/>
          <c:y val="0.32567698852155952"/>
          <c:w val="0.14104865364051716"/>
          <c:h val="0.15222373669426834"/>
        </c:manualLayout>
      </c:layout>
    </c:legend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Легко ли прошла адаптация?</c:v>
                </c:pt>
                <c:pt idx="1">
                  <c:v>Помогло ли сотрудничество школы и д/с более легкой адаптации?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Легко ли прошла адаптация?</c:v>
                </c:pt>
                <c:pt idx="1">
                  <c:v>Помогло ли сотрудничество школы и д/с более легкой адаптации?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</c:v>
                </c:pt>
                <c:pt idx="1">
                  <c:v>0</c:v>
                </c:pt>
              </c:numCache>
            </c:numRef>
          </c:val>
        </c:ser>
        <c:axId val="163519872"/>
        <c:axId val="163550336"/>
      </c:barChart>
      <c:catAx>
        <c:axId val="163519872"/>
        <c:scaling>
          <c:orientation val="minMax"/>
        </c:scaling>
        <c:axPos val="b"/>
        <c:tickLblPos val="nextTo"/>
        <c:crossAx val="163550336"/>
        <c:crosses val="autoZero"/>
        <c:auto val="1"/>
        <c:lblAlgn val="ctr"/>
        <c:lblOffset val="100"/>
      </c:catAx>
      <c:valAx>
        <c:axId val="163550336"/>
        <c:scaling>
          <c:orientation val="minMax"/>
        </c:scaling>
        <c:axPos val="l"/>
        <c:majorGridlines/>
        <c:numFmt formatCode="General" sourceLinked="1"/>
        <c:tickLblPos val="nextTo"/>
        <c:crossAx val="16351987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Специалисты ППк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знаю о каких документах идет речь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%">
                  <c:v>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242120440723975"/>
          <c:y val="0.21153322327007471"/>
          <c:w val="0.36045149572752788"/>
          <c:h val="0.59262172010935454"/>
        </c:manualLayout>
      </c:layout>
    </c:legend>
    <c:plotVisOnly val="1"/>
    <c:dispBlanksAs val="zero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D70B6-3B07-47D4-8809-A3FEA599650C}" type="doc">
      <dgm:prSet loTypeId="urn:microsoft.com/office/officeart/2005/8/layout/radial4" loCatId="relationship" qsTypeId="urn:microsoft.com/office/officeart/2005/8/quickstyle/simple1#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13D72CAE-C1A7-49BC-9BAE-84473B1D5FDF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chemeClr val="tx1">
                  <a:lumMod val="95000"/>
                  <a:lumOff val="5000"/>
                </a:schemeClr>
              </a:solidFill>
            </a:rPr>
            <a:t>Организация работы по преемственности</a:t>
          </a:r>
          <a:endParaRPr lang="ru-RU" sz="2400" b="1" i="1" u="sng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4C5A15D-CA13-4854-8226-813355E5D70E}" type="parTrans" cxnId="{BC88BF76-A50A-4E24-99E6-C69873A43EDC}">
      <dgm:prSet/>
      <dgm:spPr/>
      <dgm:t>
        <a:bodyPr/>
        <a:lstStyle/>
        <a:p>
          <a:endParaRPr lang="ru-RU"/>
        </a:p>
      </dgm:t>
    </dgm:pt>
    <dgm:pt modelId="{9DBC6379-1785-4EC8-A69C-6DE5DC1D4CA3}" type="sibTrans" cxnId="{BC88BF76-A50A-4E24-99E6-C69873A43EDC}">
      <dgm:prSet/>
      <dgm:spPr/>
      <dgm:t>
        <a:bodyPr/>
        <a:lstStyle/>
        <a:p>
          <a:endParaRPr lang="ru-RU"/>
        </a:p>
      </dgm:t>
    </dgm:pt>
    <dgm:pt modelId="{E15092EC-6CA9-48B0-8094-41E50C90F981}">
      <dgm:prSet phldrT="[Текст]" custT="1"/>
      <dgm:spPr/>
      <dgm:t>
        <a:bodyPr/>
        <a:lstStyle/>
        <a:p>
          <a:pPr algn="ctr"/>
          <a:endParaRPr lang="ru-RU" sz="2000" b="1" i="1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algn="ctr"/>
          <a:endParaRPr lang="ru-RU" sz="2000" b="1" i="1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algn="ctr"/>
          <a:endParaRPr lang="ru-RU" sz="2000" b="1" i="1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algn="ctr"/>
          <a:r>
            <a:rPr lang="ru-RU" sz="20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Методическая работа с педагогами:</a:t>
          </a:r>
        </a:p>
        <a:p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 - совместные педагогические советы (ДОУ и школа)</a:t>
          </a:r>
        </a:p>
        <a:p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  - семинары, мастер- классы</a:t>
          </a:r>
        </a:p>
        <a:p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 - открытые показы образовательной деятельности в ДОУ и открытых уроков в школе</a:t>
          </a:r>
        </a:p>
        <a:p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-  педагогические и психологические наблюдения.</a:t>
          </a:r>
        </a:p>
        <a:p>
          <a:endParaRPr lang="ru-RU" sz="1100" b="1" i="1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algn="l"/>
          <a:endParaRPr lang="ru-RU" sz="2000" b="1" i="1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algn="ctr"/>
          <a:endParaRPr lang="ru-RU" sz="20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9BD4EAA-CE2E-451B-AD04-5AE5EB09D66C}" type="parTrans" cxnId="{F757B33C-DBA7-4B7D-A22B-A66CF8BE87AC}">
      <dgm:prSet/>
      <dgm:spPr/>
      <dgm:t>
        <a:bodyPr/>
        <a:lstStyle/>
        <a:p>
          <a:endParaRPr lang="ru-RU"/>
        </a:p>
      </dgm:t>
    </dgm:pt>
    <dgm:pt modelId="{113C143A-9588-42B2-B1BC-D8729A5D3400}" type="sibTrans" cxnId="{F757B33C-DBA7-4B7D-A22B-A66CF8BE87AC}">
      <dgm:prSet/>
      <dgm:spPr/>
      <dgm:t>
        <a:bodyPr/>
        <a:lstStyle/>
        <a:p>
          <a:endParaRPr lang="ru-RU"/>
        </a:p>
      </dgm:t>
    </dgm:pt>
    <dgm:pt modelId="{A4C96B48-6B20-429E-B92E-460F2E3AEACE}">
      <dgm:prSet phldrT="[Текст]" custT="1"/>
      <dgm:spPr/>
      <dgm:t>
        <a:bodyPr/>
        <a:lstStyle/>
        <a:p>
          <a:pPr algn="ctr"/>
          <a:r>
            <a:rPr lang="ru-RU" sz="20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родителями:</a:t>
          </a:r>
        </a:p>
        <a:p>
          <a:pPr algn="l"/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- совместные родительские собрания с педагогами ДОУ и учителями школы</a:t>
          </a:r>
        </a:p>
        <a:p>
          <a:pPr algn="l"/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- круглые столы, дискуссионные встречи</a:t>
          </a:r>
        </a:p>
        <a:p>
          <a:pPr algn="l"/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 - анкетирование, тестирование родителей</a:t>
          </a:r>
        </a:p>
        <a:p>
          <a:pPr algn="l"/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 - образовательно - игровые тренинги и практикумы </a:t>
          </a:r>
        </a:p>
        <a:p>
          <a:pPr algn="ctr"/>
          <a:endParaRPr lang="ru-RU" sz="20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0C7FAA5-B308-4825-8290-B436405C717C}" type="parTrans" cxnId="{EF252AB6-8D6D-4914-A537-287630275166}">
      <dgm:prSet/>
      <dgm:spPr/>
      <dgm:t>
        <a:bodyPr/>
        <a:lstStyle/>
        <a:p>
          <a:endParaRPr lang="ru-RU"/>
        </a:p>
      </dgm:t>
    </dgm:pt>
    <dgm:pt modelId="{BD1D1BBC-F0DE-4E74-902B-5DEE0BC1B8D0}" type="sibTrans" cxnId="{EF252AB6-8D6D-4914-A537-287630275166}">
      <dgm:prSet/>
      <dgm:spPr/>
      <dgm:t>
        <a:bodyPr/>
        <a:lstStyle/>
        <a:p>
          <a:endParaRPr lang="ru-RU"/>
        </a:p>
      </dgm:t>
    </dgm:pt>
    <dgm:pt modelId="{E91D2EC1-1308-407B-8EAB-D3F23D269275}">
      <dgm:prSet phldrT="[Текст]" custT="1"/>
      <dgm:spPr/>
      <dgm:t>
        <a:bodyPr/>
        <a:lstStyle/>
        <a:p>
          <a:pPr algn="ctr"/>
          <a:r>
            <a:rPr lang="ru-RU" sz="20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детьми:</a:t>
          </a:r>
        </a:p>
        <a:p>
          <a:pPr algn="l"/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 - экскурсии в школу</a:t>
          </a:r>
        </a:p>
        <a:p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 - выставки рисунков и поделок</a:t>
          </a:r>
        </a:p>
        <a:p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  - встречи и беседы с бывшими воспитанниками детского сада</a:t>
          </a:r>
        </a:p>
        <a:p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 - совместные праздники и спортивные соревнования </a:t>
          </a:r>
        </a:p>
        <a:p>
          <a:r>
            <a:rPr lang="ru-RU" sz="11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 -  участие в театрализованной деятельности</a:t>
          </a:r>
        </a:p>
        <a:p>
          <a:pPr algn="l"/>
          <a:endParaRPr lang="ru-RU" sz="11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F0FB1B0-B855-4C36-A817-65D529F69FE6}" type="parTrans" cxnId="{04A7C480-FC49-43D2-9A68-0D3C24FBD2AB}">
      <dgm:prSet/>
      <dgm:spPr/>
      <dgm:t>
        <a:bodyPr/>
        <a:lstStyle/>
        <a:p>
          <a:endParaRPr lang="ru-RU"/>
        </a:p>
      </dgm:t>
    </dgm:pt>
    <dgm:pt modelId="{3A820AEF-97EC-4EC9-A923-F6CEB0432E32}" type="sibTrans" cxnId="{04A7C480-FC49-43D2-9A68-0D3C24FBD2AB}">
      <dgm:prSet/>
      <dgm:spPr/>
      <dgm:t>
        <a:bodyPr/>
        <a:lstStyle/>
        <a:p>
          <a:endParaRPr lang="ru-RU"/>
        </a:p>
      </dgm:t>
    </dgm:pt>
    <dgm:pt modelId="{F9791902-300F-48FA-91C5-1A46C1FDBEFB}" type="pres">
      <dgm:prSet presAssocID="{E47D70B6-3B07-47D4-8809-A3FEA599650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9397F9-8D28-4B05-892D-9B5252BE5157}" type="pres">
      <dgm:prSet presAssocID="{13D72CAE-C1A7-49BC-9BAE-84473B1D5FDF}" presName="centerShape" presStyleLbl="node0" presStyleIdx="0" presStyleCnt="1" custAng="0" custScaleX="216347" custScaleY="53536" custLinFactNeighborX="2337" custLinFactNeighborY="-68370"/>
      <dgm:spPr/>
      <dgm:t>
        <a:bodyPr/>
        <a:lstStyle/>
        <a:p>
          <a:endParaRPr lang="ru-RU"/>
        </a:p>
      </dgm:t>
    </dgm:pt>
    <dgm:pt modelId="{9E9015EF-1B8F-46C9-8C0D-356A953EE65F}" type="pres">
      <dgm:prSet presAssocID="{C9BD4EAA-CE2E-451B-AD04-5AE5EB09D66C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F158BC77-E8C6-4938-8616-6F1ADE04720E}" type="pres">
      <dgm:prSet presAssocID="{E15092EC-6CA9-48B0-8094-41E50C90F981}" presName="node" presStyleLbl="node1" presStyleIdx="0" presStyleCnt="3" custScaleX="140220" custScaleY="141220" custRadScaleRad="103379" custRadScaleInc="-13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D7BF4-9B74-4179-8DBF-8108EDC9CADD}" type="pres">
      <dgm:prSet presAssocID="{00C7FAA5-B308-4825-8290-B436405C717C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50B6D8E1-21F8-4177-8F7B-C14EABC6E2AF}" type="pres">
      <dgm:prSet presAssocID="{A4C96B48-6B20-429E-B92E-460F2E3AEACE}" presName="node" presStyleLbl="node1" presStyleIdx="1" presStyleCnt="3" custScaleX="95281" custScaleY="166270" custRadScaleRad="28854" custRadScaleInc="-2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3810A-D1C5-4160-8A31-B360E4DA621C}" type="pres">
      <dgm:prSet presAssocID="{1F0FB1B0-B855-4C36-A817-65D529F69FE6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225E9424-29D5-45A7-8499-16768DCBE9F8}" type="pres">
      <dgm:prSet presAssocID="{E91D2EC1-1308-407B-8EAB-D3F23D269275}" presName="node" presStyleLbl="node1" presStyleIdx="2" presStyleCnt="3" custScaleX="135676" custScaleY="124796" custRadScaleRad="102177" custRadScaleInc="7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5F75D5-BF35-4939-B57A-CB9EEFD249E2}" type="presOf" srcId="{E47D70B6-3B07-47D4-8809-A3FEA599650C}" destId="{F9791902-300F-48FA-91C5-1A46C1FDBEFB}" srcOrd="0" destOrd="0" presId="urn:microsoft.com/office/officeart/2005/8/layout/radial4"/>
    <dgm:cxn modelId="{3D17EA43-FF2C-4FC6-BA9D-E07F8E2013B0}" type="presOf" srcId="{C9BD4EAA-CE2E-451B-AD04-5AE5EB09D66C}" destId="{9E9015EF-1B8F-46C9-8C0D-356A953EE65F}" srcOrd="0" destOrd="0" presId="urn:microsoft.com/office/officeart/2005/8/layout/radial4"/>
    <dgm:cxn modelId="{EA69589D-1EA6-44AD-A4A7-91FFBD8BA58C}" type="presOf" srcId="{1F0FB1B0-B855-4C36-A817-65D529F69FE6}" destId="{37C3810A-D1C5-4160-8A31-B360E4DA621C}" srcOrd="0" destOrd="0" presId="urn:microsoft.com/office/officeart/2005/8/layout/radial4"/>
    <dgm:cxn modelId="{04A7C480-FC49-43D2-9A68-0D3C24FBD2AB}" srcId="{13D72CAE-C1A7-49BC-9BAE-84473B1D5FDF}" destId="{E91D2EC1-1308-407B-8EAB-D3F23D269275}" srcOrd="2" destOrd="0" parTransId="{1F0FB1B0-B855-4C36-A817-65D529F69FE6}" sibTransId="{3A820AEF-97EC-4EC9-A923-F6CEB0432E32}"/>
    <dgm:cxn modelId="{AC982CBB-84EA-4CC1-B696-F7C6BEB1E9B7}" type="presOf" srcId="{E15092EC-6CA9-48B0-8094-41E50C90F981}" destId="{F158BC77-E8C6-4938-8616-6F1ADE04720E}" srcOrd="0" destOrd="0" presId="urn:microsoft.com/office/officeart/2005/8/layout/radial4"/>
    <dgm:cxn modelId="{15A6AC92-8069-418E-8437-66B68C3BF95A}" type="presOf" srcId="{13D72CAE-C1A7-49BC-9BAE-84473B1D5FDF}" destId="{339397F9-8D28-4B05-892D-9B5252BE5157}" srcOrd="0" destOrd="0" presId="urn:microsoft.com/office/officeart/2005/8/layout/radial4"/>
    <dgm:cxn modelId="{EF252AB6-8D6D-4914-A537-287630275166}" srcId="{13D72CAE-C1A7-49BC-9BAE-84473B1D5FDF}" destId="{A4C96B48-6B20-429E-B92E-460F2E3AEACE}" srcOrd="1" destOrd="0" parTransId="{00C7FAA5-B308-4825-8290-B436405C717C}" sibTransId="{BD1D1BBC-F0DE-4E74-902B-5DEE0BC1B8D0}"/>
    <dgm:cxn modelId="{9D0AE1FB-FC6F-40DF-BCAD-B68714DCE150}" type="presOf" srcId="{00C7FAA5-B308-4825-8290-B436405C717C}" destId="{150D7BF4-9B74-4179-8DBF-8108EDC9CADD}" srcOrd="0" destOrd="0" presId="urn:microsoft.com/office/officeart/2005/8/layout/radial4"/>
    <dgm:cxn modelId="{430F423F-913C-420B-9B7C-0C17F76BE683}" type="presOf" srcId="{E91D2EC1-1308-407B-8EAB-D3F23D269275}" destId="{225E9424-29D5-45A7-8499-16768DCBE9F8}" srcOrd="0" destOrd="0" presId="urn:microsoft.com/office/officeart/2005/8/layout/radial4"/>
    <dgm:cxn modelId="{50863CF7-1D77-4A9D-952F-298B297C648A}" type="presOf" srcId="{A4C96B48-6B20-429E-B92E-460F2E3AEACE}" destId="{50B6D8E1-21F8-4177-8F7B-C14EABC6E2AF}" srcOrd="0" destOrd="0" presId="urn:microsoft.com/office/officeart/2005/8/layout/radial4"/>
    <dgm:cxn modelId="{F757B33C-DBA7-4B7D-A22B-A66CF8BE87AC}" srcId="{13D72CAE-C1A7-49BC-9BAE-84473B1D5FDF}" destId="{E15092EC-6CA9-48B0-8094-41E50C90F981}" srcOrd="0" destOrd="0" parTransId="{C9BD4EAA-CE2E-451B-AD04-5AE5EB09D66C}" sibTransId="{113C143A-9588-42B2-B1BC-D8729A5D3400}"/>
    <dgm:cxn modelId="{BC88BF76-A50A-4E24-99E6-C69873A43EDC}" srcId="{E47D70B6-3B07-47D4-8809-A3FEA599650C}" destId="{13D72CAE-C1A7-49BC-9BAE-84473B1D5FDF}" srcOrd="0" destOrd="0" parTransId="{C4C5A15D-CA13-4854-8226-813355E5D70E}" sibTransId="{9DBC6379-1785-4EC8-A69C-6DE5DC1D4CA3}"/>
    <dgm:cxn modelId="{62BBFDA0-8F4E-466C-9C23-A23B0F0E123A}" type="presParOf" srcId="{F9791902-300F-48FA-91C5-1A46C1FDBEFB}" destId="{339397F9-8D28-4B05-892D-9B5252BE5157}" srcOrd="0" destOrd="0" presId="urn:microsoft.com/office/officeart/2005/8/layout/radial4"/>
    <dgm:cxn modelId="{B7228A83-60AD-4C92-8EFD-A1CF11741DEB}" type="presParOf" srcId="{F9791902-300F-48FA-91C5-1A46C1FDBEFB}" destId="{9E9015EF-1B8F-46C9-8C0D-356A953EE65F}" srcOrd="1" destOrd="0" presId="urn:microsoft.com/office/officeart/2005/8/layout/radial4"/>
    <dgm:cxn modelId="{E4B2C339-F766-446C-9F01-BE09A70CBA29}" type="presParOf" srcId="{F9791902-300F-48FA-91C5-1A46C1FDBEFB}" destId="{F158BC77-E8C6-4938-8616-6F1ADE04720E}" srcOrd="2" destOrd="0" presId="urn:microsoft.com/office/officeart/2005/8/layout/radial4"/>
    <dgm:cxn modelId="{CD7A9B4E-9460-43B8-93D2-CBF8CBD65F74}" type="presParOf" srcId="{F9791902-300F-48FA-91C5-1A46C1FDBEFB}" destId="{150D7BF4-9B74-4179-8DBF-8108EDC9CADD}" srcOrd="3" destOrd="0" presId="urn:microsoft.com/office/officeart/2005/8/layout/radial4"/>
    <dgm:cxn modelId="{6C6DAE7D-84E8-41B7-871A-B79DC24374D8}" type="presParOf" srcId="{F9791902-300F-48FA-91C5-1A46C1FDBEFB}" destId="{50B6D8E1-21F8-4177-8F7B-C14EABC6E2AF}" srcOrd="4" destOrd="0" presId="urn:microsoft.com/office/officeart/2005/8/layout/radial4"/>
    <dgm:cxn modelId="{D703BF2D-CE38-4CCF-A494-608172EDDAA8}" type="presParOf" srcId="{F9791902-300F-48FA-91C5-1A46C1FDBEFB}" destId="{37C3810A-D1C5-4160-8A31-B360E4DA621C}" srcOrd="5" destOrd="0" presId="urn:microsoft.com/office/officeart/2005/8/layout/radial4"/>
    <dgm:cxn modelId="{9BBB4FFF-D968-422B-B087-26821BB57036}" type="presParOf" srcId="{F9791902-300F-48FA-91C5-1A46C1FDBEFB}" destId="{225E9424-29D5-45A7-8499-16768DCBE9F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9397F9-8D28-4B05-892D-9B5252BE5157}">
      <dsp:nvSpPr>
        <dsp:cNvPr id="0" name=""/>
        <dsp:cNvSpPr/>
      </dsp:nvSpPr>
      <dsp:spPr>
        <a:xfrm>
          <a:off x="1953105" y="0"/>
          <a:ext cx="5011483" cy="124011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Организация работы по преемственности</a:t>
          </a:r>
          <a:endParaRPr lang="ru-RU" sz="2400" b="1" i="1" u="sng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953105" y="0"/>
        <a:ext cx="5011483" cy="1240113"/>
      </dsp:txXfrm>
    </dsp:sp>
    <dsp:sp modelId="{9E9015EF-1B8F-46C9-8C0D-356A953EE65F}">
      <dsp:nvSpPr>
        <dsp:cNvPr id="0" name=""/>
        <dsp:cNvSpPr/>
      </dsp:nvSpPr>
      <dsp:spPr>
        <a:xfrm rot="8388424">
          <a:off x="1219803" y="1870684"/>
          <a:ext cx="2736099" cy="66017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8BC77-E8C6-4938-8616-6F1ADE04720E}">
      <dsp:nvSpPr>
        <dsp:cNvPr id="0" name=""/>
        <dsp:cNvSpPr/>
      </dsp:nvSpPr>
      <dsp:spPr>
        <a:xfrm>
          <a:off x="0" y="1840593"/>
          <a:ext cx="3085666" cy="248613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Методическая работа с педагогами: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- совместные педагогические советы (ДОУ и школа)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 - семинары, мастер- классы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- открытые показы образовательной деятельности в ДОУ и открытых уроков в школе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-  педагогические и психологические наблюдения.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i="1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0" y="1840593"/>
        <a:ext cx="3085666" cy="2486137"/>
      </dsp:txXfrm>
    </dsp:sp>
    <dsp:sp modelId="{150D7BF4-9B74-4179-8DBF-8108EDC9CADD}">
      <dsp:nvSpPr>
        <dsp:cNvPr id="0" name=""/>
        <dsp:cNvSpPr/>
      </dsp:nvSpPr>
      <dsp:spPr>
        <a:xfrm rot="5593583">
          <a:off x="3217865" y="2174775"/>
          <a:ext cx="2269466" cy="66017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6D8E1-21F8-4177-8F7B-C14EABC6E2AF}">
      <dsp:nvSpPr>
        <dsp:cNvPr id="0" name=""/>
        <dsp:cNvSpPr/>
      </dsp:nvSpPr>
      <dsp:spPr>
        <a:xfrm>
          <a:off x="3240363" y="2174230"/>
          <a:ext cx="2096743" cy="29271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родителями: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- совместные родительские собрания с педагогами ДОУ и учителями школы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- круглые столы, дискуссионные встречи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- анкетирование, тестирование родителей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- образовательно - игровые тренинги и практикумы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240363" y="2174230"/>
        <a:ext cx="2096743" cy="2927136"/>
      </dsp:txXfrm>
    </dsp:sp>
    <dsp:sp modelId="{37C3810A-D1C5-4160-8A31-B360E4DA621C}">
      <dsp:nvSpPr>
        <dsp:cNvPr id="0" name=""/>
        <dsp:cNvSpPr/>
      </dsp:nvSpPr>
      <dsp:spPr>
        <a:xfrm rot="2517973">
          <a:off x="4916953" y="1795746"/>
          <a:ext cx="2432429" cy="66017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E9424-29D5-45A7-8499-16768DCBE9F8}">
      <dsp:nvSpPr>
        <dsp:cNvPr id="0" name=""/>
        <dsp:cNvSpPr/>
      </dsp:nvSpPr>
      <dsp:spPr>
        <a:xfrm>
          <a:off x="5544635" y="1840609"/>
          <a:ext cx="2985671" cy="219699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Работа с детьми: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- экскурсии в школу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- выставки рисунков и поделок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 - встречи и беседы с бывшими воспитанниками детского сада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- совместные праздники и спортивные соревнования 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-  участие в театрализованной деятельности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544635" y="1840609"/>
        <a:ext cx="2985671" cy="2196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A4B35C-5065-425A-82A1-CBA35CA464B5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E80A948-3D74-404E-94D8-3DE181388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34" charset="-128"/>
        <a:cs typeface="MS PGothic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34" charset="-128"/>
        <a:cs typeface="MS PGothic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34" charset="-128"/>
        <a:cs typeface="MS PGothic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34" charset="-128"/>
        <a:cs typeface="MS PGothic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34" charset="-128"/>
        <a:cs typeface="MS PGothic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655E39"/>
                </a:solidFill>
                <a:effectLst>
                  <a:outerShdw blurRad="50800" dist="38100" dir="2700000" algn="tl" rotWithShape="0">
                    <a:schemeClr val="bg1">
                      <a:alpha val="8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fld id="{DA886E55-05C7-4E04-8B00-1724C390710F}" type="datetimeFigureOut">
              <a:rPr lang="ja-JP" altLang="en-US"/>
              <a:pPr>
                <a:defRPr/>
              </a:pPr>
              <a:t>2023/3/9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fld id="{E8E6C7BD-DE50-4944-998B-5FBF9F1EBB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8ADE2-CF8B-48D8-B914-FBC9FA8453E2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4964B-C17D-4D0E-9DD5-FE1EDFC39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62CA3-9AC1-4D34-9D7B-6CC88A889486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36A0B-1FF2-456D-AB1E-1603DA18F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8332A-38B4-4662-B63A-0E0033F011F0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41062-07C1-45AF-9E29-B6D15DEDF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48A5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FA1D7-52A0-4D55-8F7E-26B760583BD3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8DC63-2656-4D4B-B4E1-AA9073407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D69473"/>
                </a:solidFill>
              </a:defRPr>
            </a:lvl1pPr>
            <a:lvl2pPr>
              <a:defRPr sz="2400">
                <a:solidFill>
                  <a:srgbClr val="D69473"/>
                </a:solidFill>
              </a:defRPr>
            </a:lvl2pPr>
            <a:lvl3pPr>
              <a:defRPr sz="2000">
                <a:solidFill>
                  <a:srgbClr val="D69473"/>
                </a:solidFill>
              </a:defRPr>
            </a:lvl3pPr>
            <a:lvl4pPr>
              <a:defRPr sz="1800">
                <a:solidFill>
                  <a:srgbClr val="D69473"/>
                </a:solidFill>
              </a:defRPr>
            </a:lvl4pPr>
            <a:lvl5pPr>
              <a:defRPr sz="1800">
                <a:solidFill>
                  <a:srgbClr val="D6947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9021F-E9C3-47CE-81F9-FD43BA3E0A38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7577C-8D63-45AC-AE25-AA4BAF4509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B81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B81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D69473"/>
                </a:solidFill>
              </a:defRPr>
            </a:lvl1pPr>
            <a:lvl2pPr>
              <a:defRPr sz="2000">
                <a:solidFill>
                  <a:srgbClr val="D69473"/>
                </a:solidFill>
              </a:defRPr>
            </a:lvl2pPr>
            <a:lvl3pPr>
              <a:defRPr sz="1800">
                <a:solidFill>
                  <a:srgbClr val="D69473"/>
                </a:solidFill>
              </a:defRPr>
            </a:lvl3pPr>
            <a:lvl4pPr>
              <a:defRPr sz="1600">
                <a:solidFill>
                  <a:srgbClr val="D69473"/>
                </a:solidFill>
              </a:defRPr>
            </a:lvl4pPr>
            <a:lvl5pPr>
              <a:defRPr sz="1600">
                <a:solidFill>
                  <a:srgbClr val="D6947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16A77-9B8C-468C-948C-2BA9E882A6AF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415B7-A953-4045-B6F3-3099A72C0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A5F16-32F3-4BE6-A4F0-D4281D280C97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2C26D-EADE-4234-A6A0-5214B87BC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5D83B-83C1-4AE4-833C-F0F0F01A950B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A5808-0BD5-47F0-B161-096D02ABBB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A075-311D-4F6F-9726-2866EC38852C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5A170-7444-4B5A-B085-CF4227CAB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D0415-6850-4F4F-92D9-1ED7674241A4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27F3B-B261-494E-909C-58A1CA9F1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8E4865-D4BE-4DA0-BF9D-89BE3B5A0766}" type="datetimeFigureOut">
              <a:rPr lang="ja-JP" altLang="en-US"/>
              <a:pPr>
                <a:defRPr/>
              </a:pPr>
              <a:t>2023/3/9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DE7EC44-89D6-477C-81B7-F813680B0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 spc="50">
          <a:ln w="13500">
            <a:noFill/>
            <a:prstDash val="solid"/>
          </a:ln>
          <a:solidFill>
            <a:srgbClr val="E30746"/>
          </a:solidFill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HGｺﾞｼｯｸE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E30746"/>
          </a:solidFill>
          <a:latin typeface="Gill Sans MT" pitchFamily="34" charset="0"/>
          <a:ea typeface="HGｺﾞｼｯｸE"/>
          <a:cs typeface="HGｺﾞｼｯｸE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3200" b="1" kern="1200">
          <a:solidFill>
            <a:srgbClr val="4A452A"/>
          </a:solidFill>
          <a:latin typeface="+mn-lt"/>
          <a:ea typeface="+mn-ea"/>
          <a:cs typeface="HGｺﾞｼｯｸE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kumimoji="1" sz="2800" kern="1200">
          <a:solidFill>
            <a:srgbClr val="4A452A"/>
          </a:solidFill>
          <a:latin typeface="+mn-lt"/>
          <a:ea typeface="+mn-ea"/>
          <a:cs typeface="HGｺﾞｼｯｸE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2400" kern="1200">
          <a:solidFill>
            <a:srgbClr val="4A452A"/>
          </a:solidFill>
          <a:latin typeface="+mn-lt"/>
          <a:ea typeface="+mn-ea"/>
          <a:cs typeface="HGｺﾞｼｯｸE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2000" kern="1200">
          <a:solidFill>
            <a:srgbClr val="4A452A"/>
          </a:solidFill>
          <a:latin typeface="+mn-lt"/>
          <a:ea typeface="+mn-ea"/>
          <a:cs typeface="HGｺﾞｼｯｸE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kumimoji="1" sz="2000" kern="1200">
          <a:solidFill>
            <a:srgbClr val="4A452A"/>
          </a:solidFill>
          <a:latin typeface="+mn-lt"/>
          <a:ea typeface="+mn-ea"/>
          <a:cs typeface="HGｺﾞｼｯｸE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kumimoji="1" sz="1800" kern="1200">
          <a:solidFill>
            <a:srgbClr val="4A452A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1800" kern="1200">
          <a:solidFill>
            <a:srgbClr val="4A452A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sz="1600" kern="1200">
          <a:solidFill>
            <a:srgbClr val="4A452A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1600" kern="1200">
          <a:solidFill>
            <a:srgbClr val="4A452A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49731"/>
            <a:ext cx="7812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Georgia" pitchFamily="18" charset="0"/>
              </a:rPr>
              <a:t>МКДОУ детский сад №4 «Светлячок»</a:t>
            </a:r>
            <a:endParaRPr lang="ru-RU" sz="2400" b="1" i="1" dirty="0">
              <a:latin typeface="Georgia" pitchFamily="18" charset="0"/>
            </a:endParaRPr>
          </a:p>
          <a:p>
            <a:pPr algn="ctr"/>
            <a:r>
              <a:rPr lang="ru-RU" sz="2400" b="1" i="1" dirty="0" smtClean="0">
                <a:latin typeface="Georgia" pitchFamily="18" charset="0"/>
              </a:rPr>
              <a:t>МБОУ </a:t>
            </a:r>
            <a:r>
              <a:rPr lang="ru-RU" sz="2400" b="1" i="1" dirty="0" err="1" smtClean="0">
                <a:latin typeface="Georgia" pitchFamily="18" charset="0"/>
              </a:rPr>
              <a:t>Чистоозерная</a:t>
            </a:r>
            <a:r>
              <a:rPr lang="ru-RU" sz="2400" b="1" i="1" dirty="0" smtClean="0">
                <a:latin typeface="Georgia" pitchFamily="18" charset="0"/>
              </a:rPr>
              <a:t> СОШ №2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132856"/>
            <a:ext cx="720079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«</a:t>
            </a:r>
            <a:r>
              <a:rPr lang="ru-RU" sz="2800" b="1" dirty="0"/>
              <a:t>Преемственность детского сада и школы в современных условиях</a:t>
            </a:r>
            <a:r>
              <a:rPr lang="ru-RU" sz="2800" b="1" dirty="0" smtClean="0"/>
              <a:t>»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/>
              <a:t>р.п</a:t>
            </a:r>
            <a:r>
              <a:rPr lang="ru-RU" b="1" dirty="0"/>
              <a:t>. Чистоозерное</a:t>
            </a:r>
          </a:p>
          <a:p>
            <a:pPr algn="ctr"/>
            <a:r>
              <a:rPr lang="ru-RU" b="1" dirty="0" smtClean="0"/>
              <a:t>2023 </a:t>
            </a:r>
            <a:r>
              <a:rPr lang="ru-RU" b="1" dirty="0"/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35388" y="4293096"/>
            <a:ext cx="31977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Автор: </a:t>
            </a:r>
            <a:r>
              <a:rPr lang="ru-RU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Битюцкая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С.А.</a:t>
            </a:r>
          </a:p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Количество детей детского сада, поступающих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в первый класс </a:t>
            </a:r>
            <a:r>
              <a:rPr lang="ru-RU" sz="2400" dirty="0" err="1" smtClean="0">
                <a:solidFill>
                  <a:schemeClr val="bg1"/>
                </a:solidFill>
              </a:rPr>
              <a:t>Чистоозерной</a:t>
            </a:r>
            <a:r>
              <a:rPr lang="ru-RU" sz="2400" dirty="0" smtClean="0">
                <a:solidFill>
                  <a:schemeClr val="bg1"/>
                </a:solidFill>
              </a:rPr>
              <a:t> СОШ №2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115616" y="1196752"/>
          <a:ext cx="68407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4154787356"/>
      </p:ext>
    </p:extLst>
  </p:cSld>
  <p:clrMapOvr>
    <a:masterClrMapping/>
  </p:clrMapOvr>
  <p:transition spd="med" advTm="21045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100" b="0" dirty="0" smtClean="0">
                <a:solidFill>
                  <a:schemeClr val="bg1"/>
                </a:solidFill>
              </a:rPr>
              <a:t>Удовлетворенность родителей психолого-педагогической подготовкой к регулярному обучению в школе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bg1"/>
                </a:solidFill>
              </a:rPr>
              <a:t>Анкетирование родителей первоклассников </a:t>
            </a:r>
            <a:r>
              <a:rPr lang="ru-RU" sz="3100" dirty="0" err="1" smtClean="0">
                <a:solidFill>
                  <a:schemeClr val="bg1"/>
                </a:solidFill>
              </a:rPr>
              <a:t>Чистоозерной</a:t>
            </a:r>
            <a:r>
              <a:rPr lang="ru-RU" sz="3100" dirty="0" smtClean="0">
                <a:solidFill>
                  <a:schemeClr val="bg1"/>
                </a:solidFill>
              </a:rPr>
              <a:t> СОШ №2 (26.10.2022 г.)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97144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Родители, ученики школы  передали в детский сад акцию «Все профессии важны!»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School\Downloads\WhatsApp Image 2021-10-22 at 20.34.26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3440"/>
            <a:ext cx="7769774" cy="4370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School\Downloads\WhatsApp Image 2022-06-12 at 07.48.52 (5)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t="9302" b="12974"/>
          <a:stretch>
            <a:fillRect/>
          </a:stretch>
        </p:blipFill>
        <p:spPr bwMode="auto">
          <a:xfrm>
            <a:off x="395536" y="1196752"/>
            <a:ext cx="3429024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School\Downloads\WhatsApp Image 2022-06-12 at 07.48.52 (4).jpe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t="10218" b="15306"/>
          <a:stretch>
            <a:fillRect/>
          </a:stretch>
        </p:blipFill>
        <p:spPr bwMode="auto">
          <a:xfrm>
            <a:off x="5508104" y="1196752"/>
            <a:ext cx="2586986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97144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Родители, ученики школы  передали в детский сад акцию «Все профессии важны!»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chool\Downloads\WhatsApp Image 2022-11-13 at 22.48.05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48" y="3212976"/>
            <a:ext cx="3857652" cy="279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Ученица 9 «Б» класса Иванова Елизавета совместно со своей мамой провели урок «Профессия – повар»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School\Downloads\WhatsApp Image 2022-11-13 at 22.48.04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8067"/>
          <a:stretch>
            <a:fillRect/>
          </a:stretch>
        </p:blipFill>
        <p:spPr bwMode="auto">
          <a:xfrm>
            <a:off x="0" y="1052736"/>
            <a:ext cx="5863644" cy="3224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Познавательное занятие с использованием логопедических упражнений «Профессия – фармацевт» (мама воспитанницы)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1668420662490.jpg"/>
          <p:cNvPicPr>
            <a:picLocks noChangeAspect="1"/>
          </p:cNvPicPr>
          <p:nvPr/>
        </p:nvPicPr>
        <p:blipFill>
          <a:blip r:embed="rId2" cstate="print"/>
          <a:srcRect t="23400"/>
          <a:stretch>
            <a:fillRect/>
          </a:stretch>
        </p:blipFill>
        <p:spPr>
          <a:xfrm>
            <a:off x="3131840" y="1124744"/>
            <a:ext cx="6012160" cy="259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668420662393.jpg"/>
          <p:cNvPicPr>
            <a:picLocks noChangeAspect="1"/>
          </p:cNvPicPr>
          <p:nvPr/>
        </p:nvPicPr>
        <p:blipFill>
          <a:blip r:embed="rId3" cstate="print"/>
          <a:srcRect l="5901" r="24013"/>
          <a:stretch>
            <a:fillRect/>
          </a:stretch>
        </p:blipFill>
        <p:spPr>
          <a:xfrm>
            <a:off x="-1" y="3068960"/>
            <a:ext cx="3599243" cy="2888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School\Desktop\Преемственность статья\WhatsApp Image 2022-03-21 at 15.43.53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14" y="1196752"/>
            <a:ext cx="335758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chool\AppData\Local\Microsoft\Windows\INetCache\Content.Word\Заметка из газеты Профессия художник апрель 202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7320" cy="633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chool\Desktop\Преемственность статья\WhatsApp Image 2022-03-21 at 15.43.54.jpe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52936"/>
            <a:ext cx="3448050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698776" y="260648"/>
            <a:ext cx="644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  <a:t>Акция «Все профессии важны»</a:t>
            </a:r>
            <a:endParaRPr lang="ru-RU" sz="28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91680" y="332656"/>
            <a:ext cx="644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  <a:t>Акция «Все профессии важны»</a:t>
            </a:r>
            <a:endParaRPr lang="ru-RU" sz="28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" name="Рисунок 8" descr="IMG-20211124-WA0017.jpg"/>
          <p:cNvPicPr>
            <a:picLocks noChangeAspect="1"/>
          </p:cNvPicPr>
          <p:nvPr/>
        </p:nvPicPr>
        <p:blipFill>
          <a:blip r:embed="rId2" cstate="print"/>
          <a:srcRect t="9401"/>
          <a:stretch>
            <a:fillRect/>
          </a:stretch>
        </p:blipFill>
        <p:spPr>
          <a:xfrm>
            <a:off x="0" y="1052736"/>
            <a:ext cx="9144000" cy="4659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668398805249.jpg"/>
          <p:cNvPicPr>
            <a:picLocks noChangeAspect="1"/>
          </p:cNvPicPr>
          <p:nvPr/>
        </p:nvPicPr>
        <p:blipFill>
          <a:blip r:embed="rId2" cstate="print"/>
          <a:srcRect t="17794" r="10626" b="5717"/>
          <a:stretch>
            <a:fillRect/>
          </a:stretch>
        </p:blipFill>
        <p:spPr>
          <a:xfrm>
            <a:off x="1979712" y="1196752"/>
            <a:ext cx="5112568" cy="2567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chool\AppData\Local\Microsoft\Windows\INetCache\Content.Word\Заметка из газеты Профессия художник апрель 2022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034624"/>
            <a:ext cx="2915816" cy="477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547664" y="332656"/>
            <a:ext cx="644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  <a:t>Акция «День белых журавлей»</a:t>
            </a:r>
            <a:endParaRPr lang="ru-RU" sz="28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" name="Рисунок 9" descr="1668398805263.jpg"/>
          <p:cNvPicPr>
            <a:picLocks noChangeAspect="1"/>
          </p:cNvPicPr>
          <p:nvPr/>
        </p:nvPicPr>
        <p:blipFill>
          <a:blip r:embed="rId4" cstate="print"/>
          <a:srcRect t="16400" r="10095" b="5901"/>
          <a:stretch>
            <a:fillRect/>
          </a:stretch>
        </p:blipFill>
        <p:spPr>
          <a:xfrm>
            <a:off x="2771800" y="3645024"/>
            <a:ext cx="4320480" cy="288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668398805236.jpg"/>
          <p:cNvPicPr>
            <a:picLocks noChangeAspect="1"/>
          </p:cNvPicPr>
          <p:nvPr/>
        </p:nvPicPr>
        <p:blipFill>
          <a:blip r:embed="rId5" cstate="print"/>
          <a:srcRect l="16138" r="20075"/>
          <a:stretch>
            <a:fillRect/>
          </a:stretch>
        </p:blipFill>
        <p:spPr>
          <a:xfrm>
            <a:off x="7020272" y="1785856"/>
            <a:ext cx="2051720" cy="193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16683991942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8792" y="3717032"/>
            <a:ext cx="1907704" cy="211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179512" y="1207293"/>
            <a:ext cx="8712968" cy="4525963"/>
          </a:xfrm>
        </p:spPr>
        <p:txBody>
          <a:bodyPr/>
          <a:lstStyle/>
          <a:p>
            <a:pPr marL="0" indent="360363" algn="just" eaLnBrk="1" hangingPunct="1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Проблема взаимодействия детского сада и школы всегда была в центре внимания психологов и педагогов. Казалось бы, всестороннее исследование данной проблемы должно было привести к ее разрешению. Однако, по-прежнему существует противоречие между показателями развития, используемыми в разных дошкольных программах, и показателями развития, предъявляемыми при приёме в школу.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ea typeface="HGｺﾞｼｯｸE"/>
              <a:cs typeface="Times New Roman" pitchFamily="18" charset="0"/>
            </a:endParaRPr>
          </a:p>
          <a:p>
            <a:pPr marL="0" indent="360363" algn="just" eaLnBrk="1" hangingPunct="1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ea typeface="HGｺﾞｼｯｸE"/>
                <a:cs typeface="Times New Roman" pitchFamily="18" charset="0"/>
              </a:rPr>
              <a:t>Введение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ea typeface="HGｺﾞｼｯｸE"/>
                <a:cs typeface="Times New Roman" pitchFamily="18" charset="0"/>
              </a:rPr>
              <a:t>Федерального государственного образовательного стандарта дошкольного образования (ФГОС ДО) и Федерального государственного образовательного стандарта начального общего образования (ФГОС НОО) стало знаковым моментом в обеспечении преемственности, целостности и непрерывности образовательной среды в российском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ea typeface="HGｺﾞｼｯｸE"/>
                <a:cs typeface="Times New Roman" pitchFamily="18" charset="0"/>
              </a:rPr>
              <a:t>образовании. Введение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ea typeface="HGｺﾞｼｯｸE"/>
                <a:cs typeface="Times New Roman" pitchFamily="18" charset="0"/>
              </a:rPr>
              <a:t>утвержденных на государственном уровне стандартов образования существенно способствует обеспечению преемственности и перспективности повышения качества образования в целостной системе образования. Анализ ситуации показывает, что эта тенденция должна оставаться характерной чертой системы образования в будущем.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ea typeface="HGｺﾞｼｯｸE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8864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latin typeface="Georgia" pitchFamily="18" charset="0"/>
              </a:rPr>
              <a:t>АКТУАЛЬНОСТЬ:</a:t>
            </a:r>
            <a:endParaRPr lang="ru-RU" sz="40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668398805249.jpg"/>
          <p:cNvPicPr>
            <a:picLocks noChangeAspect="1"/>
          </p:cNvPicPr>
          <p:nvPr/>
        </p:nvPicPr>
        <p:blipFill>
          <a:blip r:embed="rId2" cstate="print"/>
          <a:srcRect l="4195" t="16826" r="6065" b="15869"/>
          <a:stretch>
            <a:fillRect/>
          </a:stretch>
        </p:blipFill>
        <p:spPr>
          <a:xfrm>
            <a:off x="3563888" y="1268760"/>
            <a:ext cx="4968552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chool\AppData\Local\Microsoft\Windows\INetCache\Content.Word\Заметка из газеты Профессия художник апрель 2022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268760"/>
            <a:ext cx="3384376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547664" y="332656"/>
            <a:ext cx="6445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Georgia" pitchFamily="18" charset="0"/>
              </a:rPr>
              <a:t>Акция «Синичкин день»</a:t>
            </a:r>
            <a:endParaRPr lang="ru-RU" sz="32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" name="Рисунок 7" descr="DSC_1250.JPG"/>
          <p:cNvPicPr>
            <a:picLocks noChangeAspect="1"/>
          </p:cNvPicPr>
          <p:nvPr/>
        </p:nvPicPr>
        <p:blipFill>
          <a:blip r:embed="rId4" cstate="print"/>
          <a:srcRect l="9838" r="19288"/>
          <a:stretch>
            <a:fillRect/>
          </a:stretch>
        </p:blipFill>
        <p:spPr>
          <a:xfrm>
            <a:off x="3635896" y="3645024"/>
            <a:ext cx="2520280" cy="237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_1338.JPG"/>
          <p:cNvPicPr>
            <a:picLocks noChangeAspect="1"/>
          </p:cNvPicPr>
          <p:nvPr/>
        </p:nvPicPr>
        <p:blipFill>
          <a:blip r:embed="rId5" cstate="print"/>
          <a:srcRect l="18500" r="12201"/>
          <a:stretch>
            <a:fillRect/>
          </a:stretch>
        </p:blipFill>
        <p:spPr>
          <a:xfrm>
            <a:off x="6084168" y="3645024"/>
            <a:ext cx="2448272" cy="235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Ежегодный совместный малый педагогический совет по вопросам адаптации первоклассников.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4525963"/>
          </a:xfrm>
        </p:spPr>
        <p:txBody>
          <a:bodyPr/>
          <a:lstStyle/>
          <a:p>
            <a:r>
              <a:rPr lang="ru-RU" sz="2400" dirty="0" smtClean="0"/>
              <a:t>Совместный педагогический совет по теме: «Адаптация обучающихся 1-го класса к условиям школьного обучения». Присутствовали воспитатели, учителя первых классов, администрация детского сада и школы, специалисты ППк.</a:t>
            </a:r>
          </a:p>
          <a:p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  С отчётами выступили: учитель </a:t>
            </a:r>
            <a:r>
              <a:rPr lang="ru-RU" sz="2400" dirty="0" err="1" smtClean="0"/>
              <a:t>Тебелюс</a:t>
            </a:r>
            <a:r>
              <a:rPr lang="ru-RU" sz="2400" dirty="0" smtClean="0"/>
              <a:t> Т.В.</a:t>
            </a:r>
          </a:p>
          <a:p>
            <a:pPr>
              <a:buNone/>
            </a:pPr>
            <a:r>
              <a:rPr lang="ru-RU" sz="2400" dirty="0" smtClean="0"/>
              <a:t>                                                 учитель Шабала Н.В.</a:t>
            </a:r>
          </a:p>
          <a:p>
            <a:pPr>
              <a:buNone/>
            </a:pPr>
            <a:r>
              <a:rPr lang="ru-RU" sz="2400" dirty="0" smtClean="0"/>
              <a:t>                                                педагог-психолог </a:t>
            </a:r>
            <a:r>
              <a:rPr lang="ru-RU" sz="2400" dirty="0" err="1" smtClean="0"/>
              <a:t>Грам</a:t>
            </a:r>
            <a:r>
              <a:rPr lang="ru-RU" sz="2400" dirty="0" smtClean="0"/>
              <a:t> М.О.</a:t>
            </a:r>
          </a:p>
          <a:p>
            <a:pPr>
              <a:buNone/>
            </a:pPr>
            <a:r>
              <a:rPr lang="ru-RU" sz="2400" dirty="0" smtClean="0"/>
              <a:t>                                                зам. директора по УВР </a:t>
            </a:r>
            <a:r>
              <a:rPr lang="ru-RU" sz="2400" dirty="0" err="1" smtClean="0"/>
              <a:t>Аноприенко</a:t>
            </a:r>
            <a:r>
              <a:rPr lang="ru-RU" sz="2400" dirty="0" smtClean="0"/>
              <a:t> Т.И.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-20211124-WA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5901" y="3212976"/>
            <a:ext cx="5468099" cy="307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Совместный педагогический совет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IMG-20211124-WA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9"/>
            <a:ext cx="5508104" cy="3098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School\Desktop\ОППО Грам М.О\Статья Учитесь говорить правильно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406794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School\Downloads\WhatsApp Image 2022-11-13 at 22.40.23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28628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School\Downloads\WhatsApp Image 2022-11-13 at 22.40.23.jp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55976" y="1124744"/>
            <a:ext cx="4318032" cy="2426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Семинар-практикум для педагогов детского сада и начальной школы «Культура речи педагога»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</a:rPr>
              <a:t>Семинар-практикум «Профессиональные компетенции учителя в условиях цифровой трансформации образования»</a:t>
            </a:r>
            <a:endParaRPr lang="ru-RU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46" name="Picture 22" descr="F:\фото\IMG_2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67010" y="2224553"/>
            <a:ext cx="5064688" cy="284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8" name="Picture 24" descr="C:\Users\School\Downloads\WhatsApp Image 2022-11-13 at 22.42.2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276872"/>
            <a:ext cx="5818228" cy="261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/>
              </a:rPr>
              <a:t>Открытый урок по обучению грамоте</a:t>
            </a:r>
            <a:br>
              <a:rPr lang="ru-RU" sz="3600" dirty="0" smtClean="0">
                <a:solidFill>
                  <a:schemeClr val="bg1"/>
                </a:solidFill>
                <a:effectLst/>
              </a:rPr>
            </a:br>
            <a:r>
              <a:rPr lang="ru-RU" sz="3600" dirty="0" smtClean="0">
                <a:solidFill>
                  <a:schemeClr val="bg1"/>
                </a:solidFill>
                <a:effectLst/>
              </a:rPr>
              <a:t>(1 «А» класс, </a:t>
            </a:r>
            <a:r>
              <a:rPr lang="ru-RU" sz="3600" dirty="0" err="1" smtClean="0">
                <a:solidFill>
                  <a:schemeClr val="bg1"/>
                </a:solidFill>
                <a:effectLst/>
              </a:rPr>
              <a:t>Кусаинова</a:t>
            </a:r>
            <a:r>
              <a:rPr lang="ru-RU" sz="3600" dirty="0" smtClean="0">
                <a:solidFill>
                  <a:schemeClr val="bg1"/>
                </a:solidFill>
                <a:effectLst/>
              </a:rPr>
              <a:t> А.О.)</a:t>
            </a:r>
            <a:endParaRPr lang="ru-RU" sz="36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Рисунок 5" descr="1668414889768.jpg"/>
          <p:cNvPicPr>
            <a:picLocks noChangeAspect="1"/>
          </p:cNvPicPr>
          <p:nvPr/>
        </p:nvPicPr>
        <p:blipFill>
          <a:blip r:embed="rId2" cstate="print"/>
          <a:srcRect t="8995"/>
          <a:stretch>
            <a:fillRect/>
          </a:stretch>
        </p:blipFill>
        <p:spPr>
          <a:xfrm>
            <a:off x="72912" y="1124744"/>
            <a:ext cx="4283064" cy="2914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668414889824.jpg"/>
          <p:cNvPicPr>
            <a:picLocks noChangeAspect="1"/>
          </p:cNvPicPr>
          <p:nvPr/>
        </p:nvPicPr>
        <p:blipFill>
          <a:blip r:embed="rId3" cstate="print"/>
          <a:srcRect t="14982"/>
          <a:stretch>
            <a:fillRect/>
          </a:stretch>
        </p:blipFill>
        <p:spPr>
          <a:xfrm>
            <a:off x="4572000" y="1216680"/>
            <a:ext cx="4499992" cy="286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668414889865.jpg"/>
          <p:cNvPicPr>
            <a:picLocks noChangeAspect="1"/>
          </p:cNvPicPr>
          <p:nvPr/>
        </p:nvPicPr>
        <p:blipFill>
          <a:blip r:embed="rId4" cstate="print"/>
          <a:srcRect t="39151"/>
          <a:stretch>
            <a:fillRect/>
          </a:stretch>
        </p:blipFill>
        <p:spPr>
          <a:xfrm>
            <a:off x="1475656" y="4077072"/>
            <a:ext cx="5796136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chool\Downloads\004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2729269" cy="3786214"/>
          </a:xfrm>
          <a:prstGeom prst="rect">
            <a:avLst/>
          </a:prstGeom>
          <a:noFill/>
        </p:spPr>
      </p:pic>
      <p:pic>
        <p:nvPicPr>
          <p:cNvPr id="13315" name="Picture 3" descr="C:\Users\School\Downloads\00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84784"/>
            <a:ext cx="2786082" cy="4071966"/>
          </a:xfrm>
          <a:prstGeom prst="rect">
            <a:avLst/>
          </a:prstGeom>
          <a:noFill/>
        </p:spPr>
      </p:pic>
      <p:pic>
        <p:nvPicPr>
          <p:cNvPr id="13317" name="Picture 5" descr="C:\Users\School\Downloads\006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12776"/>
            <a:ext cx="2862571" cy="3971139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416824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Преемственность документов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416824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Преемственность документов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980728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Опрос о необходимости преемственности документов детского сада и школы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 опросе приняли участие специалисты ППк школы № 2.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Помогли ли вам документы (индивидуальные карты детей с ОВЗ и речевые карты), переданные из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/сада «Светлячок»,  для изучения личности ребенка и его истории развития: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1835696" y="3212976"/>
          <a:ext cx="4968552" cy="24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35696" y="260648"/>
            <a:ext cx="62281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i="1" dirty="0" smtClean="0">
                <a:solidFill>
                  <a:schemeClr val="bg1"/>
                </a:solidFill>
                <a:latin typeface="Georgia" pitchFamily="18" charset="0"/>
              </a:rPr>
              <a:t>Знакомство с учителем</a:t>
            </a:r>
            <a:endParaRPr lang="ru-RU" sz="34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2" name="Рисунок 11" descr="16684114166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2967221" cy="4794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16684114166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340768"/>
            <a:ext cx="5544616" cy="422006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School\AppData\Local\Microsoft\Windows\INetCache\Content.Word\статья из Кулундинки Экскурсия 202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t="3682" b="6720"/>
          <a:stretch>
            <a:fillRect/>
          </a:stretch>
        </p:blipFill>
        <p:spPr bwMode="auto">
          <a:xfrm>
            <a:off x="1259632" y="1052736"/>
            <a:ext cx="671517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chool\Downloads\WhatsApp Image 2022-03-16 at 07.24.40.jpe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4214818"/>
            <a:ext cx="3124200" cy="188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chool\Downloads\WhatsApp Image 2022-03-16 at 13.14.10.jpe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3894931"/>
            <a:ext cx="2920365" cy="183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School\Downloads\WhatsApp Image 2022-11-13 at 22.40.21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875298"/>
            <a:ext cx="2729694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260648"/>
            <a:ext cx="8892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i="1" dirty="0" smtClean="0">
                <a:solidFill>
                  <a:schemeClr val="bg1"/>
                </a:solidFill>
                <a:latin typeface="Georgia" pitchFamily="18" charset="0"/>
              </a:rPr>
              <a:t>Экскурсия «Знакомство со школой»</a:t>
            </a:r>
            <a:endParaRPr lang="ru-RU" sz="34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484784"/>
            <a:ext cx="7776864" cy="3995599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3100" dirty="0" smtClean="0">
                <a:ln>
                  <a:noFill/>
                </a:ln>
                <a:effectLst/>
                <a:latin typeface="Gill Sans MT" pitchFamily="34" charset="0"/>
                <a:ea typeface="HGｺﾞｼｯｸE"/>
              </a:rPr>
              <a:t>Создание </a:t>
            </a:r>
            <a:r>
              <a:rPr lang="ru-RU" sz="3100" dirty="0">
                <a:ln>
                  <a:noFill/>
                </a:ln>
                <a:effectLst/>
                <a:latin typeface="Gill Sans MT" pitchFamily="34" charset="0"/>
                <a:ea typeface="HGｺﾞｼｯｸE"/>
              </a:rPr>
              <a:t>единого непрерывного образовательного процесса, обеспечивающего преемственность основных образовательных программ дошкольного и начального общего образования.</a:t>
            </a:r>
            <a:r>
              <a:rPr lang="ru-RU" dirty="0">
                <a:ln>
                  <a:noFill/>
                </a:ln>
                <a:effectLst/>
                <a:latin typeface="Gill Sans MT" pitchFamily="34" charset="0"/>
                <a:ea typeface="HGｺﾞｼｯｸE"/>
              </a:rPr>
              <a:t/>
            </a:r>
            <a:br>
              <a:rPr lang="ru-RU" dirty="0">
                <a:ln>
                  <a:noFill/>
                </a:ln>
                <a:effectLst/>
                <a:latin typeface="Gill Sans MT" pitchFamily="34" charset="0"/>
                <a:ea typeface="HGｺﾞｼｯｸE"/>
              </a:rPr>
            </a:br>
            <a:r>
              <a:rPr lang="ru-RU" dirty="0">
                <a:ln>
                  <a:noFill/>
                </a:ln>
                <a:effectLst/>
                <a:latin typeface="Gill Sans MT" pitchFamily="34" charset="0"/>
                <a:ea typeface="HGｺﾞｼｯｸE"/>
              </a:rPr>
              <a:t/>
            </a:r>
            <a:br>
              <a:rPr lang="ru-RU" dirty="0">
                <a:ln>
                  <a:noFill/>
                </a:ln>
                <a:effectLst/>
                <a:latin typeface="Gill Sans MT" pitchFamily="34" charset="0"/>
                <a:ea typeface="HGｺﾞｼｯｸE"/>
              </a:rPr>
            </a:br>
            <a:endParaRPr lang="ru-RU" dirty="0" smtClean="0">
              <a:ln>
                <a:noFill/>
              </a:ln>
              <a:effectLst/>
              <a:latin typeface="Gill Sans MT" pitchFamily="34" charset="0"/>
              <a:ea typeface="HGｺﾞｼｯｸ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88640"/>
            <a:ext cx="23695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latin typeface="Georgia" pitchFamily="18" charset="0"/>
              </a:rPr>
              <a:t>ЦЕЛЬ:</a:t>
            </a:r>
            <a:endParaRPr lang="ru-RU" sz="48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47664" y="260648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latin typeface="Georgia" pitchFamily="18" charset="0"/>
              </a:rPr>
              <a:t>Итоговое занятие</a:t>
            </a:r>
            <a:endParaRPr lang="ru-RU" sz="40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" name="Picture 2" descr="C:\Users\School\Downloads\WhatsApp Image 2022-11-13 at 22.40.22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89040"/>
            <a:ext cx="4921285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School\Downloads\диплом-будущего-первоклассни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268760"/>
            <a:ext cx="3167056" cy="4303950"/>
          </a:xfrm>
          <a:prstGeom prst="rect">
            <a:avLst/>
          </a:prstGeom>
          <a:noFill/>
        </p:spPr>
      </p:pic>
      <p:pic>
        <p:nvPicPr>
          <p:cNvPr id="8" name="Рисунок 7" descr="16684152842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268760"/>
            <a:ext cx="5256584" cy="236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6288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effectLst/>
              </a:rPr>
              <a:t>Участие в конкурсе по ранней профориентации среди детей дошкольного и младшего школьного возраста с ограниченными возможностями здоровья и инвалидностью «</a:t>
            </a:r>
            <a:r>
              <a:rPr lang="ru-RU" sz="2000" dirty="0" err="1" smtClean="0">
                <a:solidFill>
                  <a:schemeClr val="tx1"/>
                </a:solidFill>
                <a:effectLst/>
              </a:rPr>
              <a:t>Беби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 – </a:t>
            </a:r>
            <a:r>
              <a:rPr lang="ru-RU" sz="2000" dirty="0" err="1" smtClean="0">
                <a:solidFill>
                  <a:schemeClr val="tx1"/>
                </a:solidFill>
                <a:effectLst/>
              </a:rPr>
              <a:t>Абилимпикс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» в рамках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VII 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регионального чемпионата конкурсов профессионального мастерства для людей с инвалидностью. </a:t>
            </a:r>
            <a:endParaRPr lang="ru-RU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Рисунок 3" descr="C:\Users\School\AppData\Local\Microsoft\Windows\INetCache\Content.Word\Статья Кулундинка Абилимпикс 202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6257925" cy="4195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C:\Users\School\Downloads\WhatsApp Image 2022-06-12 at 08.21.15.jpe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428868"/>
            <a:ext cx="2406535" cy="320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School\Downloads\WhatsApp Image 2022-06-12 at 08.21.59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5594714" cy="325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chool\Downloads\WhatsApp Image 2022-06-12 at 08.22.35.jpe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44" y="3645024"/>
            <a:ext cx="442915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Georgia" pitchFamily="18" charset="0"/>
              </a:rPr>
              <a:t>Совместная поездка в г. Новосибирск на конкурс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Georgia" pitchFamily="18" charset="0"/>
              </a:rPr>
              <a:t> «</a:t>
            </a:r>
            <a:r>
              <a:rPr lang="ru-RU" sz="2400" b="1" i="1" dirty="0" err="1" smtClean="0">
                <a:solidFill>
                  <a:schemeClr val="bg1"/>
                </a:solidFill>
                <a:latin typeface="Georgia" pitchFamily="18" charset="0"/>
              </a:rPr>
              <a:t>Беби</a:t>
            </a:r>
            <a:r>
              <a:rPr lang="ru-RU" sz="2400" b="1" i="1" dirty="0" smtClean="0">
                <a:solidFill>
                  <a:schemeClr val="bg1"/>
                </a:solidFill>
                <a:latin typeface="Georgia" pitchFamily="18" charset="0"/>
              </a:rPr>
              <a:t> – </a:t>
            </a:r>
            <a:r>
              <a:rPr lang="ru-RU" sz="2400" b="1" i="1" dirty="0" err="1" smtClean="0">
                <a:solidFill>
                  <a:schemeClr val="bg1"/>
                </a:solidFill>
                <a:latin typeface="Georgia" pitchFamily="18" charset="0"/>
              </a:rPr>
              <a:t>Абилимпикс</a:t>
            </a:r>
            <a:r>
              <a:rPr lang="ru-RU" sz="2400" b="1" i="1" dirty="0" smtClean="0">
                <a:solidFill>
                  <a:schemeClr val="bg1"/>
                </a:solidFill>
                <a:latin typeface="Georgia" pitchFamily="18" charset="0"/>
              </a:rPr>
              <a:t>»</a:t>
            </a:r>
            <a:endParaRPr lang="ru-RU" sz="24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School\Desktop\достижения\достижение детей\Грамота Беби-Абилимпикс 202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2928958" cy="406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s-2-chi-edu54.edusite.ru/images/p34_diplo55mgubar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6792"/>
            <a:ext cx="2857488" cy="4067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Georgia" pitchFamily="18" charset="0"/>
              </a:rPr>
              <a:t>Совместная поездка в г. Новосибирск на конкурс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Georgia" pitchFamily="18" charset="0"/>
              </a:rPr>
              <a:t> «</a:t>
            </a:r>
            <a:r>
              <a:rPr lang="ru-RU" sz="2400" b="1" i="1" dirty="0" err="1" smtClean="0">
                <a:solidFill>
                  <a:schemeClr val="bg1"/>
                </a:solidFill>
                <a:latin typeface="Georgia" pitchFamily="18" charset="0"/>
              </a:rPr>
              <a:t>Беби</a:t>
            </a:r>
            <a:r>
              <a:rPr lang="ru-RU" sz="2400" b="1" i="1" dirty="0" smtClean="0">
                <a:solidFill>
                  <a:schemeClr val="bg1"/>
                </a:solidFill>
                <a:latin typeface="Georgia" pitchFamily="18" charset="0"/>
              </a:rPr>
              <a:t> – </a:t>
            </a:r>
            <a:r>
              <a:rPr lang="ru-RU" sz="2400" b="1" i="1" dirty="0" err="1" smtClean="0">
                <a:solidFill>
                  <a:schemeClr val="bg1"/>
                </a:solidFill>
                <a:latin typeface="Georgia" pitchFamily="18" charset="0"/>
              </a:rPr>
              <a:t>Абилимпикс</a:t>
            </a:r>
            <a:r>
              <a:rPr lang="ru-RU" sz="2400" b="1" i="1" dirty="0" smtClean="0">
                <a:solidFill>
                  <a:schemeClr val="bg1"/>
                </a:solidFill>
                <a:latin typeface="Georgia" pitchFamily="18" charset="0"/>
              </a:rPr>
              <a:t>»</a:t>
            </a:r>
            <a:endParaRPr lang="ru-RU" sz="24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2765434" cy="405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780506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0"/>
            <a:ext cx="8892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latin typeface="Georgia" pitchFamily="18" charset="0"/>
              </a:rPr>
              <a:t>Совместные праздники:</a:t>
            </a:r>
          </a:p>
          <a:p>
            <a:pPr algn="ctr"/>
            <a:r>
              <a:rPr lang="ru-RU" sz="3400" b="1" i="1" dirty="0" smtClean="0">
                <a:solidFill>
                  <a:schemeClr val="bg1"/>
                </a:solidFill>
                <a:latin typeface="Georgia" pitchFamily="18" charset="0"/>
              </a:rPr>
              <a:t>«Праздник белых журавлей»</a:t>
            </a:r>
            <a:endParaRPr lang="ru-RU" sz="34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" name="Рисунок 8" descr="IMG_20221022_112135.jpg"/>
          <p:cNvPicPr>
            <a:picLocks noChangeAspect="1"/>
          </p:cNvPicPr>
          <p:nvPr/>
        </p:nvPicPr>
        <p:blipFill>
          <a:blip r:embed="rId2" cstate="print"/>
          <a:srcRect l="3538" t="6565" r="12988" b="14972"/>
          <a:stretch>
            <a:fillRect/>
          </a:stretch>
        </p:blipFill>
        <p:spPr>
          <a:xfrm>
            <a:off x="35496" y="1124744"/>
            <a:ext cx="422532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21022-WA0067.jpg"/>
          <p:cNvPicPr>
            <a:picLocks noChangeAspect="1"/>
          </p:cNvPicPr>
          <p:nvPr/>
        </p:nvPicPr>
        <p:blipFill>
          <a:blip r:embed="rId3" cstate="print"/>
          <a:srcRect t="26375" r="6688"/>
          <a:stretch>
            <a:fillRect/>
          </a:stretch>
        </p:blipFill>
        <p:spPr>
          <a:xfrm>
            <a:off x="4499992" y="3429000"/>
            <a:ext cx="4608512" cy="2424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21022-WA0036.jpg"/>
          <p:cNvPicPr>
            <a:picLocks noChangeAspect="1"/>
          </p:cNvPicPr>
          <p:nvPr/>
        </p:nvPicPr>
        <p:blipFill>
          <a:blip r:embed="rId4" cstate="print"/>
          <a:srcRect l="12201" t="18516" r="16925" b="20735"/>
          <a:stretch>
            <a:fillRect/>
          </a:stretch>
        </p:blipFill>
        <p:spPr>
          <a:xfrm>
            <a:off x="216024" y="3429000"/>
            <a:ext cx="3923928" cy="224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21022-WA0034.jpg"/>
          <p:cNvPicPr>
            <a:picLocks noChangeAspect="1"/>
          </p:cNvPicPr>
          <p:nvPr/>
        </p:nvPicPr>
        <p:blipFill>
          <a:blip r:embed="rId5" cstate="print"/>
          <a:srcRect l="12201" t="25398" r="8263" b="13382"/>
          <a:stretch>
            <a:fillRect/>
          </a:stretch>
        </p:blipFill>
        <p:spPr>
          <a:xfrm>
            <a:off x="4499992" y="1124744"/>
            <a:ext cx="4584946" cy="2352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0"/>
            <a:ext cx="8892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latin typeface="Georgia" pitchFamily="18" charset="0"/>
              </a:rPr>
              <a:t>Совместные праздники:</a:t>
            </a:r>
          </a:p>
          <a:p>
            <a:pPr algn="ctr"/>
            <a:r>
              <a:rPr lang="ru-RU" sz="3400" b="1" i="1" dirty="0" smtClean="0">
                <a:solidFill>
                  <a:schemeClr val="bg1"/>
                </a:solidFill>
                <a:latin typeface="Georgia" pitchFamily="18" charset="0"/>
              </a:rPr>
              <a:t>Фестиваль «Народы России»</a:t>
            </a:r>
            <a:endParaRPr lang="ru-RU" sz="34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" name="Рисунок 2" descr="1668403154021.jpg"/>
          <p:cNvPicPr>
            <a:picLocks noChangeAspect="1"/>
          </p:cNvPicPr>
          <p:nvPr/>
        </p:nvPicPr>
        <p:blipFill>
          <a:blip r:embed="rId2" cstate="print"/>
          <a:srcRect l="18660" t="32662" r="12988" b="2167"/>
          <a:stretch>
            <a:fillRect/>
          </a:stretch>
        </p:blipFill>
        <p:spPr>
          <a:xfrm>
            <a:off x="5508104" y="3933056"/>
            <a:ext cx="3419872" cy="220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668403153983.jpg"/>
          <p:cNvPicPr>
            <a:picLocks noChangeAspect="1"/>
          </p:cNvPicPr>
          <p:nvPr/>
        </p:nvPicPr>
        <p:blipFill>
          <a:blip r:embed="rId3" cstate="print"/>
          <a:srcRect l="11413" t="27011" r="18875" b="6180"/>
          <a:stretch>
            <a:fillRect/>
          </a:stretch>
        </p:blipFill>
        <p:spPr>
          <a:xfrm>
            <a:off x="4391472" y="1196752"/>
            <a:ext cx="45730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68403154009.jpg"/>
          <p:cNvPicPr>
            <a:picLocks noChangeAspect="1"/>
          </p:cNvPicPr>
          <p:nvPr/>
        </p:nvPicPr>
        <p:blipFill>
          <a:blip r:embed="rId4" cstate="print"/>
          <a:srcRect l="12201" t="31757" r="20075" b="12111"/>
          <a:stretch>
            <a:fillRect/>
          </a:stretch>
        </p:blipFill>
        <p:spPr>
          <a:xfrm>
            <a:off x="100303" y="3789040"/>
            <a:ext cx="5263785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668403153996.jpg"/>
          <p:cNvPicPr>
            <a:picLocks noChangeAspect="1"/>
          </p:cNvPicPr>
          <p:nvPr/>
        </p:nvPicPr>
        <p:blipFill>
          <a:blip r:embed="rId5" cstate="print"/>
          <a:srcRect t="18593" r="8263" b="8543"/>
          <a:stretch>
            <a:fillRect/>
          </a:stretch>
        </p:blipFill>
        <p:spPr>
          <a:xfrm>
            <a:off x="89756" y="1412776"/>
            <a:ext cx="419421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School\Downloads\WhatsApp Image 2022-06-12 at 07.48.52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t="4649" b="17520"/>
          <a:stretch>
            <a:fillRect/>
          </a:stretch>
        </p:blipFill>
        <p:spPr bwMode="auto">
          <a:xfrm>
            <a:off x="142274" y="1412776"/>
            <a:ext cx="3637638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School\Downloads\WhatsApp Image 2022-06-12 at 07.48.52 (1).jpe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b="24184"/>
          <a:stretch>
            <a:fillRect/>
          </a:stretch>
        </p:blipFill>
        <p:spPr bwMode="auto">
          <a:xfrm>
            <a:off x="4499992" y="1196752"/>
            <a:ext cx="358172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School\Downloads\WhatsApp Image 2022-11-13 at 22.40.22.jpeg"/>
          <p:cNvPicPr>
            <a:picLocks noChangeAspect="1" noChangeArrowheads="1"/>
          </p:cNvPicPr>
          <p:nvPr/>
        </p:nvPicPr>
        <p:blipFill>
          <a:blip r:embed="rId4" cstate="print"/>
          <a:srcRect b="18535"/>
          <a:stretch>
            <a:fillRect/>
          </a:stretch>
        </p:blipFill>
        <p:spPr bwMode="auto">
          <a:xfrm>
            <a:off x="4032416" y="4286232"/>
            <a:ext cx="4572032" cy="2095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51520" y="0"/>
            <a:ext cx="8892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latin typeface="Georgia" pitchFamily="18" charset="0"/>
              </a:rPr>
              <a:t>Совместные спортивные</a:t>
            </a:r>
          </a:p>
          <a:p>
            <a:pPr algn="ctr"/>
            <a:r>
              <a:rPr lang="ru-RU" sz="3400" b="1" i="1" dirty="0" smtClean="0">
                <a:solidFill>
                  <a:schemeClr val="bg1"/>
                </a:solidFill>
                <a:latin typeface="Georgia" pitchFamily="18" charset="0"/>
              </a:rPr>
              <a:t>мероприятия:</a:t>
            </a:r>
            <a:endParaRPr lang="ru-RU" sz="34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Georgia" pitchFamily="18" charset="0"/>
              </a:rPr>
              <a:t>Педагоги школы в качестве экспертов: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Georgia" pitchFamily="18" charset="0"/>
              </a:rPr>
              <a:t>конкурс чтецов «Россия-Родина моя»</a:t>
            </a:r>
            <a:endParaRPr lang="ru-RU" sz="32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" name="Рисунок 2" descr="1668403154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340768"/>
            <a:ext cx="3270929" cy="436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68403154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645024"/>
            <a:ext cx="345638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668403153996.jpg"/>
          <p:cNvPicPr>
            <a:picLocks noChangeAspect="1"/>
          </p:cNvPicPr>
          <p:nvPr/>
        </p:nvPicPr>
        <p:blipFill>
          <a:blip r:embed="rId4" cstate="print"/>
          <a:srcRect l="7291" r="10301"/>
          <a:stretch>
            <a:fillRect/>
          </a:stretch>
        </p:blipFill>
        <p:spPr>
          <a:xfrm>
            <a:off x="179511" y="1268760"/>
            <a:ext cx="421978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chool\Downloads\WhatsApp Image 2022-11-13 at 22.42.30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080091" cy="408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0" y="6155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effectLst/>
                <a:latin typeface="Georgia" pitchFamily="18" charset="0"/>
              </a:rPr>
              <a:t>Выставка рисунков дошкольников  в </a:t>
            </a:r>
            <a:r>
              <a:rPr lang="ru-RU" sz="2000" b="1" i="1" dirty="0" err="1" smtClean="0">
                <a:solidFill>
                  <a:schemeClr val="bg1"/>
                </a:solidFill>
                <a:effectLst/>
                <a:latin typeface="Georgia" pitchFamily="18" charset="0"/>
              </a:rPr>
              <a:t>Чистоозерной</a:t>
            </a:r>
            <a:r>
              <a:rPr lang="ru-RU" sz="2000" b="1" i="1" dirty="0" smtClean="0">
                <a:solidFill>
                  <a:schemeClr val="bg1"/>
                </a:solidFill>
                <a:effectLst/>
                <a:latin typeface="Georgia" pitchFamily="18" charset="0"/>
              </a:rPr>
              <a:t> СОШ №2 в рамках предметной недели русского языка и литературы</a:t>
            </a:r>
            <a:endParaRPr lang="ru-RU" sz="2000" b="1" i="1" dirty="0">
              <a:solidFill>
                <a:schemeClr val="bg1"/>
              </a:solidFill>
              <a:effectLst/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0" y="1538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/>
                <a:latin typeface="Georgia" pitchFamily="18" charset="0"/>
              </a:rPr>
              <a:t>Использование ресурсов школы при реализации проектной деятельности в детском саду</a:t>
            </a:r>
            <a:endParaRPr lang="ru-RU" sz="2400" b="1" i="1" dirty="0">
              <a:solidFill>
                <a:schemeClr val="bg1"/>
              </a:solidFill>
              <a:effectLst/>
              <a:latin typeface="Georgia" pitchFamily="18" charset="0"/>
            </a:endParaRPr>
          </a:p>
        </p:txBody>
      </p:sp>
      <p:pic>
        <p:nvPicPr>
          <p:cNvPr id="7" name="Рисунок 6" descr="1668420662724.jpg"/>
          <p:cNvPicPr>
            <a:picLocks noChangeAspect="1"/>
          </p:cNvPicPr>
          <p:nvPr/>
        </p:nvPicPr>
        <p:blipFill>
          <a:blip r:embed="rId2" cstate="print"/>
          <a:srcRect t="24406" r="44191"/>
          <a:stretch>
            <a:fillRect/>
          </a:stretch>
        </p:blipFill>
        <p:spPr>
          <a:xfrm>
            <a:off x="4644008" y="1052736"/>
            <a:ext cx="4536504" cy="276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6684206625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486454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668420662568.jpg"/>
          <p:cNvPicPr>
            <a:picLocks noChangeAspect="1"/>
          </p:cNvPicPr>
          <p:nvPr/>
        </p:nvPicPr>
        <p:blipFill>
          <a:blip r:embed="rId4" cstate="print"/>
          <a:srcRect l="4326" t="24415" r="25942" b="9401"/>
          <a:stretch>
            <a:fillRect/>
          </a:stretch>
        </p:blipFill>
        <p:spPr>
          <a:xfrm>
            <a:off x="1979712" y="3789040"/>
            <a:ext cx="5328592" cy="284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8892480" cy="108012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Важную роль в обеспечении эффективной преемственности дошкольного и начального образования играет координация взаимодействия между педагогическими коллективами ДОУ и школы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44868978"/>
              </p:ext>
            </p:extLst>
          </p:nvPr>
        </p:nvGraphicFramePr>
        <p:xfrm>
          <a:off x="323528" y="1124744"/>
          <a:ext cx="8579296" cy="5126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71600" y="188640"/>
            <a:ext cx="7200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i="1" dirty="0" smtClean="0">
                <a:solidFill>
                  <a:schemeClr val="bg1"/>
                </a:solidFill>
                <a:latin typeface="Georgia" pitchFamily="18" charset="0"/>
              </a:rPr>
              <a:t>Результат взаимодействия</a:t>
            </a:r>
            <a:endParaRPr lang="ru-RU" sz="34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" name="Рисунок 9" descr="Сертификат о присвоении статуса Р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70" y="1416248"/>
            <a:ext cx="3005046" cy="4286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Сертификат о присвоении статуса Р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5003" y="1412776"/>
            <a:ext cx="3005045" cy="4293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Сертификат о присвоении статуса РИ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9338" y="1416248"/>
            <a:ext cx="3005046" cy="4286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941766" cy="105313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5300" dirty="0" smtClean="0">
                <a:latin typeface="Georgia" pitchFamily="18" charset="0"/>
              </a:rPr>
              <a:t/>
            </a:r>
            <a:br>
              <a:rPr lang="ru-RU" sz="5300" dirty="0" smtClean="0">
                <a:latin typeface="Georgia" pitchFamily="18" charset="0"/>
              </a:rPr>
            </a:br>
            <a:r>
              <a:rPr lang="ru-RU" sz="5300" dirty="0" smtClean="0">
                <a:solidFill>
                  <a:schemeClr val="bg1"/>
                </a:solidFill>
                <a:latin typeface="Georgia" pitchFamily="18" charset="0"/>
              </a:rPr>
              <a:t>Спасибо за внимание!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ello_html_m6fb496c6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3528391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10516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типовой процесс 4"/>
          <p:cNvSpPr/>
          <p:nvPr/>
        </p:nvSpPr>
        <p:spPr>
          <a:xfrm>
            <a:off x="3491880" y="1772816"/>
            <a:ext cx="4968552" cy="36004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9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r>
              <a:rPr lang="ru-RU" sz="2000" b="1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этап Организационный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ноябрь  2020 г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.– август  2021 г.</a:t>
            </a:r>
          </a:p>
          <a:p>
            <a:pPr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r>
              <a:rPr lang="ru-RU" sz="2000" b="1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этап   Внедренческий: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сентябрь 2021 г. – декабрь 2023 г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defRPr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r>
              <a:rPr lang="ru-RU" sz="2000" b="1" i="1" u="sng" dirty="0">
                <a:solidFill>
                  <a:schemeClr val="tx1"/>
                </a:solidFill>
              </a:rPr>
              <a:t>III этап Результативный: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январь – октябрь  2024 года</a:t>
            </a:r>
          </a:p>
          <a:p>
            <a:pPr>
              <a:defRPr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220223" y="2852936"/>
            <a:ext cx="2953816" cy="1684338"/>
          </a:xfrm>
          <a:prstGeom prst="rightArrow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ЭТАПЫ РЕАЛИЗАЦИИ ПРОГРАММЫ</a:t>
            </a:r>
          </a:p>
          <a:p>
            <a:pPr algn="ctr">
              <a:defRPr/>
            </a:pPr>
            <a:endParaRPr lang="ru-RU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260648"/>
            <a:ext cx="5812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latin typeface="Georgia" pitchFamily="18" charset="0"/>
              </a:rPr>
              <a:t>Этапы работы:</a:t>
            </a:r>
            <a:endParaRPr lang="ru-RU" sz="48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99592" y="0"/>
            <a:ext cx="7200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i="1" dirty="0" smtClean="0">
                <a:solidFill>
                  <a:schemeClr val="bg1"/>
                </a:solidFill>
                <a:latin typeface="Georgia" pitchFamily="18" charset="0"/>
              </a:rPr>
              <a:t>Нормативно-правовая база</a:t>
            </a:r>
            <a:endParaRPr lang="ru-RU" sz="34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" name="Рисунок 9" descr="Сертификат о присвоении статуса Р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3035387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Сертификат о присвоении статуса РИ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2568" y="1412776"/>
            <a:ext cx="3009915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Сертификат о присвоении статуса РИ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904" y="1412776"/>
            <a:ext cx="3009915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4680520"/>
          </a:xfrm>
        </p:spPr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Скоординированность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педагогических коллективов  МБОУ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Чистоозерной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2 и МКДОУ детского сада № 4 «Светлячок»  по организации преемственности между дошкольным и начальным  общим образованием в соответствии с планом;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обеспечение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 структурно-организационного подхода к реализации ООП ДО и ООП НОО;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выработка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 психолого-педагогического методологического подхода к личностному развитию ребенка;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обеспечение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принципа организации инклюзивного образования;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уменьшение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 адаптации первоклассников к условиям обучения в школе;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создание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успешной профессиональной самореализации, проявления и развития творческого потенциала педагогов, в том числе в рамках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детей.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максимальное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социального заказа, в частности запросов родителей в качественной подготовке ребенка к начальному общему образованию.</a:t>
            </a:r>
          </a:p>
          <a:p>
            <a:pPr marL="0" indent="0" algn="ctr" eaLnBrk="1" hangingPunct="1">
              <a:buFontTx/>
              <a:buNone/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60648"/>
            <a:ext cx="874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latin typeface="Georgia" pitchFamily="18" charset="0"/>
              </a:rPr>
              <a:t>ОЖИДАЕМЫЕ РЕЗУЛЬТАТЫ:</a:t>
            </a:r>
            <a:endParaRPr lang="ru-RU" sz="40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Анкетирование педагогов детского сада и школ</a:t>
            </a:r>
            <a:r>
              <a:rPr lang="ru-RU" sz="2400" dirty="0" smtClean="0">
                <a:solidFill>
                  <a:schemeClr val="bg1"/>
                </a:solidFill>
              </a:rPr>
              <a:t>ы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(8 учителей и 8 воспитателей)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Входная анкета для педагогов.jpg"/>
          <p:cNvPicPr>
            <a:picLocks noChangeAspect="1"/>
          </p:cNvPicPr>
          <p:nvPr/>
        </p:nvPicPr>
        <p:blipFill>
          <a:blip r:embed="rId2" cstate="print"/>
          <a:srcRect l="8390" t="4450" b="9519"/>
          <a:stretch>
            <a:fillRect/>
          </a:stretch>
        </p:blipFill>
        <p:spPr>
          <a:xfrm>
            <a:off x="0" y="1412776"/>
            <a:ext cx="3180435" cy="422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59832" y="1196752"/>
            <a:ext cx="60687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Вопрос 1: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«Да» – 100%.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Вопрос 2: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«Нет» – 31%;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«Незначительные» – 69%.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Вопрос 3: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Дефицит времени; недостаток знаний педагогов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Вопрос 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- Совместные мероприятия; экскурсии;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взаимопосещения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 совместная проектная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деятельность; мастер-классы и семинары;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совместные мероприятия педагогов.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Вопрос 5: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«Нет» – 69%;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«Да» – 31%.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Вопрос 6: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Специальная литература; создание условий; КПК.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Вопрос 7: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Возможность обсудить проблемы и скорректировать дальнейшую работу; подходы к обучению и воспитанию; изучить опыт коллег и применять в работе; получить представления о содержании воспитательной работы социального партнера.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Вопрос 8: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Совместные педсоветы; увеличение количества совместных мероприятий; стимулировать; быть открытыми друг другу; интересные формы взаимодействия.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4154787356"/>
      </p:ext>
    </p:extLst>
  </p:cSld>
  <p:clrMapOvr>
    <a:masterClrMapping/>
  </p:clrMapOvr>
  <p:transition spd="med" advTm="21045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315" y="1"/>
            <a:ext cx="8175172" cy="98072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5300" dirty="0">
                <a:latin typeface="Georgia" pitchFamily="18" charset="0"/>
              </a:rPr>
              <a:t/>
            </a:r>
            <a:br>
              <a:rPr lang="ru-RU" sz="5300" dirty="0">
                <a:latin typeface="Georgia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Georgia" pitchFamily="18" charset="0"/>
              </a:rPr>
              <a:t>Психолого-педагогическая оценка готовности детей к началу школьного обучения</a:t>
            </a:r>
            <a:r>
              <a:rPr lang="ru-RU" sz="6000" b="1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6000" b="1" dirty="0" smtClean="0">
                <a:solidFill>
                  <a:schemeClr val="bg1"/>
                </a:solidFill>
                <a:latin typeface="Georgia" pitchFamily="18" charset="0"/>
              </a:rPr>
            </a:br>
            <a:endParaRPr lang="ru-RU" sz="60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714348" y="1625601"/>
          <a:ext cx="8001056" cy="3946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4154787356"/>
      </p:ext>
    </p:extLst>
  </p:cSld>
  <p:clrMapOvr>
    <a:masterClrMapping/>
  </p:clrMapOvr>
  <p:transition spd="med" advTm="21045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362657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nting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TS010362657</Template>
  <TotalTime>2110</TotalTime>
  <Words>1038</Words>
  <Application>Microsoft Office PowerPoint</Application>
  <PresentationFormat>Экран (4:3)</PresentationFormat>
  <Paragraphs>116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TS010362657</vt:lpstr>
      <vt:lpstr>Слайд 1</vt:lpstr>
      <vt:lpstr>Слайд 2</vt:lpstr>
      <vt:lpstr>Создание единого непрерывного образовательного процесса, обеспечивающего преемственность основных образовательных программ дошкольного и начального общего образования.  </vt:lpstr>
      <vt:lpstr>Важную роль в обеспечении эффективной преемственности дошкольного и начального образования играет координация взаимодействия между педагогическими коллективами ДОУ и школы.  </vt:lpstr>
      <vt:lpstr>Слайд 5</vt:lpstr>
      <vt:lpstr>Слайд 6</vt:lpstr>
      <vt:lpstr>Слайд 7</vt:lpstr>
      <vt:lpstr>Анкетирование педагогов детского сада и школы (8 учителей и 8 воспитателей) </vt:lpstr>
      <vt:lpstr> Психолого-педагогическая оценка готовности детей к началу школьного обучения </vt:lpstr>
      <vt:lpstr>Количество детей детского сада, поступающих   в первый класс Чистоозерной СОШ №2</vt:lpstr>
      <vt:lpstr>Удовлетворенность родителей психолого-педагогической подготовкой к регулярному обучению в школе </vt:lpstr>
      <vt:lpstr>Анкетирование родителей первоклассников Чистоозерной СОШ №2 (26.10.2022 г.) </vt:lpstr>
      <vt:lpstr>Родители, ученики школы  передали в детский сад акцию «Все профессии важны!»</vt:lpstr>
      <vt:lpstr>Родители, ученики школы  передали в детский сад акцию «Все профессии важны!»</vt:lpstr>
      <vt:lpstr>Ученица 9 «Б» класса Иванова Елизавета совместно со своей мамой провели урок «Профессия – повар»</vt:lpstr>
      <vt:lpstr>Познавательное занятие с использованием логопедических упражнений «Профессия – фармацевт» (мама воспитанницы)</vt:lpstr>
      <vt:lpstr>Слайд 17</vt:lpstr>
      <vt:lpstr>Слайд 18</vt:lpstr>
      <vt:lpstr>Слайд 19</vt:lpstr>
      <vt:lpstr>Слайд 20</vt:lpstr>
      <vt:lpstr>Ежегодный совместный малый педагогический совет по вопросам адаптации первоклассников.</vt:lpstr>
      <vt:lpstr>Совместный педагогический совет</vt:lpstr>
      <vt:lpstr>Семинар-практикум для педагогов детского сада и начальной школы «Культура речи педагога»</vt:lpstr>
      <vt:lpstr>Семинар-практикум «Профессиональные компетенции учителя в условиях цифровой трансформации образования»</vt:lpstr>
      <vt:lpstr>Открытый урок по обучению грамоте (1 «А» класс, Кусаинова А.О.)</vt:lpstr>
      <vt:lpstr>Преемственность документов</vt:lpstr>
      <vt:lpstr>Преемственность документов</vt:lpstr>
      <vt:lpstr>Слайд 28</vt:lpstr>
      <vt:lpstr>Слайд 29</vt:lpstr>
      <vt:lpstr>Слайд 30</vt:lpstr>
      <vt:lpstr>Участие в конкурсе по ранней профориентации среди детей дошкольного и младшего школьного возраста с ограниченными возможностями здоровья и инвалидностью «Беби – Абилимпикс» в рамках VII регионального чемпионата конкурсов профессионального мастерства для людей с инвалидностью. </vt:lpstr>
      <vt:lpstr>Слайд 32</vt:lpstr>
      <vt:lpstr>Слайд 33</vt:lpstr>
      <vt:lpstr>Слайд 34</vt:lpstr>
      <vt:lpstr>Слайд 35</vt:lpstr>
      <vt:lpstr>Слайд 36</vt:lpstr>
      <vt:lpstr>Слайд 37</vt:lpstr>
      <vt:lpstr>Выставка рисунков дошкольников  в Чистоозерной СОШ №2 в рамках предметной недели русского языка и литературы</vt:lpstr>
      <vt:lpstr>Использование ресурсов школы при реализации проектной деятельности в детском саду</vt:lpstr>
      <vt:lpstr>Слайд 40</vt:lpstr>
      <vt:lpstr> 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«Быть готовым к школе – не значит уметь читать, писать и считать. Быть готовым к школе – значит быть готовым всему этому научиться». Доктор психологических наук Леонид Абрамович Венгер</dc:title>
  <dc:creator>HP</dc:creator>
  <cp:lastModifiedBy>Пользователь</cp:lastModifiedBy>
  <cp:revision>181</cp:revision>
  <dcterms:created xsi:type="dcterms:W3CDTF">2014-02-23T07:45:13Z</dcterms:created>
  <dcterms:modified xsi:type="dcterms:W3CDTF">2023-03-09T07:29:25Z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TC103626579990</vt:lpwstr>
  </property>
</Properties>
</file>