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3" r:id="rId6"/>
    <p:sldId id="264" r:id="rId7"/>
    <p:sldId id="265" r:id="rId8"/>
    <p:sldId id="268" r:id="rId9"/>
    <p:sldId id="266" r:id="rId10"/>
    <p:sldId id="267" r:id="rId11"/>
    <p:sldId id="269" r:id="rId12"/>
    <p:sldId id="259" r:id="rId13"/>
    <p:sldId id="270" r:id="rId14"/>
    <p:sldId id="26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04406"/>
    <a:srgbClr val="10862C"/>
    <a:srgbClr val="17B9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56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C840A-AF9A-461E-AD68-3287AD339DF9}" type="datetimeFigureOut">
              <a:rPr lang="ru-RU" smtClean="0"/>
              <a:t>вт 07.02.17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EA3F4-105B-4D63-8C52-1E28C7EDD3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593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C840A-AF9A-461E-AD68-3287AD339DF9}" type="datetimeFigureOut">
              <a:rPr lang="ru-RU" smtClean="0"/>
              <a:t>вт 07.02.17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EA3F4-105B-4D63-8C52-1E28C7EDD3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005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C840A-AF9A-461E-AD68-3287AD339DF9}" type="datetimeFigureOut">
              <a:rPr lang="ru-RU" smtClean="0"/>
              <a:t>вт 07.02.17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EA3F4-105B-4D63-8C52-1E28C7EDD3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3384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C840A-AF9A-461E-AD68-3287AD339DF9}" type="datetimeFigureOut">
              <a:rPr lang="ru-RU" smtClean="0"/>
              <a:t>вт 07.02.17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EA3F4-105B-4D63-8C52-1E28C7EDD3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9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C840A-AF9A-461E-AD68-3287AD339DF9}" type="datetimeFigureOut">
              <a:rPr lang="ru-RU" smtClean="0"/>
              <a:t>вт 07.02.17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EA3F4-105B-4D63-8C52-1E28C7EDD3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543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C840A-AF9A-461E-AD68-3287AD339DF9}" type="datetimeFigureOut">
              <a:rPr lang="ru-RU" smtClean="0"/>
              <a:t>вт 07.02.17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EA3F4-105B-4D63-8C52-1E28C7EDD3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323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C840A-AF9A-461E-AD68-3287AD339DF9}" type="datetimeFigureOut">
              <a:rPr lang="ru-RU" smtClean="0"/>
              <a:t>вт 07.02.17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EA3F4-105B-4D63-8C52-1E28C7EDD3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029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C840A-AF9A-461E-AD68-3287AD339DF9}" type="datetimeFigureOut">
              <a:rPr lang="ru-RU" smtClean="0"/>
              <a:t>вт 07.02.17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EA3F4-105B-4D63-8C52-1E28C7EDD3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822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C840A-AF9A-461E-AD68-3287AD339DF9}" type="datetimeFigureOut">
              <a:rPr lang="ru-RU" smtClean="0"/>
              <a:t>вт 07.02.17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EA3F4-105B-4D63-8C52-1E28C7EDD3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863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C840A-AF9A-461E-AD68-3287AD339DF9}" type="datetimeFigureOut">
              <a:rPr lang="ru-RU" smtClean="0"/>
              <a:t>вт 07.02.17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EA3F4-105B-4D63-8C52-1E28C7EDD3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776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C840A-AF9A-461E-AD68-3287AD339DF9}" type="datetimeFigureOut">
              <a:rPr lang="ru-RU" smtClean="0"/>
              <a:t>вт 07.02.17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EA3F4-105B-4D63-8C52-1E28C7EDD3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480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C840A-AF9A-461E-AD68-3287AD339DF9}" type="datetimeFigureOut">
              <a:rPr lang="ru-RU" smtClean="0"/>
              <a:t>вт 07.02.17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EA3F4-105B-4D63-8C52-1E28C7EDD3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42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9720" cy="6892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1196752"/>
            <a:ext cx="8136904" cy="2415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2800" b="1" dirty="0" smtClean="0">
              <a:effectLst/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Тема : </a:t>
            </a: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«Развитие творческих способностей</a:t>
            </a:r>
            <a:br>
              <a:rPr lang="ru-RU" sz="3200" b="1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дошкольников в процессе музыкальной деятельности»</a:t>
            </a:r>
            <a:endParaRPr lang="ru-RU" sz="3200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47864" y="3212976"/>
            <a:ext cx="5544616" cy="23262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b="1" dirty="0" smtClean="0"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b="1" dirty="0"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b="1" dirty="0" smtClean="0"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b="1" dirty="0"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b="1" dirty="0" smtClean="0">
              <a:latin typeface="Times New Roman"/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11960" y="4805893"/>
            <a:ext cx="5472608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effectLst/>
                <a:latin typeface="Times New Roman"/>
                <a:ea typeface="Calibri"/>
                <a:cs typeface="Times New Roman"/>
              </a:rPr>
              <a:t>Материал подготовила</a:t>
            </a:r>
            <a:endParaRPr lang="ru-RU" sz="16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effectLst/>
                <a:latin typeface="Times New Roman"/>
                <a:ea typeface="Calibri"/>
                <a:cs typeface="Times New Roman"/>
              </a:rPr>
              <a:t>Герасименко Н.Г</a:t>
            </a:r>
            <a:endParaRPr lang="ru-RU" sz="16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effectLst/>
                <a:latin typeface="Times New Roman"/>
                <a:ea typeface="Calibri"/>
                <a:cs typeface="Times New Roman"/>
              </a:rPr>
              <a:t>музыкальный руководитель</a:t>
            </a:r>
            <a:endParaRPr lang="ru-RU" sz="16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</a:pPr>
            <a:r>
              <a:rPr lang="ru-RU" b="1" dirty="0" smtClean="0">
                <a:effectLst/>
                <a:latin typeface="Times New Roman"/>
                <a:ea typeface="Calibri"/>
                <a:cs typeface="Times New Roman"/>
              </a:rPr>
              <a:t>МБДОУ </a:t>
            </a:r>
            <a:r>
              <a:rPr lang="ru-RU" b="1" dirty="0" smtClean="0">
                <a:effectLst/>
                <a:latin typeface="Times New Roman"/>
                <a:ea typeface="Calibri"/>
                <a:cs typeface="Times New Roman"/>
              </a:rPr>
              <a:t>МО </a:t>
            </a:r>
            <a:r>
              <a:rPr lang="ru-RU" b="1" dirty="0" smtClean="0">
                <a:latin typeface="Times New Roman"/>
                <a:ea typeface="Calibri"/>
                <a:cs typeface="Times New Roman"/>
              </a:rPr>
              <a:t>г.Краснодар</a:t>
            </a:r>
            <a:endParaRPr lang="ru-RU" sz="16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effectLst/>
                <a:latin typeface="Times New Roman"/>
                <a:ea typeface="Calibri"/>
                <a:cs typeface="Times New Roman"/>
              </a:rPr>
              <a:t>«</a:t>
            </a:r>
            <a:r>
              <a:rPr lang="ru-RU" b="1" dirty="0" smtClean="0">
                <a:effectLst/>
                <a:latin typeface="Times New Roman"/>
                <a:ea typeface="Calibri"/>
                <a:cs typeface="Times New Roman"/>
              </a:rPr>
              <a:t>Детский сад № 160</a:t>
            </a:r>
            <a:r>
              <a:rPr lang="ru-RU" b="1" dirty="0" smtClean="0">
                <a:effectLst/>
                <a:latin typeface="Times New Roman"/>
                <a:ea typeface="Calibri"/>
                <a:cs typeface="Times New Roman"/>
              </a:rPr>
              <a:t>»</a:t>
            </a:r>
            <a:endParaRPr lang="ru-RU" sz="16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6323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862716"/>
            <a:ext cx="886388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altLang="ru-RU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«Игра на детских музыкальных инструментах»</a:t>
            </a:r>
            <a:br>
              <a:rPr lang="ru-RU" altLang="ru-RU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Обогащает музыкальные впечатления и развивает музыкальные способности дошкольников.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://www.quintecco.com/baby-music-instruments-big2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92584"/>
            <a:ext cx="3096344" cy="18285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 descr="http://strana-voprosov.ru/uploads/upload_files_from_editor/images/07-05-2015_10-31-57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1790">
            <a:off x="5801836" y="2641267"/>
            <a:ext cx="2940228" cy="2019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067" y="4195916"/>
            <a:ext cx="4176465" cy="25753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14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12767" y="674541"/>
            <a:ext cx="86409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altLang="ru-RU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«Инструментальное творчество»</a:t>
            </a:r>
            <a:r>
              <a:rPr lang="ru-RU" alt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Владение навыками игры на музыкальных инструментах обеспечивает успешное инструментальное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творчество.</a:t>
            </a:r>
            <a:r>
              <a:rPr lang="ru-RU" altLang="ru-RU" sz="24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17"/>
          <p:cNvSpPr>
            <a:spLocks noChangeArrowheads="1"/>
          </p:cNvSpPr>
          <p:nvPr/>
        </p:nvSpPr>
        <p:spPr bwMode="auto">
          <a:xfrm>
            <a:off x="193592" y="4005064"/>
            <a:ext cx="3601345" cy="1142652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altLang="ru-RU" sz="2400" b="1" dirty="0">
                <a:solidFill>
                  <a:prstClr val="black"/>
                </a:solidFill>
                <a:latin typeface="Constantia"/>
              </a:rPr>
              <a:t>Импровизационное музицирование</a:t>
            </a:r>
          </a:p>
        </p:txBody>
      </p:sp>
      <p:sp>
        <p:nvSpPr>
          <p:cNvPr id="5" name="AutoShape 12"/>
          <p:cNvSpPr>
            <a:spLocks noChangeArrowheads="1"/>
          </p:cNvSpPr>
          <p:nvPr/>
        </p:nvSpPr>
        <p:spPr bwMode="auto">
          <a:xfrm>
            <a:off x="5597954" y="1874218"/>
            <a:ext cx="3265146" cy="977066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altLang="ru-RU" sz="2000" b="1" dirty="0">
                <a:solidFill>
                  <a:prstClr val="black"/>
                </a:solidFill>
                <a:latin typeface="Constantia"/>
              </a:rPr>
              <a:t>Знакомство с музыкальными инструментами</a:t>
            </a:r>
          </a:p>
        </p:txBody>
      </p:sp>
      <p:sp>
        <p:nvSpPr>
          <p:cNvPr id="6" name="AutoShape 12"/>
          <p:cNvSpPr>
            <a:spLocks noChangeArrowheads="1"/>
          </p:cNvSpPr>
          <p:nvPr/>
        </p:nvSpPr>
        <p:spPr bwMode="auto">
          <a:xfrm>
            <a:off x="5648889" y="3160439"/>
            <a:ext cx="3265146" cy="977066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altLang="ru-RU" sz="2000" b="1" dirty="0">
                <a:solidFill>
                  <a:prstClr val="black"/>
                </a:solidFill>
                <a:latin typeface="Constantia"/>
              </a:rPr>
              <a:t>Обучение приёмам звукоизвлечения</a:t>
            </a:r>
          </a:p>
        </p:txBody>
      </p:sp>
      <p:sp>
        <p:nvSpPr>
          <p:cNvPr id="7" name="AutoShape 12"/>
          <p:cNvSpPr>
            <a:spLocks noChangeArrowheads="1"/>
          </p:cNvSpPr>
          <p:nvPr/>
        </p:nvSpPr>
        <p:spPr bwMode="auto">
          <a:xfrm>
            <a:off x="5648889" y="4427636"/>
            <a:ext cx="3265146" cy="977066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altLang="ru-RU" sz="2000" b="1" dirty="0">
                <a:solidFill>
                  <a:prstClr val="black"/>
                </a:solidFill>
                <a:latin typeface="Constantia"/>
              </a:rPr>
              <a:t>Игра в ансамбле</a:t>
            </a:r>
          </a:p>
        </p:txBody>
      </p:sp>
      <p:sp>
        <p:nvSpPr>
          <p:cNvPr id="8" name="AutoShape 12"/>
          <p:cNvSpPr>
            <a:spLocks noChangeArrowheads="1"/>
          </p:cNvSpPr>
          <p:nvPr/>
        </p:nvSpPr>
        <p:spPr bwMode="auto">
          <a:xfrm>
            <a:off x="5648889" y="5641139"/>
            <a:ext cx="3265146" cy="977066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altLang="ru-RU" sz="2000" b="1" dirty="0">
                <a:solidFill>
                  <a:prstClr val="black"/>
                </a:solidFill>
                <a:latin typeface="Constantia"/>
              </a:rPr>
              <a:t>Инструментальная импровизация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3822405" y="2362751"/>
            <a:ext cx="1775549" cy="183948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4" idx="3"/>
            <a:endCxn id="6" idx="1"/>
          </p:cNvCxnSpPr>
          <p:nvPr/>
        </p:nvCxnSpPr>
        <p:spPr>
          <a:xfrm flipV="1">
            <a:off x="3794937" y="3648972"/>
            <a:ext cx="1853952" cy="92741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endCxn id="7" idx="1"/>
          </p:cNvCxnSpPr>
          <p:nvPr/>
        </p:nvCxnSpPr>
        <p:spPr>
          <a:xfrm>
            <a:off x="3794937" y="4800268"/>
            <a:ext cx="1853952" cy="11590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endCxn id="8" idx="1"/>
          </p:cNvCxnSpPr>
          <p:nvPr/>
        </p:nvCxnSpPr>
        <p:spPr>
          <a:xfrm>
            <a:off x="3822405" y="5040063"/>
            <a:ext cx="1826484" cy="108960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51" y="1893461"/>
            <a:ext cx="3454266" cy="19398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7007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294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444501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родителями:</a:t>
            </a:r>
            <a:endParaRPr lang="ru-RU" sz="36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268760"/>
            <a:ext cx="867645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Анкетирование «Музыка в вашей жизни»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пальчиковым играм.</a:t>
            </a:r>
          </a:p>
          <a:p>
            <a:pPr marL="342900" lvl="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Консультации «Пойте детям перед сном», «Музыкальное воспитание в кругу семьи»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информационных буклетов.</a:t>
            </a:r>
            <a:endParaRPr lang="ru-RU" alt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2781221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для родителей:</a:t>
            </a:r>
            <a:endParaRPr lang="ru-RU" sz="36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3573015"/>
            <a:ext cx="84969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Слушать дома с детьми детские музыкальные произведения, классическую музыку,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аудиосказки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сопровождении симфонического оркестра,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Посещать детские театры, клубы, ходить на концерты,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Беседовать с детьми о понравившихся музыкальных произведениях, театральных постановках, концертах и др.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22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9592" y="722526"/>
            <a:ext cx="7344816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Условия для успешного  развития творческих способностей детей: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98457" y="2168692"/>
            <a:ext cx="6318448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Необходимо окружить ребёнка такой средой и такой системой отношений, которые стимулировали бы его самую разнообразную </a:t>
            </a:r>
            <a:r>
              <a:rPr lang="ru-RU" sz="2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музыкальную </a:t>
            </a:r>
            <a: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деятельность.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83177" y="3296378"/>
            <a:ext cx="5885680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Соблюдение принципа свободы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71418" y="3782473"/>
            <a:ext cx="80648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effectLst/>
                <a:latin typeface="Times New Roman"/>
                <a:ea typeface="Calibri"/>
              </a:rPr>
              <a:t>Методы обучения должны находиться в соответствии с поставленными целями обучения.    </a:t>
            </a:r>
            <a:r>
              <a:rPr lang="ru-RU" dirty="0" smtClean="0">
                <a:effectLst/>
                <a:latin typeface="Times New Roman"/>
                <a:ea typeface="Calibri"/>
              </a:rPr>
              <a:t>                                             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4569997"/>
            <a:ext cx="784887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effectLst/>
                <a:latin typeface="Times New Roman"/>
                <a:ea typeface="Calibri"/>
                <a:cs typeface="Times New Roman"/>
              </a:rPr>
              <a:t> Оснащение музыкального  творчества как в детском саду, так и в семье музыкальным сопровождением, разнообразными костюмами и атрибутами, пространством для танцев, детскими музыкальными инструментами.</a:t>
            </a:r>
            <a:endParaRPr lang="ru-RU" sz="20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1257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51720" y="1484784"/>
            <a:ext cx="4572000" cy="295683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6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159047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43808" y="764705"/>
            <a:ext cx="32976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1628800"/>
            <a:ext cx="7488832" cy="3586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Музыкальное искусство играет огромную роль в процессе воспитания духовности, развития эмоциональной и познавательной сторон личности человека.</a:t>
            </a:r>
          </a:p>
          <a:p>
            <a:pPr lvl="0" algn="ctr">
              <a:lnSpc>
                <a:spcPct val="150000"/>
              </a:lnSpc>
            </a:pP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Формирование личности через искусство, воспитание человека, способного ценить, творчески усваивать и приумножать ценности родной и мировой культуры, - одна из актуальных задач дошкольного образования</a:t>
            </a:r>
            <a:r>
              <a:rPr lang="ru-RU" altLang="ru-RU" sz="2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0383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-68968"/>
            <a:ext cx="9144000" cy="692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91680" y="1124744"/>
            <a:ext cx="57606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работы: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2204864"/>
            <a:ext cx="64807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творческих способностей  дошкольников на основе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музыкально -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игрового творчества.</a:t>
            </a:r>
          </a:p>
        </p:txBody>
      </p:sp>
    </p:spTree>
    <p:extLst>
      <p:ext uri="{BB962C8B-B14F-4D97-AF65-F5344CB8AC3E}">
        <p14:creationId xmlns:p14="http://schemas.microsoft.com/office/powerpoint/2010/main" val="297612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23728" y="116632"/>
            <a:ext cx="4320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36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3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929427"/>
            <a:ext cx="80648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t"/>
            <a:endParaRPr lang="ru-RU" sz="2400" b="1" u="sng" dirty="0" smtClean="0">
              <a:solidFill>
                <a:srgbClr val="002060"/>
              </a:solidFill>
              <a:latin typeface="Constantia"/>
            </a:endParaRPr>
          </a:p>
          <a:p>
            <a:pPr lvl="0" fontAlgn="t"/>
            <a:r>
              <a:rPr lang="ru-RU" sz="2400" b="1" u="sng" dirty="0" smtClean="0">
                <a:solidFill>
                  <a:srgbClr val="002060"/>
                </a:solidFill>
                <a:latin typeface="Constantia"/>
              </a:rPr>
              <a:t>Воспитательные</a:t>
            </a:r>
            <a:r>
              <a:rPr lang="ru-RU" sz="2400" b="1" u="sng" dirty="0">
                <a:solidFill>
                  <a:srgbClr val="002060"/>
                </a:solidFill>
                <a:latin typeface="Constantia"/>
              </a:rPr>
              <a:t>:</a:t>
            </a:r>
            <a:endParaRPr lang="ru-RU" sz="2400" b="1" dirty="0">
              <a:solidFill>
                <a:srgbClr val="002060"/>
              </a:solidFill>
              <a:latin typeface="Constantia"/>
            </a:endParaRPr>
          </a:p>
          <a:p>
            <a:pPr marL="285750" lvl="0" indent="-285750" fontAlgn="t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 музыкальную культуру  детей и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родителей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285750" lvl="0" indent="-285750" fontAlgn="t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желание принимать участие в проведении музыкальных праздников и мероприятий.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2420888"/>
            <a:ext cx="8856984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2400" b="1" u="sng" dirty="0" smtClean="0">
              <a:solidFill>
                <a:srgbClr val="10862C"/>
              </a:solidFill>
              <a:latin typeface="Constantia"/>
            </a:endParaRPr>
          </a:p>
          <a:p>
            <a:pPr lvl="0"/>
            <a:r>
              <a:rPr lang="ru-RU" sz="2400" b="1" u="sng" dirty="0" smtClean="0">
                <a:solidFill>
                  <a:srgbClr val="10862C"/>
                </a:solidFill>
                <a:latin typeface="Constantia"/>
              </a:rPr>
              <a:t>Образовательные</a:t>
            </a:r>
            <a:r>
              <a:rPr lang="ru-RU" sz="2400" b="1" u="sng" dirty="0">
                <a:solidFill>
                  <a:srgbClr val="10862C"/>
                </a:solidFill>
                <a:latin typeface="Constantia"/>
              </a:rPr>
              <a:t>:</a:t>
            </a:r>
            <a:endParaRPr lang="ru-RU" sz="2400" b="1" dirty="0">
              <a:solidFill>
                <a:srgbClr val="10862C"/>
              </a:solidFill>
              <a:latin typeface="Constantia"/>
            </a:endParaRPr>
          </a:p>
          <a:p>
            <a:pPr marL="285750" lvl="1" indent="-285750" fontAlgn="t">
              <a:buFont typeface="Arial" panose="020B0604020202020204" pitchFamily="34" charset="0"/>
              <a:buChar char="•"/>
            </a:pPr>
            <a:r>
              <a:rPr lang="ru-RU" altLang="ru-RU" sz="2000" b="1" dirty="0">
                <a:solidFill>
                  <a:srgbClr val="1086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побуждать  детей  выражать  свои  музыкальные  впечатления  в  исполнительской  и  творческой  деятельности,</a:t>
            </a:r>
            <a:endParaRPr lang="ru-RU" sz="2000" b="1" dirty="0">
              <a:solidFill>
                <a:srgbClr val="10862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1" indent="-285750" fontAlgn="t">
              <a:buFont typeface="Arial" panose="020B0604020202020204" pitchFamily="34" charset="0"/>
              <a:buChar char="•"/>
            </a:pPr>
            <a:r>
              <a:rPr lang="ru-RU" altLang="ru-RU" sz="2000" b="1" dirty="0">
                <a:solidFill>
                  <a:srgbClr val="1086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побуждать  дошкольников  к  различным  проявлениям  творчества:  музыкально –    ритмические  движения, певческие  импровизации,  игра  на  детских  музыкальных  инструментах.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4797152"/>
            <a:ext cx="756084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2400" b="1" u="sng" dirty="0" smtClean="0">
              <a:solidFill>
                <a:srgbClr val="904406"/>
              </a:solidFill>
              <a:latin typeface="Constantia"/>
            </a:endParaRPr>
          </a:p>
          <a:p>
            <a:pPr lvl="0"/>
            <a:r>
              <a:rPr lang="ru-RU" sz="2400" b="1" u="sng" dirty="0" smtClean="0">
                <a:solidFill>
                  <a:srgbClr val="904406"/>
                </a:solidFill>
                <a:latin typeface="Constantia"/>
              </a:rPr>
              <a:t>Развивающие</a:t>
            </a:r>
            <a:r>
              <a:rPr lang="ru-RU" sz="2400" b="1" u="sng" dirty="0">
                <a:solidFill>
                  <a:srgbClr val="904406"/>
                </a:solidFill>
                <a:latin typeface="Constantia"/>
              </a:rPr>
              <a:t>:</a:t>
            </a:r>
            <a:endParaRPr lang="ru-RU" sz="2400" b="1" dirty="0">
              <a:solidFill>
                <a:srgbClr val="904406"/>
              </a:solidFill>
              <a:latin typeface="Constantia"/>
            </a:endParaRPr>
          </a:p>
          <a:p>
            <a:pPr marL="285750" lvl="0" indent="-285750" fontAlgn="t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9044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творческое воображение,</a:t>
            </a:r>
          </a:p>
          <a:p>
            <a:pPr marL="285750" lvl="0" indent="-285750" fontAlgn="t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9044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природную музыкальность детей.</a:t>
            </a:r>
          </a:p>
        </p:txBody>
      </p:sp>
    </p:spTree>
    <p:extLst>
      <p:ext uri="{BB962C8B-B14F-4D97-AF65-F5344CB8AC3E}">
        <p14:creationId xmlns:p14="http://schemas.microsoft.com/office/powerpoint/2010/main" val="368264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555006" y="212484"/>
            <a:ext cx="816433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altLang="ru-RU" sz="32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altLang="ru-RU" sz="3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ru-RU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Музыкально-игровое творчество»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Помогает детям проявить себя в песенных, танцевальных и инструментальных импровизациях.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17"/>
          <p:cNvSpPr>
            <a:spLocks noChangeArrowheads="1"/>
          </p:cNvSpPr>
          <p:nvPr/>
        </p:nvSpPr>
        <p:spPr bwMode="auto">
          <a:xfrm>
            <a:off x="379913" y="2408618"/>
            <a:ext cx="3246847" cy="2808103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altLang="ru-RU" sz="2400" b="1" dirty="0" smtClean="0">
                <a:solidFill>
                  <a:prstClr val="black"/>
                </a:solidFill>
                <a:latin typeface="Constantia"/>
              </a:rPr>
              <a:t>                       Музыкально- </a:t>
            </a:r>
            <a:r>
              <a:rPr lang="ru-RU" altLang="ru-RU" sz="2400" b="1" dirty="0">
                <a:solidFill>
                  <a:prstClr val="black"/>
                </a:solidFill>
                <a:latin typeface="Constantia"/>
              </a:rPr>
              <a:t>игровое творчество</a:t>
            </a:r>
          </a:p>
        </p:txBody>
      </p:sp>
      <p:sp>
        <p:nvSpPr>
          <p:cNvPr id="9" name="AutoShape 12"/>
          <p:cNvSpPr>
            <a:spLocks noChangeArrowheads="1"/>
          </p:cNvSpPr>
          <p:nvPr/>
        </p:nvSpPr>
        <p:spPr bwMode="auto">
          <a:xfrm>
            <a:off x="5421654" y="2182583"/>
            <a:ext cx="3265146" cy="977066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altLang="ru-RU" sz="2400" b="1" dirty="0">
                <a:solidFill>
                  <a:prstClr val="black"/>
                </a:solidFill>
                <a:latin typeface="Constantia"/>
              </a:rPr>
              <a:t>Восприятие</a:t>
            </a:r>
            <a:r>
              <a:rPr lang="ru-RU" altLang="ru-RU" dirty="0">
                <a:solidFill>
                  <a:prstClr val="black"/>
                </a:solidFill>
                <a:latin typeface="Constantia"/>
              </a:rPr>
              <a:t> </a:t>
            </a:r>
          </a:p>
        </p:txBody>
      </p:sp>
      <p:sp>
        <p:nvSpPr>
          <p:cNvPr id="10" name="AutoShape 12"/>
          <p:cNvSpPr>
            <a:spLocks noChangeArrowheads="1"/>
          </p:cNvSpPr>
          <p:nvPr/>
        </p:nvSpPr>
        <p:spPr bwMode="auto">
          <a:xfrm>
            <a:off x="5442738" y="3269848"/>
            <a:ext cx="3276600" cy="1008062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altLang="ru-RU" sz="2400" b="1" dirty="0">
                <a:solidFill>
                  <a:prstClr val="black"/>
                </a:solidFill>
                <a:latin typeface="Constantia"/>
              </a:rPr>
              <a:t>Пение</a:t>
            </a:r>
          </a:p>
        </p:txBody>
      </p:sp>
      <p:sp>
        <p:nvSpPr>
          <p:cNvPr id="11" name="AutoShape 12"/>
          <p:cNvSpPr>
            <a:spLocks noChangeArrowheads="1"/>
          </p:cNvSpPr>
          <p:nvPr/>
        </p:nvSpPr>
        <p:spPr bwMode="auto">
          <a:xfrm>
            <a:off x="5410200" y="4394620"/>
            <a:ext cx="3276600" cy="1008062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altLang="ru-RU" sz="2000" b="1" dirty="0">
                <a:solidFill>
                  <a:prstClr val="black"/>
                </a:solidFill>
                <a:latin typeface="Constantia"/>
              </a:rPr>
              <a:t>Музыкально- ритмические движения</a:t>
            </a:r>
          </a:p>
        </p:txBody>
      </p:sp>
      <p:sp>
        <p:nvSpPr>
          <p:cNvPr id="12" name="AutoShape 12"/>
          <p:cNvSpPr>
            <a:spLocks noChangeArrowheads="1"/>
          </p:cNvSpPr>
          <p:nvPr/>
        </p:nvSpPr>
        <p:spPr bwMode="auto">
          <a:xfrm>
            <a:off x="5410200" y="5519392"/>
            <a:ext cx="3276600" cy="1008062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altLang="ru-RU" sz="2000" b="1" dirty="0">
                <a:solidFill>
                  <a:prstClr val="black"/>
                </a:solidFill>
                <a:latin typeface="Constantia"/>
              </a:rPr>
              <a:t>Игра на музыкальных инструментах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 flipV="1">
            <a:off x="3680280" y="2475996"/>
            <a:ext cx="1729920" cy="51019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3618218" y="3526351"/>
            <a:ext cx="1800524" cy="23000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3618218" y="4221088"/>
            <a:ext cx="1814832" cy="60185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3618218" y="4898651"/>
            <a:ext cx="1824520" cy="102113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48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5878" y="559721"/>
            <a:ext cx="79928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1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«Песенное творчество»</a:t>
            </a:r>
            <a:r>
              <a:rPr kumimoji="0" lang="ru-RU" altLang="ru-RU" sz="3200" b="1" i="0" u="sng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ru-RU" altLang="ru-RU" sz="3200" b="1" i="0" u="sng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3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это умение детей импровизировать простейшие мелодии.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9" r="12485"/>
          <a:stretch/>
        </p:blipFill>
        <p:spPr>
          <a:xfrm>
            <a:off x="425878" y="2212453"/>
            <a:ext cx="4171455" cy="28090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948258"/>
            <a:ext cx="4703500" cy="26414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4627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64686" y="442837"/>
            <a:ext cx="84249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altLang="ru-RU" sz="3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ru-RU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Танцевальное творчество»</a:t>
            </a:r>
            <a:r>
              <a:rPr lang="ru-RU" altLang="ru-RU" sz="32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2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это умение детей комбинировать из знакомых элементов танца новые композиции.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17"/>
          <p:cNvSpPr>
            <a:spLocks noChangeArrowheads="1"/>
          </p:cNvSpPr>
          <p:nvPr/>
        </p:nvSpPr>
        <p:spPr bwMode="auto">
          <a:xfrm>
            <a:off x="26894" y="3579018"/>
            <a:ext cx="3336572" cy="1106368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alt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Танцевальное </a:t>
            </a:r>
          </a:p>
          <a:p>
            <a:pPr algn="ctr"/>
            <a:r>
              <a:rPr lang="ru-RU" alt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творчество</a:t>
            </a:r>
          </a:p>
        </p:txBody>
      </p:sp>
      <p:sp>
        <p:nvSpPr>
          <p:cNvPr id="5" name="AutoShape 12"/>
          <p:cNvSpPr>
            <a:spLocks noChangeArrowheads="1"/>
          </p:cNvSpPr>
          <p:nvPr/>
        </p:nvSpPr>
        <p:spPr bwMode="auto">
          <a:xfrm>
            <a:off x="5160021" y="1988840"/>
            <a:ext cx="3276578" cy="1004594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alt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ПЛЯСКИ ПО ПОКАЗУ </a:t>
            </a:r>
          </a:p>
          <a:p>
            <a:pPr algn="ctr"/>
            <a:r>
              <a:rPr lang="ru-RU" alt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</a:t>
            </a:r>
          </a:p>
        </p:txBody>
      </p:sp>
      <p:sp>
        <p:nvSpPr>
          <p:cNvPr id="6" name="AutoShape 13"/>
          <p:cNvSpPr>
            <a:spLocks noChangeArrowheads="1"/>
          </p:cNvSpPr>
          <p:nvPr/>
        </p:nvSpPr>
        <p:spPr bwMode="auto">
          <a:xfrm>
            <a:off x="5083776" y="3169097"/>
            <a:ext cx="3352800" cy="1138237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alt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ПЛЯСКИ</a:t>
            </a:r>
          </a:p>
          <a:p>
            <a:pPr algn="ctr"/>
            <a:r>
              <a:rPr lang="ru-RU" alt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ЗАФИКСИРОВАННЫМИ</a:t>
            </a:r>
          </a:p>
          <a:p>
            <a:pPr algn="ctr"/>
            <a:r>
              <a:rPr lang="ru-RU" alt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ДВИЖЕНИЯМИ</a:t>
            </a:r>
          </a:p>
          <a:p>
            <a:pPr algn="ctr"/>
            <a:endParaRPr lang="ru-RU" altLang="ru-RU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7" name="AutoShape 14"/>
          <p:cNvSpPr>
            <a:spLocks noChangeArrowheads="1"/>
          </p:cNvSpPr>
          <p:nvPr/>
        </p:nvSpPr>
        <p:spPr bwMode="auto">
          <a:xfrm>
            <a:off x="5115189" y="4426239"/>
            <a:ext cx="3313112" cy="1134610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ru-RU" altLang="ru-RU" dirty="0">
              <a:solidFill>
                <a:srgbClr val="58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  <a:p>
            <a:pPr algn="ctr"/>
            <a:r>
              <a:rPr lang="ru-RU" alt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ПЕРЕПЛЯСЫ</a:t>
            </a:r>
          </a:p>
          <a:p>
            <a:pPr algn="ctr"/>
            <a:endParaRPr lang="ru-RU" altLang="ru-RU" b="1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AutoShape 15"/>
          <p:cNvSpPr>
            <a:spLocks noChangeArrowheads="1"/>
          </p:cNvSpPr>
          <p:nvPr/>
        </p:nvSpPr>
        <p:spPr bwMode="auto">
          <a:xfrm>
            <a:off x="5160021" y="5667485"/>
            <a:ext cx="3231768" cy="1006475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/>
            <a:endParaRPr lang="ru-RU" altLang="ru-RU" sz="1400" b="1" dirty="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  <a:p>
            <a:pPr algn="ctr"/>
            <a:r>
              <a:rPr lang="ru-RU" altLang="ru-RU" sz="1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alt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ПРИДУМЫВАНИЕ ТАНЦЕВАЛЬНЫХ   КОМПОЗИЦИЙ</a:t>
            </a:r>
          </a:p>
          <a:p>
            <a:pPr algn="ctr"/>
            <a:r>
              <a:rPr lang="ru-RU" alt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3450584" y="2557895"/>
            <a:ext cx="1601733" cy="143024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3450584" y="3740027"/>
            <a:ext cx="1546075" cy="46324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7" idx="1"/>
          </p:cNvCxnSpPr>
          <p:nvPr/>
        </p:nvCxnSpPr>
        <p:spPr>
          <a:xfrm flipH="1" flipV="1">
            <a:off x="3482042" y="4307334"/>
            <a:ext cx="1633147" cy="68621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8" idx="1"/>
          </p:cNvCxnSpPr>
          <p:nvPr/>
        </p:nvCxnSpPr>
        <p:spPr>
          <a:xfrm flipH="1" flipV="1">
            <a:off x="3482045" y="4491374"/>
            <a:ext cx="1677976" cy="167934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" y="1607794"/>
            <a:ext cx="3366764" cy="18907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2" y="4846396"/>
            <a:ext cx="3396720" cy="19075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0156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1" y="0"/>
            <a:ext cx="9144000" cy="70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47655" y="547598"/>
            <a:ext cx="74888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altLang="ru-RU" sz="3200" b="1" u="sng" dirty="0">
                <a:solidFill>
                  <a:srgbClr val="FF0000"/>
                </a:solidFill>
                <a:latin typeface="Constantia"/>
              </a:rPr>
              <a:t>«</a:t>
            </a:r>
            <a:r>
              <a:rPr lang="ru-RU" altLang="ru-RU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Музыкально-игровое творчество»</a:t>
            </a:r>
            <a:r>
              <a:rPr lang="ru-RU" alt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это умение самостоятельно находить способы воплощения музыкально-игровых образов.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17"/>
          <p:cNvSpPr>
            <a:spLocks noChangeArrowheads="1"/>
          </p:cNvSpPr>
          <p:nvPr/>
        </p:nvSpPr>
        <p:spPr bwMode="auto">
          <a:xfrm>
            <a:off x="253446" y="4693990"/>
            <a:ext cx="3246847" cy="941784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alt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Музыкально- игровое творчество</a:t>
            </a:r>
          </a:p>
        </p:txBody>
      </p:sp>
      <p:sp>
        <p:nvSpPr>
          <p:cNvPr id="5" name="AutoShape 12"/>
          <p:cNvSpPr>
            <a:spLocks noChangeArrowheads="1"/>
          </p:cNvSpPr>
          <p:nvPr/>
        </p:nvSpPr>
        <p:spPr bwMode="auto">
          <a:xfrm>
            <a:off x="5554105" y="2084005"/>
            <a:ext cx="3265146" cy="977066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altLang="ru-RU" sz="2000" b="1" dirty="0">
                <a:solidFill>
                  <a:prstClr val="black"/>
                </a:solidFill>
                <a:latin typeface="Constantia"/>
              </a:rPr>
              <a:t>Передача образов отдельных персонажей</a:t>
            </a:r>
          </a:p>
        </p:txBody>
      </p:sp>
      <p:sp>
        <p:nvSpPr>
          <p:cNvPr id="6" name="AutoShape 12"/>
          <p:cNvSpPr>
            <a:spLocks noChangeArrowheads="1"/>
          </p:cNvSpPr>
          <p:nvPr/>
        </p:nvSpPr>
        <p:spPr bwMode="auto">
          <a:xfrm>
            <a:off x="5554105" y="3154465"/>
            <a:ext cx="3265146" cy="977066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altLang="ru-RU" sz="2000" b="1" dirty="0">
                <a:solidFill>
                  <a:prstClr val="black"/>
                </a:solidFill>
                <a:latin typeface="Constantia"/>
              </a:rPr>
              <a:t>Изменение образа со сменой характера музыки</a:t>
            </a:r>
          </a:p>
        </p:txBody>
      </p:sp>
      <p:sp>
        <p:nvSpPr>
          <p:cNvPr id="7" name="AutoShape 12"/>
          <p:cNvSpPr>
            <a:spLocks noChangeArrowheads="1"/>
          </p:cNvSpPr>
          <p:nvPr/>
        </p:nvSpPr>
        <p:spPr bwMode="auto">
          <a:xfrm>
            <a:off x="5554105" y="4230816"/>
            <a:ext cx="3265146" cy="977066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altLang="ru-RU" sz="2000" b="1" dirty="0">
                <a:solidFill>
                  <a:prstClr val="black"/>
                </a:solidFill>
                <a:latin typeface="Constantia"/>
              </a:rPr>
              <a:t>Игры с развёрнутым театральным действием</a:t>
            </a:r>
          </a:p>
        </p:txBody>
      </p:sp>
      <p:sp>
        <p:nvSpPr>
          <p:cNvPr id="8" name="AutoShape 12"/>
          <p:cNvSpPr>
            <a:spLocks noChangeArrowheads="1"/>
          </p:cNvSpPr>
          <p:nvPr/>
        </p:nvSpPr>
        <p:spPr bwMode="auto">
          <a:xfrm>
            <a:off x="5617249" y="5287446"/>
            <a:ext cx="3265146" cy="977066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altLang="ru-RU" sz="2000" b="1" dirty="0">
                <a:solidFill>
                  <a:prstClr val="black"/>
                </a:solidFill>
                <a:latin typeface="Constantia"/>
              </a:rPr>
              <a:t> Импровизация музыкально- игрового образа</a:t>
            </a:r>
          </a:p>
        </p:txBody>
      </p:sp>
      <p:cxnSp>
        <p:nvCxnSpPr>
          <p:cNvPr id="9" name="Прямая со стрелкой 8"/>
          <p:cNvCxnSpPr>
            <a:stCxn id="4" idx="3"/>
            <a:endCxn id="5" idx="1"/>
          </p:cNvCxnSpPr>
          <p:nvPr/>
        </p:nvCxnSpPr>
        <p:spPr>
          <a:xfrm flipV="1">
            <a:off x="3500293" y="2572538"/>
            <a:ext cx="2053812" cy="259234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4" idx="3"/>
          </p:cNvCxnSpPr>
          <p:nvPr/>
        </p:nvCxnSpPr>
        <p:spPr>
          <a:xfrm flipV="1">
            <a:off x="3500293" y="3944135"/>
            <a:ext cx="1911929" cy="122074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3571234" y="4382810"/>
            <a:ext cx="1936870" cy="92456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3500293" y="5287446"/>
            <a:ext cx="2116956" cy="67055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Рисунок 22" descr="E:\ярмарка 09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28" y="1762115"/>
            <a:ext cx="3998940" cy="24518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8907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03547" y="254258"/>
            <a:ext cx="813690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alt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ru-RU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Музыкально-дидактическая игра»</a:t>
            </a:r>
            <a:r>
              <a:rPr lang="ru-RU" alt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alt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Способствует формированию у детей музыкальных способностей, развивает чувство ритма и слух.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547" y="1844824"/>
            <a:ext cx="2820905" cy="23225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00" y="1700808"/>
            <a:ext cx="2955335" cy="20162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703" y="1700809"/>
            <a:ext cx="2921449" cy="20162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00" y="4167370"/>
            <a:ext cx="2875641" cy="23689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172" y="4570067"/>
            <a:ext cx="2829414" cy="18862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535" y="4270937"/>
            <a:ext cx="2601783" cy="22653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1216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</TotalTime>
  <Words>357</Words>
  <Application>Microsoft Office PowerPoint</Application>
  <PresentationFormat>Экран (4:3)</PresentationFormat>
  <Paragraphs>79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Constantia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Vitaliy</dc:creator>
  <cp:lastModifiedBy>Пользователь</cp:lastModifiedBy>
  <cp:revision>31</cp:revision>
  <dcterms:created xsi:type="dcterms:W3CDTF">2016-12-13T11:28:50Z</dcterms:created>
  <dcterms:modified xsi:type="dcterms:W3CDTF">2017-02-07T09:57:03Z</dcterms:modified>
</cp:coreProperties>
</file>