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5" r:id="rId5"/>
    <p:sldId id="267" r:id="rId6"/>
    <p:sldId id="276" r:id="rId7"/>
    <p:sldId id="269" r:id="rId8"/>
    <p:sldId id="277" r:id="rId9"/>
    <p:sldId id="271" r:id="rId10"/>
    <p:sldId id="278" r:id="rId11"/>
    <p:sldId id="275" r:id="rId12"/>
    <p:sldId id="279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717"/>
    <a:srgbClr val="008000"/>
    <a:srgbClr val="663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94660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9ED3-ED48-4871-A99A-688825195CE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EEAF-7968-4E5E-9BB7-AF13B309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D3DA-A155-4913-8014-9F7A8B7001FE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A9E2-3E8E-4F86-8436-CE3D4C4D2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4797-8CB9-4E16-AFBC-16EB30F00975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9DF4-610D-4347-949B-966543F03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34F3-B5B2-473B-8184-BEB14DB386EC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D3EA-68E9-4180-A4A8-EEB14938B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CEEC-9788-4EEE-856E-8ADA40AF99F1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8F4D-9798-49C0-BA3C-7400F0CC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8B66-A3CC-4970-95AB-5007AE8EEACE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DB9-C743-4C73-80F3-3E5068867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E7F2-C6F1-4065-A0D8-8DD7DC282DCA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77B2-3D84-4BF1-8063-0A010283A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F65A-8E68-4B13-A53E-928D43A9E492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575F-C3CA-482F-80F4-B23AC8FC2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7344-8698-4BB1-BDFC-0E2BD867E3F9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9A07-E52E-439A-A896-52A7BC7BD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65B-FB34-4739-A96E-EB1FACCA75D5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8B33-2B0B-416D-8F11-572981B5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F955-6AA3-4973-B4F8-7AEE7F693315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70CA-9599-44C8-B138-C70E170A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3EADC-C418-4DC2-A101-6AC9659CBB3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230EB-2952-420A-8AC0-8903CC6B3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14.pn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11.wav"/><Relationship Id="rId7" Type="http://schemas.openxmlformats.org/officeDocument/2006/relationships/image" Target="../media/image27.jpg"/><Relationship Id="rId12" Type="http://schemas.openxmlformats.org/officeDocument/2006/relationships/image" Target="../media/image17.png"/><Relationship Id="rId2" Type="http://schemas.openxmlformats.org/officeDocument/2006/relationships/audio" Target="file:///C:\Users\&#1054;&#1082;&#1089;&#1072;&#1085;&#1072;%20&#1042;&#1083;&#1072;&#1076;&#1080;&#1084;&#1080;&#1088;&#1086;&#1074;&#1085;&#1072;\Desktop\&#1057;&#1077;&#1085;&#1080;&#1085;&#1072;%20&#1070;.&#1052;%20&#1041;&#1077;&#1079;&#1086;&#1087;&#1072;&#1089;&#1085;&#1072;&#1103;%20&#1076;&#1086;&#1088;&#1086;&#1075;&#1072;\&#1080;&#1075;&#1088;&#1072;%20&#1087;&#1086;%20&#1055;&#1044;&#1044;%20&#1057;&#1077;&#1085;&#1080;&#1085;&#1072;&#1070;.&#1052;\sto_k_odnomu_-_zvuk_nepravilnogo_otveta.mp3" TargetMode="External"/><Relationship Id="rId1" Type="http://schemas.microsoft.com/office/2007/relationships/media" Target="file:///C:\Users\&#1054;&#1082;&#1089;&#1072;&#1085;&#1072;%20&#1042;&#1083;&#1072;&#1076;&#1080;&#1084;&#1080;&#1088;&#1086;&#1074;&#1085;&#1072;\Desktop\&#1057;&#1077;&#1085;&#1080;&#1085;&#1072;%20&#1070;.&#1052;%20&#1041;&#1077;&#1079;&#1086;&#1087;&#1072;&#1089;&#1085;&#1072;&#1103;%20&#1076;&#1086;&#1088;&#1086;&#1075;&#1072;\&#1080;&#1075;&#1088;&#1072;%20&#1087;&#1086;%20&#1055;&#1044;&#1044;%20&#1057;&#1077;&#1085;&#1080;&#1085;&#1072;&#1070;.&#1052;\sto_k_odnomu_-_zvuk_nepravilnogo_otveta.mp3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gif"/><Relationship Id="rId4" Type="http://schemas.openxmlformats.org/officeDocument/2006/relationships/audio" Target="../media/media11.wav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&#1053;&#1086;&#1074;&#1099;&#1081;%20&#1087;&#1088;&#1086;&#1077;&#1082;&#1090;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&#1082;%20&#1080;&#1075;&#1088;&#1077;.m4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1.xml"/><Relationship Id="rId18" Type="http://schemas.openxmlformats.org/officeDocument/2006/relationships/slide" Target="slide13.xml"/><Relationship Id="rId26" Type="http://schemas.openxmlformats.org/officeDocument/2006/relationships/image" Target="../media/image17.png"/><Relationship Id="rId3" Type="http://schemas.microsoft.com/office/2007/relationships/media" Target="../media/media2.wav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3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9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7.xml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1.gif"/><Relationship Id="rId4" Type="http://schemas.openxmlformats.org/officeDocument/2006/relationships/audio" Target="../media/media2.wav"/><Relationship Id="rId9" Type="http://schemas.openxmlformats.org/officeDocument/2006/relationships/slide" Target="slide4.xml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4.wav"/><Relationship Id="rId7" Type="http://schemas.openxmlformats.org/officeDocument/2006/relationships/image" Target="../media/image19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mp3"/><Relationship Id="rId11" Type="http://schemas.openxmlformats.org/officeDocument/2006/relationships/image" Target="../media/image17.png"/><Relationship Id="rId5" Type="http://schemas.microsoft.com/office/2007/relationships/media" Target="../media/media7.mp3"/><Relationship Id="rId10" Type="http://schemas.openxmlformats.org/officeDocument/2006/relationships/slide" Target="slide3.xml"/><Relationship Id="rId4" Type="http://schemas.openxmlformats.org/officeDocument/2006/relationships/audio" Target="../media/media6.wav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5" Type="http://schemas.openxmlformats.org/officeDocument/2006/relationships/slide" Target="slide13.xml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slide" Target="slide11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9.wav"/><Relationship Id="rId11" Type="http://schemas.openxmlformats.org/officeDocument/2006/relationships/image" Target="../media/image25.jpg"/><Relationship Id="rId5" Type="http://schemas.microsoft.com/office/2007/relationships/media" Target="../media/media9.wav"/><Relationship Id="rId10" Type="http://schemas.openxmlformats.org/officeDocument/2006/relationships/image" Target="../media/image24.png"/><Relationship Id="rId4" Type="http://schemas.openxmlformats.org/officeDocument/2006/relationships/audio" Target="../media/media7.mp3"/><Relationship Id="rId9" Type="http://schemas.openxmlformats.org/officeDocument/2006/relationships/image" Target="../media/image23.jpe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microsoft.com/office/2007/relationships/media" Target="../media/media7.mp3"/><Relationship Id="rId7" Type="http://schemas.openxmlformats.org/officeDocument/2006/relationships/image" Target="../media/image27.jp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gif"/><Relationship Id="rId4" Type="http://schemas.openxmlformats.org/officeDocument/2006/relationships/audio" Target="../media/media7.mp3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31614" y="33327"/>
            <a:ext cx="7534750" cy="1906309"/>
          </a:xfrm>
        </p:spPr>
        <p:txBody>
          <a:bodyPr/>
          <a:lstStyle/>
          <a:p>
            <a:pPr eaLnBrk="1" hangingPunct="1"/>
            <a:r>
              <a:rPr lang="ru-RU" sz="2500" b="1" dirty="0" smtClean="0">
                <a:solidFill>
                  <a:schemeClr val="tx2"/>
                </a:solidFill>
              </a:rPr>
              <a:t>МКДОУ «детский </a:t>
            </a:r>
            <a:r>
              <a:rPr lang="ru-RU" sz="2500" b="1" dirty="0">
                <a:solidFill>
                  <a:schemeClr val="tx2"/>
                </a:solidFill>
              </a:rPr>
              <a:t>сад </a:t>
            </a:r>
            <a:r>
              <a:rPr lang="ru-RU" sz="2500" b="1" dirty="0" smtClean="0">
                <a:solidFill>
                  <a:schemeClr val="tx2"/>
                </a:solidFill>
              </a:rPr>
              <a:t>№4 </a:t>
            </a:r>
            <a:r>
              <a:rPr lang="ru-RU" sz="2500" b="1" dirty="0" err="1" smtClean="0">
                <a:solidFill>
                  <a:schemeClr val="tx2"/>
                </a:solidFill>
              </a:rPr>
              <a:t>СемьЯ</a:t>
            </a:r>
            <a:r>
              <a:rPr lang="ru-RU" sz="2500" b="1" dirty="0" smtClean="0">
                <a:solidFill>
                  <a:schemeClr val="tx2"/>
                </a:solidFill>
              </a:rPr>
              <a:t>»</a:t>
            </a:r>
            <a:r>
              <a:rPr lang="ru-RU" sz="2500" b="1" dirty="0">
                <a:solidFill>
                  <a:schemeClr val="tx2"/>
                </a:solidFill>
              </a:rPr>
              <a:t/>
            </a:r>
            <a:br>
              <a:rPr lang="ru-RU" sz="2500" b="1" dirty="0">
                <a:solidFill>
                  <a:schemeClr val="tx2"/>
                </a:solidFill>
              </a:rPr>
            </a:br>
            <a:r>
              <a:rPr lang="ru-RU" sz="2500" b="1" dirty="0" smtClean="0">
                <a:solidFill>
                  <a:schemeClr val="tx2"/>
                </a:solidFill>
              </a:rPr>
              <a:t>Интерактивная игра </a:t>
            </a:r>
            <a:r>
              <a:rPr lang="ru-RU" sz="2500" b="1" dirty="0">
                <a:solidFill>
                  <a:schemeClr val="tx2"/>
                </a:solidFill>
              </a:rPr>
              <a:t>по ПДД </a:t>
            </a:r>
            <a:br>
              <a:rPr lang="ru-RU" sz="2500" b="1" dirty="0">
                <a:solidFill>
                  <a:schemeClr val="tx2"/>
                </a:solidFill>
              </a:rPr>
            </a:br>
            <a:r>
              <a:rPr lang="ru-RU" sz="2500" b="1" dirty="0">
                <a:solidFill>
                  <a:schemeClr val="tx2"/>
                </a:solidFill>
              </a:rPr>
              <a:t/>
            </a:r>
            <a:br>
              <a:rPr lang="ru-RU" sz="2500" b="1" dirty="0">
                <a:solidFill>
                  <a:schemeClr val="tx2"/>
                </a:solidFill>
              </a:rPr>
            </a:br>
            <a:r>
              <a:rPr lang="ru-RU" sz="2500" b="1" dirty="0">
                <a:solidFill>
                  <a:schemeClr val="tx2"/>
                </a:solidFill>
              </a:rPr>
              <a:t/>
            </a:r>
            <a:br>
              <a:rPr lang="ru-RU" sz="25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80728"/>
            <a:ext cx="6264696" cy="936104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Arial" charset="0"/>
              </a:rPr>
              <a:t>Безопасная дорога</a:t>
            </a:r>
            <a:r>
              <a:rPr lang="ru-RU" sz="4000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3316" name="Picture 8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492896"/>
            <a:ext cx="62642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91147" y="16629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Подготовил воспитател</a:t>
            </a:r>
            <a:r>
              <a:rPr lang="ru-RU" b="1" dirty="0">
                <a:solidFill>
                  <a:schemeClr val="tx2"/>
                </a:solidFill>
              </a:rPr>
              <a:t>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15 группы</a:t>
            </a:r>
            <a:r>
              <a:rPr lang="ru-RU" b="1">
                <a:solidFill>
                  <a:schemeClr val="tx2"/>
                </a:solidFill>
              </a:rPr>
              <a:t>: </a:t>
            </a:r>
            <a:r>
              <a:rPr lang="ru-RU" b="1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Федорова Алена Валерьевна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8" t="5999" b="-657"/>
          <a:stretch/>
        </p:blipFill>
        <p:spPr>
          <a:xfrm rot="5400000">
            <a:off x="1166842" y="-1188072"/>
            <a:ext cx="6858000" cy="9252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39">
            <a:off x="2586794" y="163329"/>
            <a:ext cx="1669398" cy="1135001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3" y="-99392"/>
            <a:ext cx="1616183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9" y="1566293"/>
            <a:ext cx="1800200" cy="1746194"/>
          </a:xfrm>
          <a:prstGeom prst="rect">
            <a:avLst/>
          </a:prstGeom>
        </p:spPr>
      </p:pic>
      <p:pic>
        <p:nvPicPr>
          <p:cNvPr id="6" name="Рисунок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01" y="4365104"/>
            <a:ext cx="2220913" cy="2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2014 L -0.09913 0.02014 C -0.10208 0.01667 -0.10538 0.01389 -0.10798 0.00996 C -0.10885 0.0088 -0.10868 0.00671 -0.1092 0.00509 C -0.10989 0.00324 -0.11094 0.00162 -0.1118 -1.48148E-6 C -0.11215 -0.00208 -0.11232 -0.0044 -0.11302 -0.00671 C -0.11632 -0.01829 -0.11441 -0.00856 -0.11805 -0.01829 C -0.11857 -0.01991 -0.11857 -0.02176 -0.11927 -0.02315 C -0.12014 -0.02523 -0.12187 -0.02639 -0.12291 -0.02824 C -0.1276 -0.0368 -0.12291 -0.03333 -0.12916 -0.03981 C -0.1316 -0.04236 -0.13385 -0.04537 -0.1368 -0.04653 L -0.14427 -0.04977 C -0.1493 -0.04884 -0.15451 -0.04861 -0.1592 -0.04653 C -0.16041 -0.04606 -0.1618 -0.0456 -0.16302 -0.04491 C -0.17274 -0.03842 -0.16111 -0.04398 -0.17048 -0.03981 L -0.17291 -0.03495 L -0.1717 -0.03495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00023 C -0.00052 0.02755 -0.00052 0.05579 -0.00139 0.08357 C -0.00139 0.08658 -0.00226 0.08912 -0.00261 0.09213 C -0.00295 0.0963 -0.00313 0.10093 -0.00365 0.10509 C -0.00886 0.15185 -0.00156 0.0831 -0.0059 0.12014 C -0.0066 0.12454 -0.00695 0.12871 -0.00729 0.1331 C -0.00972 0.17454 -0.00695 0.14792 -0.00955 0.20185 C -0.00972 0.20417 -0.01059 0.20602 -0.01077 0.20834 C -0.01129 0.2125 -0.01163 0.21713 -0.01181 0.2213 C -0.01163 0.23727 -0.01163 0.25972 -0.00955 0.27709 C -0.00938 0.2794 -0.00886 0.28148 -0.00851 0.28357 C -0.00677 0.34445 -0.00729 0.31389 -0.00729 0.37616 L -0.00729 0.37662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8000"/>
                </a:solidFill>
              </a:rPr>
              <a:t>Станция «Дорожная ситуация»</a:t>
            </a:r>
          </a:p>
        </p:txBody>
      </p:sp>
      <p:pic>
        <p:nvPicPr>
          <p:cNvPr id="24586" name="sto_k_odnomu_-_zvuk_nepravilnogo_otveta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лево 11">
            <a:hlinkClick r:id="rId8" action="ppaction://hlinksldjump"/>
          </p:cNvPr>
          <p:cNvSpPr/>
          <p:nvPr/>
        </p:nvSpPr>
        <p:spPr>
          <a:xfrm>
            <a:off x="8244408" y="188640"/>
            <a:ext cx="720080" cy="5760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04" y="4221088"/>
            <a:ext cx="360040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1746009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81128"/>
            <a:ext cx="1058517" cy="1512168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3519" y="662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94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8" t="5999" b="-657"/>
          <a:stretch/>
        </p:blipFill>
        <p:spPr>
          <a:xfrm rot="5400000">
            <a:off x="1166842" y="-1188072"/>
            <a:ext cx="6858000" cy="9252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9" y="1566293"/>
            <a:ext cx="1800200" cy="1746194"/>
          </a:xfrm>
          <a:prstGeom prst="rect">
            <a:avLst/>
          </a:prstGeom>
        </p:spPr>
      </p:pic>
      <p:pic>
        <p:nvPicPr>
          <p:cNvPr id="4" name="Рисунок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01" y="4365104"/>
            <a:ext cx="2220913" cy="2280749"/>
          </a:xfrm>
          <a:prstGeom prst="rect">
            <a:avLst/>
          </a:prstGeom>
        </p:spPr>
      </p:pic>
      <p:pic>
        <p:nvPicPr>
          <p:cNvPr id="6" name="Zvuk-1_mesto_Aplodisment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84126" y="6036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00023 C -0.00052 0.02755 -0.00052 0.05579 -0.00139 0.08357 C -0.00139 0.08658 -0.00226 0.08912 -0.00261 0.09213 C -0.00295 0.0963 -0.00313 0.10093 -0.00365 0.10509 C -0.00886 0.15185 -0.00156 0.0831 -0.0059 0.12014 C -0.0066 0.12454 -0.00695 0.12871 -0.00729 0.1331 C -0.00972 0.17454 -0.00695 0.14792 -0.00955 0.20185 C -0.00972 0.20417 -0.01059 0.20602 -0.01077 0.20834 C -0.01129 0.2125 -0.01163 0.21713 -0.01181 0.2213 C -0.01163 0.23727 -0.01163 0.25972 -0.00955 0.27709 C -0.00938 0.2794 -0.00886 0.28148 -0.00851 0.28357 C -0.00677 0.34445 -0.00729 0.31389 -0.00729 0.37616 L -0.00729 0.37662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23850" y="9080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>
                <a:solidFill>
                  <a:srgbClr val="008000"/>
                </a:solidFill>
              </a:rPr>
              <a:t>Соблюдайте правила дорожного движения!</a:t>
            </a:r>
          </a:p>
        </p:txBody>
      </p:sp>
      <p:pic>
        <p:nvPicPr>
          <p:cNvPr id="25602" name="Picture 4" descr="kartinka_pd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120921"/>
            <a:ext cx="6192838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/>
          </p:cNvSpPr>
          <p:nvPr/>
        </p:nvSpPr>
        <p:spPr bwMode="auto">
          <a:xfrm>
            <a:off x="468313" y="5157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00800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hlinkClick r:id="rId2" action="ppaction://hlinkfile"/>
              </a:rPr>
              <a:t>Инструкция к игре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9396536" cy="475252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«Безопасная дорога» мы: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предупреждаем дорожно-транспортный травматизм;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умение по описанию (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загадки)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предметы;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смекалку, быстроту мышления и речевую активность;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расширяем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ПДД.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13513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um_-_Goroda_(iPleer.fm)">
            <a:hlinkClick r:id="" action="ppaction://media"/>
            <a:extLst>
              <a:ext uri="{FF2B5EF4-FFF2-40B4-BE49-F238E27FC236}">
                <a16:creationId xmlns:a16="http://schemas.microsoft.com/office/drawing/2014/main" id="{CE4AB7A7-C4DE-4DCD-B70A-79CC407777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5865" y="6224903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8" t="5999" b="-657"/>
          <a:stretch/>
        </p:blipFill>
        <p:spPr>
          <a:xfrm rot="5400000">
            <a:off x="1115798" y="-1220757"/>
            <a:ext cx="6858000" cy="9252520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89" y="4713390"/>
            <a:ext cx="1619379" cy="1584176"/>
          </a:xfrm>
          <a:prstGeom prst="rect">
            <a:avLst/>
          </a:prstGeom>
        </p:spPr>
      </p:pic>
      <p:pic>
        <p:nvPicPr>
          <p:cNvPr id="6" name="Рисунок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" y="80992"/>
            <a:ext cx="2397144" cy="1800200"/>
          </a:xfrm>
          <a:prstGeom prst="rect">
            <a:avLst/>
          </a:prstGeom>
        </p:spPr>
      </p:pic>
      <p:pic>
        <p:nvPicPr>
          <p:cNvPr id="7" name="Рисунок 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43408"/>
            <a:ext cx="1616183" cy="1872208"/>
          </a:xfrm>
          <a:prstGeom prst="rect">
            <a:avLst/>
          </a:prstGeom>
        </p:spPr>
      </p:pic>
      <p:pic>
        <p:nvPicPr>
          <p:cNvPr id="8" name="Рисунок 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5256"/>
            <a:ext cx="1790328" cy="1790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108012"/>
            <a:ext cx="4032448" cy="2016224"/>
          </a:xfrm>
          <a:prstGeom prst="rect">
            <a:avLst/>
          </a:prstGeom>
        </p:spPr>
      </p:pic>
      <p:pic>
        <p:nvPicPr>
          <p:cNvPr id="11" name="Рисунок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02" y="4318101"/>
            <a:ext cx="2220913" cy="22807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720080" cy="7200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188"/>
            <a:ext cx="720080" cy="7200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20080" cy="7200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933056"/>
            <a:ext cx="720080" cy="7200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3566" y="2201006"/>
            <a:ext cx="2043374" cy="1483880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6012160" y="1052736"/>
            <a:ext cx="2808312" cy="5760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12160" y="1124744"/>
            <a:ext cx="2926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rgbClr val="00B050"/>
                </a:solidFill>
                <a:effectLst/>
              </a:rPr>
              <a:t>АВТОСТАНЦИЯ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73216"/>
            <a:ext cx="1872837" cy="100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39">
            <a:off x="2586794" y="163329"/>
            <a:ext cx="1669398" cy="1135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2002674" cy="12241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1800200" cy="1746194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02560" y="2201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10879 L 0.03142 0.10879 C 0.03264 0.11319 0.03385 0.11759 0.03507 0.12199 C 0.03559 0.12361 0.03611 0.12523 0.03646 0.12708 C 0.03698 0.12986 0.03732 0.13264 0.03767 0.13541 C 0.03993 0.15486 0.03802 0.1456 0.0401 0.17037 C 0.04045 0.17315 0.04097 0.17592 0.04149 0.1787 C 0.04097 0.19467 0.04184 0.21111 0.0401 0.22708 C 0.03975 0.23102 0.03646 0.23333 0.03507 0.23703 C 0.03437 0.23912 0.03368 0.24143 0.03264 0.24375 C 0.03107 0.24699 0.02864 0.24977 0.0276 0.2537 C 0.02673 0.25717 0.02621 0.26111 0.02396 0.26365 C 0.02083 0.26713 0.01753 0.26736 0.01389 0.26875 C 0.01267 0.26921 0.01128 0.26967 0.01007 0.27037 C 0.00625 0.27245 0.00451 0.275 0.00017 0.27523 C -0.0132 0.27639 -0.02657 0.27639 -0.03993 0.27708 C -0.04254 0.27824 -0.04549 0.27893 -0.0474 0.28194 C -0.05417 0.29236 -0.05104 0.28865 -0.05365 0.29699 C -0.05434 0.2993 -0.05538 0.30139 -0.05608 0.3037 C -0.05573 0.30972 -0.05556 0.31597 -0.05486 0.32199 C -0.05434 0.32685 -0.05295 0.32777 -0.05122 0.33194 C -0.0507 0.3331 -0.05035 0.33426 -0.04983 0.33541 L -0.04983 0.33541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7 0.02639 L -0.10937 0.02639 C -0.11562 0.0257 -0.12205 0.0257 -0.12812 0.02454 C -0.13073 0.02408 -0.13316 0.02176 -0.13576 0.0213 C -0.15191 0.01852 -0.14236 0.01991 -0.16441 0.01806 C -0.16476 0.01783 -0.1724 0.01551 -0.17326 0.01459 C -0.17517 0.0125 -0.17691 0.00533 -0.17812 0.00301 C -0.17917 0.00093 -0.18073 -0.00046 -0.18194 -0.00208 C -0.18472 -0.01713 -0.18333 -0.01111 -0.18559 -0.02037 C -0.18524 -0.03981 -0.18524 -0.05925 -0.18437 -0.0787 C -0.1842 -0.08263 -0.18264 -0.08657 -0.18194 -0.09027 C -0.18021 -0.1 -0.18142 -0.09675 -0.17951 -0.10532 C -0.17865 -0.10879 -0.1776 -0.11203 -0.17691 -0.11527 C -0.17604 -0.1199 -0.17552 -0.1243 -0.17448 -0.1287 C -0.17396 -0.13032 -0.17344 -0.13194 -0.17326 -0.13379 L -0.17066 -0.14699 C -0.17031 -0.15092 -0.16996 -0.15486 -0.16944 -0.15879 C -0.1691 -0.16088 -0.16858 -0.16319 -0.16823 -0.16527 C -0.16597 -0.18217 -0.16823 -0.17175 -0.16562 -0.18194 C -0.16528 -0.18657 -0.1651 -0.19097 -0.16441 -0.19537 C -0.16424 -0.19722 -0.16337 -0.19861 -0.16319 -0.20046 C -0.16267 -0.20416 -0.1625 -0.2081 -0.16198 -0.21203 C -0.16163 -0.21388 -0.16094 -0.21527 -0.16076 -0.21713 C -0.16007 -0.22037 -0.16007 -0.22384 -0.15937 -0.22708 C -0.1592 -0.2287 -0.15851 -0.23032 -0.15816 -0.23194 C -0.15764 -0.23425 -0.15729 -0.23657 -0.15694 -0.23865 C -0.15417 -0.25671 -0.15712 -0.24097 -0.15451 -0.25694 C -0.15399 -0.25925 -0.15382 -0.26157 -0.15312 -0.26365 C -0.14948 -0.27523 -0.15156 -0.2625 -0.14948 -0.27361 C -0.14896 -0.27638 -0.14878 -0.27939 -0.14826 -0.28194 C -0.14792 -0.28379 -0.14722 -0.28541 -0.14687 -0.28703 C -0.14653 -0.28935 -0.14618 -0.29143 -0.14566 -0.29375 C -0.14531 -0.29537 -0.14479 -0.29699 -0.14444 -0.29861 C -0.14236 -0.3081 -0.14444 -0.30277 -0.14062 -0.31041 C -0.14115 -0.31203 -0.14097 -0.31412 -0.14201 -0.31527 C -0.14618 -0.32106 -0.14844 -0.32152 -0.15312 -0.32361 C -0.16163 -0.33495 -0.15191 -0.32361 -0.16198 -0.33032 C -0.16458 -0.33217 -0.16649 -0.33634 -0.16944 -0.33703 C -0.17934 -0.33935 -0.17448 -0.33865 -0.18437 -0.33865 L -0.18437 -0.33865 " pathEditMode="relative" ptsTypes="AAAAAAAAAAAAAAAAAAAAA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0.00209 L -0.11944 0.00209 C -0.14583 -0.00578 -0.11181 0.00348 -0.15191 -0.00301 C -0.15538 -0.00347 -0.16198 -0.00648 -0.16198 -0.00648 C -0.16319 -0.0074 -0.16424 -0.00902 -0.1658 -0.00972 C -0.17691 -0.01504 -0.17292 -0.01018 -0.18073 -0.01643 C -0.18333 -0.01852 -0.18611 -0.02014 -0.18819 -0.02314 C -0.18941 -0.02477 -0.1908 -0.02615 -0.19201 -0.02801 C -0.20069 -0.04189 -0.18733 -0.02338 -0.19826 -0.03796 C -0.19861 -0.03981 -0.19878 -0.04143 -0.19948 -0.04305 C -0.20052 -0.04537 -0.20243 -0.04722 -0.2033 -0.04977 C -0.20451 -0.05393 -0.20521 -0.05856 -0.20573 -0.06296 C -0.20729 -0.07592 -0.20642 -0.06967 -0.20816 -0.08148 C -0.20816 -0.08356 -0.20885 -0.11203 -0.20573 -0.12314 C -0.2033 -0.13171 -0.20139 -0.13217 -0.19566 -0.13981 C -0.19444 -0.14143 -0.19358 -0.14375 -0.19201 -0.14467 C -0.19028 -0.14583 -0.18854 -0.14676 -0.18698 -0.14814 C -0.18438 -0.15023 -0.18194 -0.15254 -0.17951 -0.15463 C -0.1783 -0.15578 -0.17726 -0.15764 -0.17569 -0.1581 C -0.15069 -0.16643 -0.18663 -0.15416 -0.16701 -0.16134 C -0.16372 -0.1625 -0.16042 -0.16458 -0.15694 -0.16481 L -0.08576 -0.16643 C -0.07344 -0.1706 -0.08958 -0.16551 -0.06563 -0.16967 C -0.06441 -0.1699 -0.06319 -0.17106 -0.06198 -0.17129 C -0.05903 -0.17222 -0.05608 -0.17245 -0.05313 -0.17314 C -0.04635 -0.17615 -0.05139 -0.1743 -0.04063 -0.17639 C -0.03819 -0.17685 -0.03316 -0.17801 -0.03316 -0.17801 L -0.02934 -0.17963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2014 L -0.09913 0.02014 C -0.10208 0.01667 -0.10538 0.01389 -0.10798 0.00996 C -0.10885 0.0088 -0.10868 0.00671 -0.1092 0.00509 C -0.10989 0.00324 -0.11094 0.00162 -0.1118 -1.48148E-6 C -0.11215 -0.00208 -0.11232 -0.0044 -0.11302 -0.00671 C -0.11632 -0.01829 -0.11441 -0.00856 -0.11805 -0.01829 C -0.11857 -0.01991 -0.11857 -0.02176 -0.11927 -0.02315 C -0.12014 -0.02523 -0.12187 -0.02639 -0.12291 -0.02824 C -0.1276 -0.0368 -0.12291 -0.03333 -0.12916 -0.03981 C -0.1316 -0.04236 -0.13385 -0.04537 -0.1368 -0.04653 L -0.14427 -0.04977 C -0.1493 -0.04884 -0.15451 -0.04861 -0.1592 -0.04653 C -0.16041 -0.04606 -0.1618 -0.0456 -0.16302 -0.04491 C -0.17274 -0.03842 -0.16111 -0.04398 -0.17048 -0.03981 L -0.17291 -0.03495 L -0.1717 -0.03495 " pathEditMode="relative" ptsTypes="AA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00023 C -0.00052 0.02755 -0.00052 0.05579 -0.00139 0.08357 C -0.00139 0.08658 -0.00226 0.08912 -0.00261 0.09213 C -0.00295 0.0963 -0.00313 0.10093 -0.00365 0.10509 C -0.00886 0.15185 -0.00156 0.0831 -0.0059 0.12014 C -0.0066 0.12454 -0.00695 0.12871 -0.00729 0.1331 C -0.00972 0.17454 -0.00695 0.14792 -0.00955 0.20185 C -0.00972 0.20417 -0.01059 0.20602 -0.01077 0.20834 C -0.01129 0.2125 -0.01163 0.21713 -0.01181 0.2213 C -0.01163 0.23727 -0.01163 0.25972 -0.00955 0.27709 C -0.00938 0.2794 -0.00886 0.28148 -0.00851 0.28357 C -0.00677 0.34445 -0.00729 0.31389 -0.00729 0.37616 L -0.00729 0.37662 " pathEditMode="relative" rAng="0" ptsTypes="AAAAAAAAA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 numSld="3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«Загадки»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3599631" cy="21161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Мчится огненной стрелой,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Мчится вдаль машина.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И зальет пожар любой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Смелая дружина.</a:t>
            </a:r>
          </a:p>
          <a:p>
            <a:pPr eaLnBrk="1" hangingPunct="1"/>
            <a:endParaRPr lang="ru-RU" sz="2000" b="1" dirty="0">
              <a:latin typeface="Comic Sans MS" pitchFamily="66" charset="0"/>
            </a:endParaRPr>
          </a:p>
          <a:p>
            <a:pPr eaLnBrk="1" hangingPunct="1"/>
            <a:endParaRPr lang="ru-RU" dirty="0"/>
          </a:p>
        </p:txBody>
      </p:sp>
      <p:pic>
        <p:nvPicPr>
          <p:cNvPr id="18435" name="Picture 2" descr="C:\Users\Админ\Desktop\1351316625_ryirrrsrrs-rrsryor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3645024"/>
            <a:ext cx="4063048" cy="27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Содержимое 2"/>
          <p:cNvSpPr>
            <a:spLocks/>
          </p:cNvSpPr>
          <p:nvPr/>
        </p:nvSpPr>
        <p:spPr bwMode="auto">
          <a:xfrm>
            <a:off x="4716016" y="1412776"/>
            <a:ext cx="3960316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Полотно, а не дорожка,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Конь не конь - сороконожка.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По дорожке той ползет,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Весь обоз один везет.</a:t>
            </a:r>
            <a:r>
              <a:rPr lang="ru-RU" sz="2800" dirty="0">
                <a:latin typeface="Calibri" pitchFamily="34" charset="0"/>
              </a:rPr>
              <a:t>           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dirty="0">
              <a:latin typeface="Calibri" pitchFamily="34" charset="0"/>
            </a:endParaRPr>
          </a:p>
        </p:txBody>
      </p:sp>
      <p:pic>
        <p:nvPicPr>
          <p:cNvPr id="18439" name="Picture 2" descr="C:\Users\Админ\Desktop\1351316647_ryirrr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0032" y="3574139"/>
            <a:ext cx="4062848" cy="27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8" action="ppaction://hlinksldjump"/>
          </p:cNvPr>
          <p:cNvSpPr/>
          <p:nvPr/>
        </p:nvSpPr>
        <p:spPr>
          <a:xfrm>
            <a:off x="8244408" y="188640"/>
            <a:ext cx="720080" cy="5760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1520" y="2863971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99648" y="28768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434" grpId="0"/>
      <p:bldP spid="18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2819400" cy="19732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Овсом не кормят,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 кнутом не гонят,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А как пашет –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5 плугов тащит.</a:t>
            </a:r>
            <a:r>
              <a:rPr lang="ru-RU" dirty="0"/>
              <a:t>  </a:t>
            </a:r>
          </a:p>
          <a:p>
            <a:pPr eaLnBrk="1" hangingPunct="1"/>
            <a:endParaRPr lang="ru-RU" dirty="0"/>
          </a:p>
        </p:txBody>
      </p:sp>
      <p:pic>
        <p:nvPicPr>
          <p:cNvPr id="19459" name="Picture 2" descr="C:\Users\Админ\Desktop\1351316597_ssrryesr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75786"/>
            <a:ext cx="4270615" cy="289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одержимое 2"/>
          <p:cNvSpPr>
            <a:spLocks/>
          </p:cNvSpPr>
          <p:nvPr/>
        </p:nvSpPr>
        <p:spPr bwMode="auto">
          <a:xfrm>
            <a:off x="4652063" y="1268760"/>
            <a:ext cx="40433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Этот конь не ест овса,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Вместо ног - два колеса.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Сядь верхом и мчись на нем!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Comic Sans MS" pitchFamily="66" charset="0"/>
              </a:rPr>
              <a:t>Только лучше правь рулем!</a:t>
            </a:r>
            <a:r>
              <a:rPr lang="ru-RU" sz="2800" dirty="0">
                <a:latin typeface="Calibri" pitchFamily="34" charset="0"/>
              </a:rPr>
              <a:t>   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dirty="0">
              <a:latin typeface="Calibri" pitchFamily="34" charset="0"/>
            </a:endParaRPr>
          </a:p>
        </p:txBody>
      </p:sp>
      <p:pic>
        <p:nvPicPr>
          <p:cNvPr id="19463" name="Picture 2" descr="C:\Users\Админ\Desktop\1351316638_rirrrsryoryir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269" y="3450425"/>
            <a:ext cx="4268157" cy="28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>
            <a:hlinkClick r:id="rId10" action="ppaction://hlinksldjump"/>
          </p:cNvPr>
          <p:cNvSpPr/>
          <p:nvPr/>
        </p:nvSpPr>
        <p:spPr>
          <a:xfrm>
            <a:off x="8244408" y="188640"/>
            <a:ext cx="720080" cy="5760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«Загадки»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9512" y="2636912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77810" y="2747392"/>
            <a:ext cx="609600" cy="609600"/>
          </a:xfrm>
          <a:prstGeom prst="rect">
            <a:avLst/>
          </a:prstGeom>
        </p:spPr>
      </p:pic>
      <p:pic>
        <p:nvPicPr>
          <p:cNvPr id="4" name="Zvuk-1_mesto_Aplodismenti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86328" y="606931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458" grpId="0"/>
      <p:bldP spid="19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8" t="5999" b="-657"/>
          <a:stretch/>
        </p:blipFill>
        <p:spPr>
          <a:xfrm rot="5400000">
            <a:off x="1166842" y="-1188072"/>
            <a:ext cx="6858000" cy="9252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73216"/>
            <a:ext cx="1872837" cy="100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2002674" cy="1224135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5256"/>
            <a:ext cx="1790328" cy="1790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720080" cy="720080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43408"/>
            <a:ext cx="1616183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39">
            <a:off x="2586794" y="163329"/>
            <a:ext cx="1669398" cy="1135001"/>
          </a:xfrm>
          <a:prstGeom prst="rect">
            <a:avLst/>
          </a:prstGeom>
        </p:spPr>
      </p:pic>
      <p:pic>
        <p:nvPicPr>
          <p:cNvPr id="10" name="Рисунок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7144" cy="18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1800200" cy="1746194"/>
          </a:xfrm>
          <a:prstGeom prst="rect">
            <a:avLst/>
          </a:prstGeom>
        </p:spPr>
      </p:pic>
      <p:pic>
        <p:nvPicPr>
          <p:cNvPr id="12" name="Рисунок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01" y="4365104"/>
            <a:ext cx="2220913" cy="2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7 0.02639 L -0.10937 0.02639 C -0.11562 0.0257 -0.12205 0.0257 -0.12812 0.02454 C -0.13073 0.02408 -0.13316 0.02176 -0.13576 0.0213 C -0.15191 0.01852 -0.14236 0.01991 -0.16441 0.01806 C -0.16476 0.01783 -0.1724 0.01551 -0.17326 0.01459 C -0.17517 0.0125 -0.17691 0.00533 -0.17812 0.00301 C -0.17917 0.00093 -0.18073 -0.00046 -0.18194 -0.00208 C -0.18472 -0.01713 -0.18333 -0.01111 -0.18559 -0.02037 C -0.18524 -0.03981 -0.18524 -0.05925 -0.18437 -0.0787 C -0.1842 -0.08263 -0.18264 -0.08657 -0.18194 -0.09027 C -0.18021 -0.1 -0.18142 -0.09675 -0.17951 -0.10532 C -0.17865 -0.10879 -0.1776 -0.11203 -0.17691 -0.11527 C -0.17604 -0.1199 -0.17552 -0.1243 -0.17448 -0.1287 C -0.17396 -0.13032 -0.17344 -0.13194 -0.17326 -0.13379 L -0.17066 -0.14699 C -0.17031 -0.15092 -0.16996 -0.15486 -0.16944 -0.15879 C -0.1691 -0.16088 -0.16858 -0.16319 -0.16823 -0.16527 C -0.16597 -0.18217 -0.16823 -0.17175 -0.16562 -0.18194 C -0.16528 -0.18657 -0.1651 -0.19097 -0.16441 -0.19537 C -0.16424 -0.19722 -0.16337 -0.19861 -0.16319 -0.20046 C -0.16267 -0.20416 -0.1625 -0.2081 -0.16198 -0.21203 C -0.16163 -0.21388 -0.16094 -0.21527 -0.16076 -0.21713 C -0.16007 -0.22037 -0.16007 -0.22384 -0.15937 -0.22708 C -0.1592 -0.2287 -0.15851 -0.23032 -0.15816 -0.23194 C -0.15764 -0.23425 -0.15729 -0.23657 -0.15694 -0.23865 C -0.15417 -0.25671 -0.15712 -0.24097 -0.15451 -0.25694 C -0.15399 -0.25925 -0.15382 -0.26157 -0.15312 -0.26365 C -0.14948 -0.27523 -0.15156 -0.2625 -0.14948 -0.27361 C -0.14896 -0.27638 -0.14878 -0.27939 -0.14826 -0.28194 C -0.14792 -0.28379 -0.14722 -0.28541 -0.14687 -0.28703 C -0.14653 -0.28935 -0.14618 -0.29143 -0.14566 -0.29375 C -0.14531 -0.29537 -0.14479 -0.29699 -0.14444 -0.29861 C -0.14236 -0.3081 -0.14444 -0.30277 -0.14062 -0.31041 C -0.14115 -0.31203 -0.14097 -0.31412 -0.14201 -0.31527 C -0.14618 -0.32106 -0.14844 -0.32152 -0.15312 -0.32361 C -0.16163 -0.33495 -0.15191 -0.32361 -0.16198 -0.33032 C -0.16458 -0.33217 -0.16649 -0.33634 -0.16944 -0.33703 C -0.17934 -0.33935 -0.17448 -0.33865 -0.18437 -0.33865 L -0.18437 -0.33865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0.00209 L -0.11944 0.00209 C -0.14583 -0.00578 -0.11181 0.00348 -0.15191 -0.00301 C -0.15538 -0.00347 -0.16198 -0.00648 -0.16198 -0.00648 C -0.16319 -0.0074 -0.16424 -0.00902 -0.1658 -0.00972 C -0.17691 -0.01504 -0.17292 -0.01018 -0.18073 -0.01643 C -0.18333 -0.01852 -0.18611 -0.02014 -0.18819 -0.02314 C -0.18941 -0.02477 -0.1908 -0.02615 -0.19201 -0.02801 C -0.20069 -0.04189 -0.18733 -0.02338 -0.19826 -0.03796 C -0.19861 -0.03981 -0.19878 -0.04143 -0.19948 -0.04305 C -0.20052 -0.04537 -0.20243 -0.04722 -0.2033 -0.04977 C -0.20451 -0.05393 -0.20521 -0.05856 -0.20573 -0.06296 C -0.20729 -0.07592 -0.20642 -0.06967 -0.20816 -0.08148 C -0.20816 -0.08356 -0.20885 -0.11203 -0.20573 -0.12314 C -0.2033 -0.13171 -0.20139 -0.13217 -0.19566 -0.13981 C -0.19444 -0.14143 -0.19358 -0.14375 -0.19201 -0.14467 C -0.19028 -0.14583 -0.18854 -0.14676 -0.18698 -0.14814 C -0.18438 -0.15023 -0.18194 -0.15254 -0.17951 -0.15463 C -0.1783 -0.15578 -0.17726 -0.15764 -0.17569 -0.1581 C -0.15069 -0.16643 -0.18663 -0.15416 -0.16701 -0.16134 C -0.16372 -0.1625 -0.16042 -0.16458 -0.15694 -0.16481 L -0.08576 -0.16643 C -0.07344 -0.1706 -0.08958 -0.16551 -0.06563 -0.16967 C -0.06441 -0.1699 -0.06319 -0.17106 -0.06198 -0.17129 C -0.05903 -0.17222 -0.05608 -0.17245 -0.05313 -0.17314 C -0.04635 -0.17615 -0.05139 -0.1743 -0.04063 -0.17639 C -0.03819 -0.17685 -0.03316 -0.17801 -0.03316 -0.17801 L -0.02934 -0.17963 " pathEditMode="relative" ptsTypes="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2014 L -0.09913 0.02014 C -0.10208 0.01667 -0.10538 0.01389 -0.10798 0.00996 C -0.10885 0.0088 -0.10868 0.00671 -0.1092 0.00509 C -0.10989 0.00324 -0.11094 0.00162 -0.1118 -1.48148E-6 C -0.11215 -0.00208 -0.11232 -0.0044 -0.11302 -0.00671 C -0.11632 -0.01829 -0.11441 -0.00856 -0.11805 -0.01829 C -0.11857 -0.01991 -0.11857 -0.02176 -0.11927 -0.02315 C -0.12014 -0.02523 -0.12187 -0.02639 -0.12291 -0.02824 C -0.1276 -0.0368 -0.12291 -0.03333 -0.12916 -0.03981 C -0.1316 -0.04236 -0.13385 -0.04537 -0.1368 -0.04653 L -0.14427 -0.04977 C -0.1493 -0.04884 -0.15451 -0.04861 -0.1592 -0.04653 C -0.16041 -0.04606 -0.1618 -0.0456 -0.16302 -0.04491 C -0.17274 -0.03842 -0.16111 -0.04398 -0.17048 -0.03981 L -0.17291 -0.03495 L -0.1717 -0.03495 " pathEditMode="relative" ptsTypes="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00023 C -0.00052 0.02755 -0.00052 0.05579 -0.00139 0.08357 C -0.00139 0.08658 -0.00226 0.08912 -0.00261 0.09213 C -0.00295 0.0963 -0.00313 0.10093 -0.00365 0.10509 C -0.00886 0.15185 -0.00156 0.0831 -0.0059 0.12014 C -0.0066 0.12454 -0.00695 0.12871 -0.00729 0.1331 C -0.00972 0.17454 -0.00695 0.14792 -0.00955 0.20185 C -0.00972 0.20417 -0.01059 0.20602 -0.01077 0.20834 C -0.01129 0.2125 -0.01163 0.21713 -0.01181 0.2213 C -0.01163 0.23727 -0.01163 0.25972 -0.00955 0.27709 C -0.00938 0.2794 -0.00886 0.28148 -0.00851 0.28357 C -0.00677 0.34445 -0.00729 0.31389 -0.00729 0.37616 L -0.00729 0.37662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00900" cy="576262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B050"/>
                </a:solidFill>
              </a:rPr>
              <a:t>Станция «Дорожная азбука»</a:t>
            </a:r>
          </a:p>
        </p:txBody>
      </p:sp>
      <p:pic>
        <p:nvPicPr>
          <p:cNvPr id="21506" name="Picture 4" descr="1486998064_svetof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872" y="1843316"/>
            <a:ext cx="2520950" cy="25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00622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723" y="908720"/>
            <a:ext cx="2592289" cy="2592288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3137779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8552" r="17955" b="8948"/>
          <a:stretch/>
        </p:blipFill>
        <p:spPr>
          <a:xfrm>
            <a:off x="606731" y="3919659"/>
            <a:ext cx="2448272" cy="276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00" y="3834417"/>
            <a:ext cx="3011155" cy="2688531"/>
          </a:xfrm>
          <a:prstGeom prst="rect">
            <a:avLst/>
          </a:prstGeom>
        </p:spPr>
      </p:pic>
      <p:sp>
        <p:nvSpPr>
          <p:cNvPr id="9" name="Стрелка влево 8">
            <a:hlinkClick r:id="rId13" action="ppaction://hlinksldjump"/>
          </p:cNvPr>
          <p:cNvSpPr/>
          <p:nvPr/>
        </p:nvSpPr>
        <p:spPr>
          <a:xfrm>
            <a:off x="8316416" y="404664"/>
            <a:ext cx="720080" cy="5760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sto_k_odnomu_-_zvuk_nepravilnogo_otve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421" y="5979820"/>
            <a:ext cx="543128" cy="543128"/>
          </a:xfrm>
          <a:prstGeom prst="rect">
            <a:avLst/>
          </a:prstGeom>
        </p:spPr>
      </p:pic>
      <p:pic>
        <p:nvPicPr>
          <p:cNvPr id="8" name="sto_k_odnomu_-_zvuk_nepravilnogo_otve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5576" y="1124744"/>
            <a:ext cx="609600" cy="609600"/>
          </a:xfrm>
          <a:prstGeom prst="rect">
            <a:avLst/>
          </a:prstGeom>
        </p:spPr>
      </p:pic>
      <p:pic>
        <p:nvPicPr>
          <p:cNvPr id="10" name="sto_k_odnomu_-_zvuk_nepravilnogo_otve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11616" y="2581672"/>
            <a:ext cx="609600" cy="609600"/>
          </a:xfrm>
          <a:prstGeom prst="rect">
            <a:avLst/>
          </a:prstGeom>
        </p:spPr>
      </p:pic>
      <p:pic>
        <p:nvPicPr>
          <p:cNvPr id="11" name="sto_k_odnomu_-_zvuk_nepravilnogo_otve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11616" y="5913348"/>
            <a:ext cx="609600" cy="609600"/>
          </a:xfrm>
          <a:prstGeom prst="rect">
            <a:avLst/>
          </a:prstGeom>
        </p:spPr>
      </p:pic>
      <p:pic>
        <p:nvPicPr>
          <p:cNvPr id="13" name="Zvuk-1_mesto_Aplodisment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99992" y="5946584"/>
            <a:ext cx="609600" cy="6096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75547" y="22048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6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40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8" t="5999" b="-657"/>
          <a:stretch/>
        </p:blipFill>
        <p:spPr>
          <a:xfrm rot="5400000">
            <a:off x="1166842" y="-1188072"/>
            <a:ext cx="6858000" cy="9252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2002674" cy="1224135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3" y="-99392"/>
            <a:ext cx="1616183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39">
            <a:off x="2586794" y="163329"/>
            <a:ext cx="1669398" cy="1135001"/>
          </a:xfrm>
          <a:prstGeom prst="rect">
            <a:avLst/>
          </a:prstGeom>
        </p:spPr>
      </p:pic>
      <p:pic>
        <p:nvPicPr>
          <p:cNvPr id="6" name="Рисунок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6652"/>
            <a:ext cx="2397144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9" y="1566293"/>
            <a:ext cx="1800200" cy="1746194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01" y="4365104"/>
            <a:ext cx="2220913" cy="2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0.00209 L -0.11944 0.00209 C -0.14583 -0.00578 -0.11181 0.00348 -0.15191 -0.00301 C -0.15538 -0.00347 -0.16198 -0.00648 -0.16198 -0.00648 C -0.16319 -0.0074 -0.16424 -0.00902 -0.1658 -0.00972 C -0.17691 -0.01504 -0.17292 -0.01018 -0.18073 -0.01643 C -0.18333 -0.01852 -0.18611 -0.02014 -0.18819 -0.02314 C -0.18941 -0.02477 -0.1908 -0.02615 -0.19201 -0.02801 C -0.20069 -0.04189 -0.18733 -0.02338 -0.19826 -0.03796 C -0.19861 -0.03981 -0.19878 -0.04143 -0.19948 -0.04305 C -0.20052 -0.04537 -0.20243 -0.04722 -0.2033 -0.04977 C -0.20451 -0.05393 -0.20521 -0.05856 -0.20573 -0.06296 C -0.20729 -0.07592 -0.20642 -0.06967 -0.20816 -0.08148 C -0.20816 -0.08356 -0.20885 -0.11203 -0.20573 -0.12314 C -0.2033 -0.13171 -0.20139 -0.13217 -0.19566 -0.13981 C -0.19444 -0.14143 -0.19358 -0.14375 -0.19201 -0.14467 C -0.19028 -0.14583 -0.18854 -0.14676 -0.18698 -0.14814 C -0.18438 -0.15023 -0.18194 -0.15254 -0.17951 -0.15463 C -0.1783 -0.15578 -0.17726 -0.15764 -0.17569 -0.1581 C -0.15069 -0.16643 -0.18663 -0.15416 -0.16701 -0.16134 C -0.16372 -0.1625 -0.16042 -0.16458 -0.15694 -0.16481 L -0.08576 -0.16643 C -0.07344 -0.1706 -0.08958 -0.16551 -0.06563 -0.16967 C -0.06441 -0.1699 -0.06319 -0.17106 -0.06198 -0.17129 C -0.05903 -0.17222 -0.05608 -0.17245 -0.05313 -0.17314 C -0.04635 -0.17615 -0.05139 -0.1743 -0.04063 -0.17639 C -0.03819 -0.17685 -0.03316 -0.17801 -0.03316 -0.17801 L -0.02934 -0.17963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2014 L -0.09913 0.02014 C -0.10208 0.01667 -0.10538 0.01389 -0.10798 0.00996 C -0.10885 0.0088 -0.10868 0.00671 -0.1092 0.00509 C -0.10989 0.00324 -0.11094 0.00162 -0.1118 -1.48148E-6 C -0.11215 -0.00208 -0.11232 -0.0044 -0.11302 -0.00671 C -0.11632 -0.01829 -0.11441 -0.00856 -0.11805 -0.01829 C -0.11857 -0.01991 -0.11857 -0.02176 -0.11927 -0.02315 C -0.12014 -0.02523 -0.12187 -0.02639 -0.12291 -0.02824 C -0.1276 -0.0368 -0.12291 -0.03333 -0.12916 -0.03981 C -0.1316 -0.04236 -0.13385 -0.04537 -0.1368 -0.04653 L -0.14427 -0.04977 C -0.1493 -0.04884 -0.15451 -0.04861 -0.1592 -0.04653 C -0.16041 -0.04606 -0.1618 -0.0456 -0.16302 -0.04491 C -0.17274 -0.03842 -0.16111 -0.04398 -0.17048 -0.03981 L -0.17291 -0.03495 L -0.1717 -0.03495 " pathEditMode="relative" ptsTypes="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00023 C -0.00052 0.02755 -0.00052 0.05579 -0.00139 0.08357 C -0.00139 0.08658 -0.00226 0.08912 -0.00261 0.09213 C -0.00295 0.0963 -0.00313 0.10093 -0.00365 0.10509 C -0.00886 0.15185 -0.00156 0.0831 -0.0059 0.12014 C -0.0066 0.12454 -0.00695 0.12871 -0.00729 0.1331 C -0.00972 0.17454 -0.00695 0.14792 -0.00955 0.20185 C -0.00972 0.20417 -0.01059 0.20602 -0.01077 0.20834 C -0.01129 0.2125 -0.01163 0.21713 -0.01181 0.2213 C -0.01163 0.23727 -0.01163 0.25972 -0.00955 0.27709 C -0.00938 0.2794 -0.00886 0.28148 -0.00851 0.28357 C -0.00677 0.34445 -0.00729 0.31389 -0.00729 0.37616 L -0.00729 0.37662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412440" cy="1143000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8000"/>
                </a:solidFill>
              </a:rPr>
              <a:t>Станция </a:t>
            </a:r>
            <a:br>
              <a:rPr lang="ru-RU" sz="4000" b="1" dirty="0">
                <a:solidFill>
                  <a:srgbClr val="008000"/>
                </a:solidFill>
              </a:rPr>
            </a:br>
            <a:r>
              <a:rPr lang="ru-RU" sz="4000" b="1" dirty="0">
                <a:solidFill>
                  <a:srgbClr val="008000"/>
                </a:solidFill>
              </a:rPr>
              <a:t>«Знатоки правил дорожного движения»</a:t>
            </a:r>
          </a:p>
        </p:txBody>
      </p:sp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8172400" y="332656"/>
            <a:ext cx="720080" cy="5760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714" r="21000" b="24000"/>
          <a:stretch/>
        </p:blipFill>
        <p:spPr>
          <a:xfrm>
            <a:off x="107504" y="1340768"/>
            <a:ext cx="8964488" cy="542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6992"/>
            <a:ext cx="720080" cy="1634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1391254" cy="1349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2266325" cy="188860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1520" y="27856"/>
            <a:ext cx="609600" cy="609600"/>
          </a:xfrm>
          <a:prstGeom prst="rect">
            <a:avLst/>
          </a:prstGeom>
        </p:spPr>
      </p:pic>
      <p:pic>
        <p:nvPicPr>
          <p:cNvPr id="4" name="Zvuk-1_mesto_Aplodisment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2400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4.44444E-6 C 0.01459 0.00069 0.02917 0.00023 0.04376 0.00162 C 0.04549 0.00185 0.04688 0.00463 0.04862 0.00509 C 0.05521 0.00625 0.06198 0.00625 0.06876 0.00671 L 0.08751 0.00509 C 0.09862 0.0044 0.1099 0.00393 0.12119 0.00347 L 0.14862 0.00162 C 0.1507 0.00116 0.15278 0.00069 0.15487 4.44444E-6 C 0.15626 -0.00047 0.1573 -0.00139 0.15869 -0.00162 C 0.16528 -0.00255 0.17205 -0.00278 0.17865 -0.00324 C 0.19306 -0.00718 0.17709 -0.00324 0.20365 -0.00672 C 0.22587 -0.00949 0.20174 -0.00672 0.21494 -0.00996 C 0.22205 -0.01158 0.23507 -0.01273 0.24115 -0.0132 C 0.26042 -0.01273 0.27952 -0.01297 0.29862 -0.01158 C 0.30452 -0.01134 0.31025 -0.00857 0.31615 -0.00834 C 0.38525 -0.00533 0.34202 -0.00695 0.44619 -0.00486 C 0.45903 -0.0044 0.47205 -0.00324 0.4849 -0.00324 C 0.49028 -0.00324 0.49584 -0.00602 0.50122 -0.00486 C 0.50244 -0.00463 0.50209 -0.00162 0.50244 4.44444E-6 C 0.50296 0.00231 0.50296 0.00463 0.50365 0.00671 C 0.50834 0.02129 0.50435 0.00254 0.50747 0.01666 C 0.50782 0.01898 0.50747 0.02176 0.50869 0.02338 C 0.5099 0.025 0.51198 0.02453 0.51372 0.025 C 0.5158 0.02453 0.51789 0.02407 0.51997 0.02338 C 0.52119 0.02291 0.5224 0.02199 0.52362 0.02176 C 0.52622 0.02106 0.52865 0.0206 0.53126 0.02014 C 0.53542 0.0206 0.53959 0.02083 0.54376 0.02176 C 0.54532 0.02199 0.54688 0.02338 0.54862 0.02338 C 0.56823 0.0243 0.58785 0.02453 0.60747 0.025 C 0.60834 0.02847 0.60921 0.03171 0.6099 0.03495 C 0.61129 0.04097 0.61112 0.03981 0.61112 0.04352 L 0.61112 0.04352 L 0.64862 0.04166 C 0.65209 0.04143 0.65539 0.04097 0.65869 0.04004 C 0.66129 0.03935 0.66355 0.0375 0.66615 0.0368 C 0.67049 0.03565 0.67327 0.03495 0.67744 0.03333 C 0.67865 0.03287 0.67987 0.03194 0.68126 0.03171 C 0.6849 0.03078 0.68872 0.03055 0.69237 0.03009 C 0.69376 0.0294 0.6948 0.0287 0.69619 0.02847 C 0.70539 0.02616 0.70539 0.03055 0.70869 0.02176 C 0.70886 0.02129 0.70869 0.0206 0.70869 0.02014 L 0.72362 0.02176 C 0.72778 0.02291 0.73195 0.02407 0.73612 0.025 C 0.75035 0.02824 0.74185 0.02477 0.75001 0.02847 C 0.76007 0.02778 0.79185 0.02662 0.80487 0.025 C 0.83073 0.02199 0.79792 0.025 0.81494 0.02176 C 0.81945 0.02083 0.82414 0.02106 0.82865 0.02014 C 0.83073 0.01967 0.82448 0.02014 0.8224 0.02014 L 0.8224 0.02014 " pathEditMode="relative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1.66667E-6 -4.07407E-6 C -0.00052 0.00648 -0.00087 0.01319 -0.00139 0.01991 C -0.00156 0.02315 -0.00243 0.02639 -0.0026 0.02986 C -0.0033 0.05764 -0.00313 0.08542 -0.00382 0.11319 C -0.00417 0.12731 -0.00469 0.1206 -0.00642 0.12986 C -0.00694 0.13287 -0.00868 0.14537 -0.00885 0.14815 C -0.00903 0.14977 -0.00885 0.15139 -0.00885 0.15324 L -0.01007 0.14305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184</Words>
  <Application>Microsoft Office PowerPoint</Application>
  <PresentationFormat>Экран (4:3)</PresentationFormat>
  <Paragraphs>35</Paragraphs>
  <Slides>13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Тема Office</vt:lpstr>
      <vt:lpstr>МКДОУ «детский сад №4 СемьЯ» Интерактивная игра по ПДД    </vt:lpstr>
      <vt:lpstr>Инструкция к игре </vt:lpstr>
      <vt:lpstr>Презентация PowerPoint</vt:lpstr>
      <vt:lpstr>Станция «Загадки»</vt:lpstr>
      <vt:lpstr>Станция «Загадки»</vt:lpstr>
      <vt:lpstr>Презентация PowerPoint</vt:lpstr>
      <vt:lpstr>Станция «Дорожная азбука»</vt:lpstr>
      <vt:lpstr>Презентация PowerPoint</vt:lpstr>
      <vt:lpstr>Станция  «Знатоки правил дорожного движения»</vt:lpstr>
      <vt:lpstr>Презентация PowerPoint</vt:lpstr>
      <vt:lpstr>Станция «Дорожная ситуация»</vt:lpstr>
      <vt:lpstr>Презентация PowerPoint</vt:lpstr>
      <vt:lpstr>Соблюдайте правила дорожного движения!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ОБУЧАЮЩАЯ ИГРА  ПО ПДД ДЛЯ ПОДГОТОВИТЕЛЬНОЙ ГРУППЫ</dc:title>
  <dc:creator>Админ</dc:creator>
  <cp:lastModifiedBy>ДС4_2</cp:lastModifiedBy>
  <cp:revision>66</cp:revision>
  <dcterms:created xsi:type="dcterms:W3CDTF">2013-04-16T19:01:04Z</dcterms:created>
  <dcterms:modified xsi:type="dcterms:W3CDTF">2022-03-28T06:44:24Z</dcterms:modified>
</cp:coreProperties>
</file>