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21"/>
  </p:notesMasterIdLst>
  <p:sldIdLst>
    <p:sldId id="336" r:id="rId3"/>
    <p:sldId id="322" r:id="rId4"/>
    <p:sldId id="342" r:id="rId5"/>
    <p:sldId id="337" r:id="rId6"/>
    <p:sldId id="307" r:id="rId7"/>
    <p:sldId id="309" r:id="rId8"/>
    <p:sldId id="310" r:id="rId9"/>
    <p:sldId id="323" r:id="rId10"/>
    <p:sldId id="324" r:id="rId11"/>
    <p:sldId id="327" r:id="rId12"/>
    <p:sldId id="328" r:id="rId13"/>
    <p:sldId id="338" r:id="rId14"/>
    <p:sldId id="339" r:id="rId15"/>
    <p:sldId id="340" r:id="rId16"/>
    <p:sldId id="341" r:id="rId17"/>
    <p:sldId id="333" r:id="rId18"/>
    <p:sldId id="334" r:id="rId19"/>
    <p:sldId id="335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8F1"/>
    <a:srgbClr val="F9CBA9"/>
    <a:srgbClr val="009900"/>
    <a:srgbClr val="3399FF"/>
    <a:srgbClr val="FFCC66"/>
    <a:srgbClr val="FF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3323" autoAdjust="0"/>
  </p:normalViewPr>
  <p:slideViewPr>
    <p:cSldViewPr>
      <p:cViewPr varScale="1">
        <p:scale>
          <a:sx n="81" d="100"/>
          <a:sy n="81" d="100"/>
        </p:scale>
        <p:origin x="15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3F4445-0133-4918-8677-9DFA4437E23C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1F455D-A37B-4DC4-9746-0EF5C501A2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ea typeface="宋体" pitchFamily="2" charset="-122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A1F71B-BCC7-44EB-B307-C8B4BFFB385E}" type="slidenum">
              <a:rPr lang="ru-RU" altLang="ru-RU">
                <a:cs typeface="Arial" charset="0"/>
              </a:rPr>
              <a:pPr/>
              <a:t>6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presentation-creation.ru/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857750" y="838200"/>
            <a:ext cx="15430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447675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5937250" y="6488113"/>
            <a:ext cx="320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2"/>
              </a:rPr>
              <a:t>http://presentation-creation.ru/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471601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" y="2996952"/>
            <a:ext cx="463207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4222-0954-45DC-8C1B-03AD28944548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01198-A0CB-439D-960B-EEF2F5080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F01C-58C7-489C-BF5F-0E0D5695A509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472D8-BD96-47C7-94AF-3E7F5FD86A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CDCE-85DE-47E2-94D6-05DCB707C69E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250EA-7DD5-40E1-9251-1B7F7DB87B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2BE0-93F8-4A9F-B148-F780B6EC34FA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1A2B4-BB13-4122-B1AD-E169FCAAD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5E54-0ECE-4F83-8B81-53718E5FC223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7F6E0-2954-497A-9526-19E1193FD5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8BEC-CCFD-4C9C-B4EE-C42B83EB4362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7B774-B446-4523-B9DF-305F43C234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B811-4232-4A66-A8DF-161026C7C9A3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DF23-275D-418F-93B8-85F508A6B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61FE-1DB8-4262-8CEA-F88EF94F20E2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8D7E-591A-4679-AB8F-3B93659CEE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6AA9-57D4-4299-8673-D143DAE64FA2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57074-7659-4A8E-A910-B22D9D5BB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85FF2-F065-4D76-8EF7-E8EDAB3E830C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669CB-01D5-4447-8B52-38F3C601B8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C2FB-7AF4-4641-B229-FBA522AAB0D6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16C32-23F1-41A2-B3EB-77D31B2076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90900" y="17526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>
                <a:sym typeface="Times New Roman" pitchFamily="18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838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Palatino Linotype" pitchFamily="18" charset="0"/>
              </a:rPr>
              <a:t>Your Topic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Times New Roman" pitchFamily="18" charset="0"/>
              </a:rPr>
              <a:t>Your Subtopics Go Here</a:t>
            </a:r>
          </a:p>
          <a:p>
            <a:pPr lvl="1"/>
            <a:r>
              <a:rPr lang="ru-RU" altLang="zh-CN" smtClean="0">
                <a:sym typeface="Times New Roman" pitchFamily="18" charset="0"/>
              </a:rPr>
              <a:t>A</a:t>
            </a:r>
          </a:p>
          <a:p>
            <a:pPr lvl="2"/>
            <a:r>
              <a:rPr lang="ru-RU" altLang="zh-CN" smtClean="0">
                <a:sym typeface="Times New Roman" pitchFamily="18" charset="0"/>
              </a:rPr>
              <a:t>B</a:t>
            </a:r>
          </a:p>
          <a:p>
            <a:pPr lvl="3"/>
            <a:r>
              <a:rPr lang="ru-RU" altLang="zh-CN" smtClean="0">
                <a:sym typeface="Times New Roman" pitchFamily="18" charset="0"/>
              </a:rPr>
              <a:t>C</a:t>
            </a:r>
          </a:p>
          <a:p>
            <a:pPr lvl="4"/>
            <a:r>
              <a:rPr lang="ru-RU" altLang="zh-CN" smtClean="0">
                <a:sym typeface="Times New Roman" pitchFamily="18" charset="0"/>
              </a:rPr>
              <a:t>d</a:t>
            </a:r>
          </a:p>
          <a:p>
            <a:pPr lvl="2"/>
            <a:endParaRPr lang="ru-RU" altLang="zh-CN" smtClean="0">
              <a:sym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5E1D10"/>
          </a:solidFill>
          <a:latin typeface="+mj-lt"/>
          <a:ea typeface="+mj-ea"/>
          <a:cs typeface="+mj-cs"/>
          <a:sym typeface="Palatino Linotype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5E1D10"/>
          </a:solidFill>
          <a:latin typeface="微软雅黑" pitchFamily="2" charset="-122"/>
          <a:ea typeface="微软雅黑" pitchFamily="2" charset="-122"/>
          <a:sym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5E1D10"/>
          </a:solidFill>
          <a:latin typeface="微软雅黑" pitchFamily="2" charset="-122"/>
          <a:ea typeface="微软雅黑" pitchFamily="2" charset="-122"/>
          <a:sym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5E1D10"/>
          </a:solidFill>
          <a:latin typeface="微软雅黑" pitchFamily="2" charset="-122"/>
          <a:ea typeface="微软雅黑" pitchFamily="2" charset="-122"/>
          <a:sym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5E1D10"/>
          </a:solidFill>
          <a:latin typeface="微软雅黑" pitchFamily="2" charset="-122"/>
          <a:ea typeface="微软雅黑" pitchFamily="2" charset="-122"/>
          <a:sym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E1D10"/>
          </a:solidFill>
          <a:latin typeface="微软雅黑" pitchFamily="2" charset="-122"/>
          <a:ea typeface="微软雅黑" pitchFamily="2" charset="-122"/>
          <a:sym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E1D10"/>
          </a:solidFill>
          <a:latin typeface="微软雅黑" pitchFamily="2" charset="-122"/>
          <a:ea typeface="微软雅黑" pitchFamily="2" charset="-122"/>
          <a:sym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E1D10"/>
          </a:solidFill>
          <a:latin typeface="微软雅黑" pitchFamily="2" charset="-122"/>
          <a:ea typeface="微软雅黑" pitchFamily="2" charset="-122"/>
          <a:sym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E1D10"/>
          </a:solidFill>
          <a:latin typeface="微软雅黑" pitchFamily="2" charset="-122"/>
          <a:ea typeface="微软雅黑" pitchFamily="2" charset="-122"/>
          <a:sym typeface="Palatino Linotype" pitchFamily="18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charset="0"/>
        <a:buChar char="•"/>
        <a:defRPr sz="1100">
          <a:solidFill>
            <a:schemeClr val="tx1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>
          <a:solidFill>
            <a:schemeClr val="tx1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>
          <a:solidFill>
            <a:schemeClr val="tx1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>
          <a:solidFill>
            <a:schemeClr val="tx1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>
          <a:solidFill>
            <a:schemeClr val="tx1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06E4CC-7812-424B-B1B0-8F4FD98B3683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E4F2C96-C888-4839-B408-DCA529184E5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8508" y="260648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dirty="0"/>
              <a:t>Государственное бюджетное дошкольное образовательное учреждение </a:t>
            </a:r>
          </a:p>
          <a:p>
            <a:pPr algn="ctr" eaLnBrk="1" hangingPunct="1"/>
            <a:r>
              <a:rPr lang="ru-RU" altLang="ru-RU" sz="1400" b="1" dirty="0"/>
              <a:t>детский сад № 1 компенсирующего вида Калининского района Санкт-Петербурга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62916" y="2564904"/>
            <a:ext cx="867645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Методическая разработка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Тема: «Формирование педагогических условий развития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техносферы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дошкольном учреждении. Основы анимации и мультипликации»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3000" y="4005064"/>
            <a:ext cx="6731000" cy="12779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Кустова Светлана Евгеньевна, воспитатель первой категории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Блинова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Ирина Васильевна, воспитатель высшей категории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Васильева Оксана Николаевна, учитель-логопед высшей категории</a:t>
            </a:r>
            <a:endParaRPr lang="ru-RU" sz="1400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851275" y="6211888"/>
            <a:ext cx="1657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 – Петербург</a:t>
            </a:r>
            <a:endParaRPr 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</a:t>
            </a:r>
            <a:endParaRPr 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8335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107950" y="115888"/>
            <a:ext cx="88773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Принципы: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развитие через деятельность;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непрерывности;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психологического комфорта;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творчества и вариативности;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учета возрастных особенностей детей (выбор методов и приемов соответствующих возрасту ребенка);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поэтапности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который влечет за собой распределение деятельности между  всеми участниками педагогического процесса.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ru-RU" altLang="ru-RU" sz="3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179512" y="836712"/>
            <a:ext cx="88773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речи детей с ТНР: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неразборчивая, невнятная, эмоционально бедная;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ярко выражены голосовые расстройства;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нарушения тембра;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нарушения мелодической организации высказываний;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трудности восприятия и воспроизведения детьми эмоциональных значений интонации;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нарушения темпа и ритма речи.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842486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Совместная творческая деятельность по созданию мультфильмов:</a:t>
            </a:r>
          </a:p>
          <a:p>
            <a:pPr algn="ctr">
              <a:defRPr/>
            </a:pP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увлекательна и поучительна;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основана на игре и свободных проявлениях детей;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способствует раскрепощению и развитию каждого ребёнка;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помогает ребёнку решать многие проблемные ситуации опосредованно от лица какого-либо персонажа.	</a:t>
            </a:r>
          </a:p>
          <a:p>
            <a:pPr algn="just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altLang="ru-RU" sz="3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0801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84248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работы по развитию просодической стороны речи на три возрастные группы в соответствии с лексическими темами плана</a:t>
            </a:r>
            <a:endParaRPr lang="ru-RU" altLang="ru-RU" sz="3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1813" t="21454" r="12920" b="9641"/>
          <a:stretch>
            <a:fillRect/>
          </a:stretch>
        </p:blipFill>
        <p:spPr bwMode="auto">
          <a:xfrm>
            <a:off x="395536" y="1988840"/>
            <a:ext cx="8568952" cy="441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752863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8424862" cy="48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В процессе создания мультфильма происходит:</a:t>
            </a:r>
          </a:p>
          <a:p>
            <a:pPr algn="ctr">
              <a:defRPr/>
            </a:pP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знакомство с окружающим миром через образы, краски, звуки;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активизация словаря ребёнка;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совершенствование звуковой стороны речи;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совершенствование интонационного строя;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улучшение диалогической речи;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совершенствование грамматического строя.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660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Созданные мультфильмы: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98336"/>
              </p:ext>
            </p:extLst>
          </p:nvPr>
        </p:nvGraphicFramePr>
        <p:xfrm>
          <a:off x="395536" y="980728"/>
          <a:ext cx="8208912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charset="0"/>
                          <a:ea typeface="宋体" pitchFamily="2" charset="-122"/>
                          <a:cs typeface="Arial" charset="0"/>
                        </a:rPr>
                        <a:t>«Азбука дорожного движения»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charset="0"/>
                          <a:ea typeface="宋体" pitchFamily="2" charset="-122"/>
                          <a:cs typeface="Arial" charset="0"/>
                        </a:rPr>
                        <a:t>«Никто не забыт»</a:t>
                      </a:r>
                    </a:p>
                    <a:p>
                      <a:endParaRPr lang="ru-RU" alt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722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charset="0"/>
                          <a:ea typeface="宋体" pitchFamily="2" charset="-122"/>
                          <a:cs typeface="Arial" charset="0"/>
                        </a:rPr>
                        <a:t>«Дети в космосе»</a:t>
                      </a:r>
                    </a:p>
                    <a:p>
                      <a:endParaRPr lang="ru-RU" altLang="ru-RU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charset="0"/>
                          <a:ea typeface="宋体" pitchFamily="2" charset="-122"/>
                          <a:cs typeface="Arial" charset="0"/>
                        </a:rPr>
                        <a:t>«Теремок и уголёк»</a:t>
                      </a:r>
                    </a:p>
                    <a:p>
                      <a:endParaRPr lang="ru-RU" altLang="ru-RU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 descr="Азбука дорожного движения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2376264" cy="2376264"/>
          </a:xfrm>
          <a:prstGeom prst="rect">
            <a:avLst/>
          </a:prstGeom>
        </p:spPr>
      </p:pic>
      <p:pic>
        <p:nvPicPr>
          <p:cNvPr id="5" name="Рисунок 4" descr="Никто не забыт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168352" cy="2304256"/>
          </a:xfrm>
          <a:prstGeom prst="rect">
            <a:avLst/>
          </a:prstGeom>
        </p:spPr>
      </p:pic>
      <p:pic>
        <p:nvPicPr>
          <p:cNvPr id="6" name="Рисунок 5" descr="Дети о космосе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08" y="4005064"/>
            <a:ext cx="2448272" cy="2448272"/>
          </a:xfrm>
          <a:prstGeom prst="rect">
            <a:avLst/>
          </a:prstGeom>
        </p:spPr>
      </p:pic>
      <p:pic>
        <p:nvPicPr>
          <p:cNvPr id="7" name="Рисунок 6" descr="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024" y="4077072"/>
            <a:ext cx="338437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330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 bwMode="auto">
          <a:xfrm>
            <a:off x="447675" y="260350"/>
            <a:ext cx="8229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-методы организации и осуществления деятельности (словесные, наглядные, практические, самостоятельной работы и работы под руководством педагога)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/>
          <a:stretch/>
        </p:blipFill>
        <p:spPr>
          <a:xfrm>
            <a:off x="2483768" y="2132856"/>
            <a:ext cx="2558567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0"/>
          <a:stretch/>
        </p:blipFill>
        <p:spPr>
          <a:xfrm>
            <a:off x="5148064" y="4365104"/>
            <a:ext cx="3880881" cy="23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86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2804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-методы стимулирования и мотивации учения (методы формирования интереса — познавательные игры, создание ситуаций успеха)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2810140" cy="3816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/>
          <a:stretch/>
        </p:blipFill>
        <p:spPr>
          <a:xfrm>
            <a:off x="5498275" y="4077072"/>
            <a:ext cx="32437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76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600" y="2420888"/>
            <a:ext cx="74168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3003500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871378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Цель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обосновать эффективность развития познавательного интереса, развития речи и социально-коммуникативных умений у детей дошкольного возраста в процессе создания мультфильмов.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Задачи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indent="450000" algn="just">
              <a:buFontTx/>
              <a:buAutoNum type="arabicPeriod"/>
              <a:defRPr/>
            </a:pPr>
            <a:r>
              <a:rPr lang="ru-RU" dirty="0">
                <a:latin typeface="Arial" panose="020B0604020202020204" pitchFamily="34" charset="0"/>
              </a:rPr>
              <a:t>Интеграция различных видов деятельности детей (игра, рисование, лепка, аппликация, чтение художественной литературы, сочинение историй, музыкальное творчество, драматизация и пр.), способствующих созданию творческого продукта, который смог бы иметь большую социальную значимость.</a:t>
            </a:r>
          </a:p>
          <a:p>
            <a:pPr indent="450000" algn="just">
              <a:buFontTx/>
              <a:buAutoNum type="arabicPeriod"/>
              <a:defRPr/>
            </a:pPr>
            <a:r>
              <a:rPr lang="ru-RU" dirty="0">
                <a:latin typeface="Arial" panose="020B0604020202020204" pitchFamily="34" charset="0"/>
              </a:rPr>
              <a:t>Создать предметно-пространственную среду для развития инновационного образовательного процесса.</a:t>
            </a:r>
          </a:p>
          <a:p>
            <a:pPr indent="450000" algn="just">
              <a:buFontTx/>
              <a:buAutoNum type="arabicPeriod" startAt="3"/>
              <a:defRPr/>
            </a:pPr>
            <a:r>
              <a:rPr lang="ru-RU" dirty="0">
                <a:latin typeface="Arial" panose="020B0604020202020204" pitchFamily="34" charset="0"/>
              </a:rPr>
              <a:t>Обогатить визуальный опыт детей через просмотр мультфильмов и участие в создании мультфильма.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44" y="210026"/>
            <a:ext cx="903649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Ожидаемые результаты: </a:t>
            </a:r>
          </a:p>
          <a:p>
            <a:pPr>
              <a:defRPr/>
            </a:pPr>
            <a:endParaRPr lang="ru-RU" sz="1200" b="1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1. </a:t>
            </a:r>
            <a:r>
              <a:rPr lang="ru-RU" dirty="0"/>
              <a:t>Дети познакомятся с основными видами мультипликации, и сумеют различать рисованную, пластилиновую и кукольную анимацию. </a:t>
            </a:r>
          </a:p>
          <a:p>
            <a:r>
              <a:rPr lang="ru-RU" dirty="0"/>
              <a:t>2. Посредством участия в звукозаписи своего голоса под руководством взрослого, у детей сформируется интонационная выразительность образа, </a:t>
            </a:r>
          </a:p>
          <a:p>
            <a:r>
              <a:rPr lang="ru-RU" dirty="0"/>
              <a:t>3. Дети самостоятельно будут создавать, героев, фоны и декорации для мультфильма,</a:t>
            </a:r>
          </a:p>
          <a:p>
            <a:r>
              <a:rPr lang="ru-RU" dirty="0"/>
              <a:t>4. Улучшится диалогическая речь, её грамматический строй,</a:t>
            </a:r>
          </a:p>
          <a:p>
            <a:r>
              <a:rPr lang="ru-RU" dirty="0"/>
              <a:t>5. Активизируется словарь ребёнка, совершенствуется звуковая сторона речи, её интонационный строй</a:t>
            </a:r>
          </a:p>
          <a:p>
            <a:r>
              <a:rPr lang="ru-RU" dirty="0"/>
              <a:t>6. Развитие у детей мыслительных процессов: формирование понятий, решение задач и логических операций;</a:t>
            </a:r>
          </a:p>
          <a:p>
            <a:r>
              <a:rPr lang="ru-RU" dirty="0"/>
              <a:t>7. Развитие коммуникативных навыков: расширение словарного запаса в процессе обсуждения выбранного произведения для сценария, а также озвучивание фильма; </a:t>
            </a:r>
          </a:p>
          <a:p>
            <a:r>
              <a:rPr lang="ru-RU" dirty="0"/>
              <a:t>8. Развитие познавательных процессов: восприятия, памяти, а также креативных творческих способностей детей с ОВЗ;</a:t>
            </a:r>
          </a:p>
          <a:p>
            <a:r>
              <a:rPr lang="ru-RU" dirty="0"/>
              <a:t>9. Улучшение мелкой моторики пальцев рук, через использование пластических материалов, круп и др.;</a:t>
            </a:r>
          </a:p>
          <a:p>
            <a:r>
              <a:rPr lang="ru-RU" dirty="0"/>
              <a:t>10. Повышение уровня самооценки благодаря общению со сверстниками и взрослыми, через взаимодействие между всеми участниками процесса;</a:t>
            </a:r>
          </a:p>
          <a:p>
            <a:r>
              <a:rPr lang="ru-RU" dirty="0"/>
              <a:t>11. Умение работать в команде, отстаивать свое мнение и прислушиваться к мнениям и рекомендациям других членов коллектива.</a:t>
            </a:r>
          </a:p>
        </p:txBody>
      </p:sp>
    </p:spTree>
    <p:extLst>
      <p:ext uri="{BB962C8B-B14F-4D97-AF65-F5344CB8AC3E}">
        <p14:creationId xmlns:p14="http://schemas.microsoft.com/office/powerpoint/2010/main" val="389786783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467544" y="836712"/>
            <a:ext cx="84248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Мультфильм — наиболее эффективный воспитатель от искусства и медиа-среды, т.к. содержит в себе слово и картинку (зрение и слух).</a:t>
            </a:r>
          </a:p>
          <a:p>
            <a:pPr algn="just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algn="just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Если к этому добавить еще и совместный с ребенком анализ увиденного, мультфильм станет мощным воспитательным инструментом.</a:t>
            </a:r>
            <a:endParaRPr lang="ru-RU" altLang="ru-RU" sz="3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6746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295400" y="476250"/>
            <a:ext cx="6553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8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Техносфера</a:t>
            </a:r>
            <a:endParaRPr lang="ru-RU" altLang="ru-RU" sz="8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3491880" y="4377298"/>
            <a:ext cx="2611421" cy="7078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Основы анимации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 мультипликации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198539" y="3626417"/>
            <a:ext cx="3077317" cy="40011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Легоконструирование</a:t>
            </a: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6813449" y="3661908"/>
            <a:ext cx="2079031" cy="40011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Робототехника</a:t>
            </a:r>
          </a:p>
        </p:txBody>
      </p:sp>
      <p:sp>
        <p:nvSpPr>
          <p:cNvPr id="9" name="Стрелка вниз 8"/>
          <p:cNvSpPr/>
          <p:nvPr/>
        </p:nvSpPr>
        <p:spPr>
          <a:xfrm rot="2670936">
            <a:off x="1839933" y="1511141"/>
            <a:ext cx="526078" cy="212713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021904">
            <a:off x="6882541" y="1522764"/>
            <a:ext cx="526078" cy="212713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1916832"/>
            <a:ext cx="526078" cy="212713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4213" y="187325"/>
            <a:ext cx="8280400" cy="504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образовательной деятельности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63688" y="1052736"/>
            <a:ext cx="6156176" cy="4896544"/>
            <a:chOff x="1258888" y="839788"/>
            <a:chExt cx="6769100" cy="575786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262063" y="839788"/>
              <a:ext cx="6765925" cy="53816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Задачи ФГОС</a:t>
              </a: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4168833" y="1377950"/>
              <a:ext cx="532953" cy="504825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50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258888" y="1882775"/>
              <a:ext cx="6765925" cy="6096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Педагогический процесс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262063" y="3149600"/>
              <a:ext cx="6765925" cy="94138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Образовательная ситуация (мотивация)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262063" y="4670425"/>
              <a:ext cx="6765925" cy="63023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Учебная задача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258888" y="5929313"/>
              <a:ext cx="6765925" cy="66833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Учебная проблема</a:t>
              </a:r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4211960" y="2492897"/>
              <a:ext cx="576064" cy="656704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500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4220145" y="4090988"/>
              <a:ext cx="567879" cy="580008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500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4184204" y="5301208"/>
              <a:ext cx="603820" cy="628105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5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7200900" cy="404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Структура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ситуации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286092"/>
              </p:ext>
            </p:extLst>
          </p:nvPr>
        </p:nvGraphicFramePr>
        <p:xfrm>
          <a:off x="251520" y="1484784"/>
          <a:ext cx="8749481" cy="407137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3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8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9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Компоненты деятельности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Этапы работы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Задачи, решаемые в совместной деятельности педагога и детей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64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Проблема- цель работы детей на занятии (мотив)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Мотивационно-ориентировочный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Выявление сути проблемы, актуализация потребности её разрешить, формулировка цели, волеизъявление детей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21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План 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Поисковый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Поиск путей решения проблемы, необходимых знаний, умений, определение порядка действий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40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Исполнительские действия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Практический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Реализация плана (использование педагогом различных форм организации детских видов деятельности, позволяющих, с одной стороны, разрешить проблему, с другой – решить программные задачи)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75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Оценка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Рефлексивно - оценочный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Выявление факта и путей достижения цели </a:t>
                      </a:r>
                      <a:r>
                        <a:rPr lang="ru-RU" sz="1600" dirty="0" smtClean="0">
                          <a:effectLst/>
                        </a:rPr>
                        <a:t>(разрешения </a:t>
                      </a:r>
                      <a:r>
                        <a:rPr lang="ru-RU" sz="1600" dirty="0">
                          <a:effectLst/>
                        </a:rPr>
                        <a:t>проблемы), применявшихся знаний, умений, нашедших применение личностных качеств детей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G:\Gif анимация\Незнай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736850"/>
            <a:ext cx="245268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G:\Gif анимация\Незнайка удивленнный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-30163"/>
            <a:ext cx="2668587" cy="427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G:\Gif анимация\20180219_100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268413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84213" y="2133600"/>
            <a:ext cx="8186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КАКИЕ технологии и КАК их применять</a:t>
            </a:r>
          </a:p>
        </p:txBody>
      </p:sp>
      <p:pic>
        <p:nvPicPr>
          <p:cNvPr id="13315" name="Picture 5" descr="G:\Gif анимация\48343-File-question-mark-red-orange-animated.gif-Wikimedia-Common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88913"/>
            <a:ext cx="1209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8538" y="2997200"/>
            <a:ext cx="6767512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Развитие личностных качеств ребенка</a:t>
            </a:r>
          </a:p>
          <a:p>
            <a:pPr algn="ctr">
              <a:defRPr/>
            </a:pPr>
            <a:endParaRPr lang="ru-RU" sz="2400" b="1" u="sng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Инициативность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Творческое мышление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Креативность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complete_network">
  <a:themeElements>
    <a:clrScheme name="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incomplete_networ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ochechnie-svyazi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noutbook v kresle</Template>
  <TotalTime>4244</TotalTime>
  <Words>784</Words>
  <Application>Microsoft Office PowerPoint</Application>
  <PresentationFormat>Экран (4:3)</PresentationFormat>
  <Paragraphs>108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Palatino Linotype</vt:lpstr>
      <vt:lpstr>Times New Roman</vt:lpstr>
      <vt:lpstr>Wingdings</vt:lpstr>
      <vt:lpstr>incomplete_network</vt:lpstr>
      <vt:lpstr>tochechnie-svyazi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образовательной деятельности</vt:lpstr>
      <vt:lpstr>Структура образовательной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«Средняя общеобразовательная школа «Токсовский центр образования» Дошкольное отделение № 1</dc:title>
  <dc:creator>Гарда</dc:creator>
  <cp:lastModifiedBy>светлана светлана</cp:lastModifiedBy>
  <cp:revision>109</cp:revision>
  <dcterms:created xsi:type="dcterms:W3CDTF">2017-11-10T07:08:14Z</dcterms:created>
  <dcterms:modified xsi:type="dcterms:W3CDTF">2022-03-27T15:16:02Z</dcterms:modified>
</cp:coreProperties>
</file>