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1" r:id="rId2"/>
    <p:sldId id="274" r:id="rId3"/>
    <p:sldId id="272" r:id="rId4"/>
    <p:sldId id="264" r:id="rId5"/>
    <p:sldId id="290" r:id="rId6"/>
    <p:sldId id="267" r:id="rId7"/>
    <p:sldId id="282" r:id="rId8"/>
    <p:sldId id="280" r:id="rId9"/>
    <p:sldId id="285" r:id="rId10"/>
    <p:sldId id="286" r:id="rId11"/>
    <p:sldId id="288" r:id="rId12"/>
    <p:sldId id="287" r:id="rId13"/>
    <p:sldId id="277" r:id="rId14"/>
    <p:sldId id="281" r:id="rId15"/>
    <p:sldId id="283" r:id="rId16"/>
    <p:sldId id="278" r:id="rId17"/>
    <p:sldId id="284" r:id="rId18"/>
    <p:sldId id="28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2" autoAdjust="0"/>
    <p:restoredTop sz="94660"/>
  </p:normalViewPr>
  <p:slideViewPr>
    <p:cSldViewPr>
      <p:cViewPr varScale="1">
        <p:scale>
          <a:sx n="52" d="100"/>
          <a:sy n="52" d="100"/>
        </p:scale>
        <p:origin x="10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Играют ли родители с детьми в словесные игры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Лист1!$A$11</c:f>
              <c:strCache>
                <c:ptCount val="1"/>
                <c:pt idx="0">
                  <c:v>да, играем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Лист1!$B$11:$D$11</c:f>
              <c:numCache>
                <c:formatCode>General</c:formatCode>
                <c:ptCount val="3"/>
                <c:pt idx="2" formatCode="0%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6D-46D4-BA88-5D3735E9967C}"/>
            </c:ext>
          </c:extLst>
        </c:ser>
        <c:ser>
          <c:idx val="1"/>
          <c:order val="1"/>
          <c:tx>
            <c:strRef>
              <c:f>Лист1!$A$12</c:f>
              <c:strCache>
                <c:ptCount val="1"/>
                <c:pt idx="0">
                  <c:v>нет, не играем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Лист1!$B$12:$D$12</c:f>
              <c:numCache>
                <c:formatCode>General</c:formatCode>
                <c:ptCount val="3"/>
                <c:pt idx="2" formatCode="0%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6D-46D4-BA88-5D3735E996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188544"/>
        <c:axId val="28284032"/>
        <c:axId val="0"/>
      </c:bar3DChart>
      <c:catAx>
        <c:axId val="84188544"/>
        <c:scaling>
          <c:orientation val="minMax"/>
        </c:scaling>
        <c:delete val="0"/>
        <c:axPos val="b"/>
        <c:majorTickMark val="none"/>
        <c:minorTickMark val="none"/>
        <c:tickLblPos val="nextTo"/>
        <c:crossAx val="28284032"/>
        <c:crosses val="autoZero"/>
        <c:auto val="1"/>
        <c:lblAlgn val="ctr"/>
        <c:lblOffset val="100"/>
        <c:noMultiLvlLbl val="0"/>
      </c:catAx>
      <c:valAx>
        <c:axId val="2828403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418854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Что мешает  родителям читать книги своим детям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Лист1!$A$4</c:f>
              <c:strCache>
                <c:ptCount val="1"/>
                <c:pt idx="0">
                  <c:v>работа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Лист1!$B$4:$D$4</c:f>
              <c:numCache>
                <c:formatCode>General</c:formatCode>
                <c:ptCount val="3"/>
                <c:pt idx="2" formatCode="0%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9-45B2-BE8C-0AD81C4B1E27}"/>
            </c:ext>
          </c:extLst>
        </c:ser>
        <c:ser>
          <c:idx val="1"/>
          <c:order val="1"/>
          <c:tx>
            <c:strRef>
              <c:f>Лист1!$A$5</c:f>
              <c:strCache>
                <c:ptCount val="1"/>
                <c:pt idx="0">
                  <c:v>дети не хотят читать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Лист1!$B$5:$D$5</c:f>
              <c:numCache>
                <c:formatCode>General</c:formatCode>
                <c:ptCount val="3"/>
                <c:pt idx="2" formatCode="0%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79-45B2-BE8C-0AD81C4B1E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199936"/>
        <c:axId val="28201728"/>
        <c:axId val="0"/>
      </c:bar3DChart>
      <c:catAx>
        <c:axId val="28199936"/>
        <c:scaling>
          <c:orientation val="minMax"/>
        </c:scaling>
        <c:delete val="0"/>
        <c:axPos val="b"/>
        <c:majorTickMark val="none"/>
        <c:minorTickMark val="none"/>
        <c:tickLblPos val="nextTo"/>
        <c:crossAx val="28201728"/>
        <c:crosses val="autoZero"/>
        <c:auto val="1"/>
        <c:lblAlgn val="ctr"/>
        <c:lblOffset val="100"/>
        <c:noMultiLvlLbl val="0"/>
      </c:catAx>
      <c:valAx>
        <c:axId val="2820172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819993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ACCDB-B8B1-4CE2-AC30-76C2A3A0463F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945EE-52C6-40CE-BD5C-E88BDD64D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723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945EE-52C6-40CE-BD5C-E88BDD64DA4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485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945EE-52C6-40CE-BD5C-E88BDD64DA4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325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844823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ru-RU" sz="4000" b="1" kern="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«Литературное воспитание детей в детском саду и дома»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725144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000" b="1" i="1" dirty="0">
                <a:solidFill>
                  <a:srgbClr val="1C186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Подготовила: воспитатель 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000" b="1" i="1" dirty="0">
                <a:solidFill>
                  <a:srgbClr val="1C186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</a:t>
            </a:r>
            <a:r>
              <a:rPr lang="ru-RU" altLang="ru-RU" sz="2000" b="1" i="1" dirty="0" err="1">
                <a:solidFill>
                  <a:srgbClr val="1C186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Овчинникова</a:t>
            </a:r>
            <a:r>
              <a:rPr lang="ru-RU" altLang="ru-RU" sz="2000" b="1" i="1" dirty="0">
                <a:solidFill>
                  <a:srgbClr val="1C186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Галина Алексеевна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9265" y="6490035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000" b="1" kern="0" dirty="0">
                <a:solidFill>
                  <a:srgbClr val="1C186E"/>
                </a:solidFill>
                <a:latin typeface="Arial"/>
              </a:rPr>
              <a:t>© МДОУ </a:t>
            </a:r>
            <a:r>
              <a:rPr lang="ru-RU" altLang="ru-RU" sz="2000" b="1" kern="0" dirty="0" smtClean="0">
                <a:solidFill>
                  <a:srgbClr val="1C186E"/>
                </a:solidFill>
                <a:latin typeface="Arial"/>
              </a:rPr>
              <a:t>«</a:t>
            </a:r>
            <a:r>
              <a:rPr lang="ru-RU" altLang="ru-RU" sz="2000" b="1" kern="0" smtClean="0">
                <a:solidFill>
                  <a:srgbClr val="1C186E"/>
                </a:solidFill>
                <a:latin typeface="Arial"/>
              </a:rPr>
              <a:t>Детский сад</a:t>
            </a:r>
            <a:r>
              <a:rPr lang="ru-RU" altLang="ru-RU" sz="2000" b="1" kern="0" smtClean="0">
                <a:solidFill>
                  <a:srgbClr val="1C186E"/>
                </a:solidFill>
                <a:latin typeface="Arial"/>
              </a:rPr>
              <a:t> </a:t>
            </a:r>
            <a:r>
              <a:rPr lang="ru-RU" altLang="ru-RU" sz="2000" b="1" kern="0" dirty="0">
                <a:solidFill>
                  <a:srgbClr val="1C186E"/>
                </a:solidFill>
                <a:latin typeface="Arial"/>
              </a:rPr>
              <a:t>«Рябинка» г. Переславль – </a:t>
            </a:r>
            <a:r>
              <a:rPr lang="ru-RU" altLang="ru-RU" sz="2000" b="1" kern="0" dirty="0" smtClean="0">
                <a:solidFill>
                  <a:srgbClr val="1C186E"/>
                </a:solidFill>
                <a:latin typeface="Arial"/>
              </a:rPr>
              <a:t>Залесский</a:t>
            </a:r>
            <a:endParaRPr lang="ru-RU" altLang="ru-RU" sz="2000" b="1" kern="0" dirty="0">
              <a:solidFill>
                <a:srgbClr val="1C186E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9265" y="105615"/>
            <a:ext cx="8605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b="1" kern="0" dirty="0" smtClean="0">
                <a:solidFill>
                  <a:srgbClr val="1C186E"/>
                </a:solidFill>
                <a:latin typeface="Arial"/>
              </a:rPr>
              <a:t> </a:t>
            </a:r>
            <a:r>
              <a:rPr lang="ru-RU" altLang="ru-RU" sz="2000" b="1" kern="0" dirty="0" smtClean="0">
                <a:solidFill>
                  <a:srgbClr val="1C186E"/>
                </a:solidFill>
                <a:latin typeface="Arial"/>
              </a:rPr>
              <a:t>Муниципальное дошкольное образовательное учреждени</a:t>
            </a:r>
            <a:r>
              <a:rPr lang="ru-RU" altLang="ru-RU" sz="2000" b="1" kern="0" dirty="0">
                <a:solidFill>
                  <a:srgbClr val="1C186E"/>
                </a:solidFill>
                <a:latin typeface="Arial"/>
              </a:rPr>
              <a:t>е</a:t>
            </a:r>
            <a:r>
              <a:rPr lang="ru-RU" altLang="ru-RU" sz="2000" b="1" kern="0" dirty="0" smtClean="0">
                <a:solidFill>
                  <a:srgbClr val="1C186E"/>
                </a:solidFill>
                <a:latin typeface="Arial"/>
              </a:rPr>
              <a:t> «Детский сад «Рябинка»</a:t>
            </a:r>
            <a:endParaRPr lang="ru-RU" altLang="ru-RU" sz="2000" b="1" kern="0" dirty="0">
              <a:solidFill>
                <a:srgbClr val="1C186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180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971600" y="211025"/>
            <a:ext cx="7452828" cy="6441179"/>
            <a:chOff x="971600" y="211025"/>
            <a:chExt cx="7452828" cy="6441179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403648" y="211025"/>
              <a:ext cx="68580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32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Franklin Gothic Medium" panose="020B0603020102020204" pitchFamily="34" charset="0"/>
                </a:rPr>
                <a:t>АКЦИЯ «ПОДАРИ КНИГУ ДЕТЯМ</a:t>
              </a:r>
              <a:endParaRPr lang="ru-RU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</a:endParaRPr>
            </a:p>
          </p:txBody>
        </p:sp>
        <p:pic>
          <p:nvPicPr>
            <p:cNvPr id="1026" name="Picture 2" descr="C:\Users\gaovch\CloudStation\Изображения\Фото\по Чуковскому\дс 03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683652"/>
              <a:ext cx="7452828" cy="4968552"/>
            </a:xfrm>
            <a:prstGeom prst="rect">
              <a:avLst/>
            </a:prstGeom>
            <a:ln w="19050" cap="sq">
              <a:solidFill>
                <a:srgbClr val="00206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50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77528"/>
            <a:ext cx="8676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</a:rPr>
              <a:t> НЕДЕЛЯ «МИР ДЕТСКОЙ КНИГИ»</a:t>
            </a:r>
            <a:endParaRPr lang="ru-RU" sz="3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026" name="Picture 2" descr="D:\DCIM\104_PANA\P1040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8" y="848230"/>
            <a:ext cx="8429977" cy="6009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95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79511" y="188640"/>
            <a:ext cx="8801591" cy="6170855"/>
            <a:chOff x="179511" y="188640"/>
            <a:chExt cx="8801591" cy="6170855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209301" y="188640"/>
              <a:ext cx="417422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28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Franklin Gothic Medium" panose="020B0603020102020204" pitchFamily="34" charset="0"/>
                </a:rPr>
                <a:t>«КНИЖКИНА БОЛЬНИЦА»</a:t>
              </a:r>
              <a:endParaRPr lang="ru-RU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1" y="1988840"/>
              <a:ext cx="4689193" cy="3544790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5807" y="4005064"/>
              <a:ext cx="4275295" cy="2354431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2" name="Picture 4" descr="D:\DCIM\104_PANA\P104026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5807" y="969399"/>
              <a:ext cx="4275295" cy="2404854"/>
            </a:xfrm>
            <a:prstGeom prst="rect">
              <a:avLst/>
            </a:prstGeom>
            <a:ln w="127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266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19546" y="92455"/>
            <a:ext cx="8630863" cy="6642308"/>
            <a:chOff x="219546" y="92455"/>
            <a:chExt cx="8630863" cy="6642308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539552" y="92455"/>
              <a:ext cx="810039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8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Franklin Gothic Medium" panose="020B0603020102020204" pitchFamily="34" charset="0"/>
                </a:rPr>
                <a:t>СОВМЕСТНАЯ Образовательная ДЕЯТЕЛЬНОСТЬ</a:t>
              </a:r>
              <a:endParaRPr lang="ru-RU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</a:endParaRPr>
            </a:p>
          </p:txBody>
        </p:sp>
        <p:pic>
          <p:nvPicPr>
            <p:cNvPr id="3074" name="Picture 2" descr="C:\Users\gaovch\CloudStation\Изображения\Фото\по Чуковскому\P104031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73" y="3717032"/>
              <a:ext cx="5364855" cy="3017731"/>
            </a:xfrm>
            <a:prstGeom prst="rect">
              <a:avLst/>
            </a:prstGeom>
            <a:ln w="12700" cap="sq">
              <a:solidFill>
                <a:srgbClr val="00206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D:\DCIM\104_PANA\P104030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675201"/>
              <a:ext cx="5214513" cy="2933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gaovch\Desktop\Новая папка\лепка по сказке Путаница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9" t="7168" r="5628" b="25349"/>
            <a:stretch/>
          </p:blipFill>
          <p:spPr bwMode="auto">
            <a:xfrm>
              <a:off x="219546" y="1679062"/>
              <a:ext cx="3294595" cy="190376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812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186517"/>
            <a:ext cx="9036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</a:rPr>
              <a:t>ЧУДО-</a:t>
            </a:r>
            <a:r>
              <a:rPr lang="ru-RU" sz="40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</a:rPr>
              <a:t>ДЕрЕВО</a:t>
            </a:r>
            <a:endParaRPr lang="ru-RU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36300"/>
            <a:ext cx="3456384" cy="557904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 descr="D:\DCIM\104_PANA\P10403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1500" r="35654" b="13006"/>
          <a:stretch/>
        </p:blipFill>
        <p:spPr bwMode="auto">
          <a:xfrm>
            <a:off x="406252" y="1036300"/>
            <a:ext cx="3465795" cy="5561052"/>
          </a:xfrm>
          <a:prstGeom prst="rect">
            <a:avLst/>
          </a:prstGeom>
          <a:ln w="12700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8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"/>
          <a:stretch/>
        </p:blipFill>
        <p:spPr bwMode="auto">
          <a:xfrm>
            <a:off x="252521" y="722313"/>
            <a:ext cx="5607773" cy="3019844"/>
          </a:xfrm>
          <a:prstGeom prst="rect">
            <a:avLst/>
          </a:prstGeom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0370" y="260648"/>
            <a:ext cx="4850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</a:rPr>
              <a:t>КОЛЛАЖ «КАК СОЗДАЁТСЯ КНИГА»</a:t>
            </a:r>
            <a:endParaRPr lang="ru-RU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20" y="3712199"/>
            <a:ext cx="4035684" cy="311274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41120" y="30822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ru-RU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17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82247" y="188640"/>
            <a:ext cx="9313931" cy="6480720"/>
            <a:chOff x="182247" y="188640"/>
            <a:chExt cx="9313931" cy="648072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82247" y="188640"/>
              <a:ext cx="89644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8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Franklin Gothic Medium" panose="020B0603020102020204" pitchFamily="34" charset="0"/>
                </a:rPr>
                <a:t>ИНТЕРАКТИВНЫЕ </a:t>
              </a:r>
              <a:r>
                <a:rPr lang="ru-RU" sz="28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Franklin Gothic Medium" panose="020B0603020102020204" pitchFamily="34" charset="0"/>
                </a:rPr>
                <a:t>ФОРМЫ РАБОТЫ </a:t>
              </a:r>
              <a:r>
                <a:rPr lang="ru-RU" sz="28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Franklin Gothic Medium" panose="020B0603020102020204" pitchFamily="34" charset="0"/>
                </a:rPr>
                <a:t>С РОДИТЕЛЯМИ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308699" y="836712"/>
              <a:ext cx="424898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28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Franklin Gothic Medium" panose="020B0603020102020204" pitchFamily="34" charset="0"/>
                </a:rPr>
                <a:t>Мастер-класс с мамой</a:t>
              </a:r>
              <a:endParaRPr lang="ru-RU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6711"/>
            <a:stretch/>
          </p:blipFill>
          <p:spPr bwMode="auto">
            <a:xfrm>
              <a:off x="4960690" y="1573185"/>
              <a:ext cx="4535488" cy="2478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 descr="C:\Users\gaovch\CloudStation\Изображения\Фото\2014-04-04 Содружество детского сада и библиотеки\P104021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418" y="1477042"/>
              <a:ext cx="4576410" cy="2574230"/>
            </a:xfrm>
            <a:prstGeom prst="rect">
              <a:avLst/>
            </a:prstGeom>
            <a:ln w="127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:\Users\gaovch\CloudStation\Изображения\Фото\2014-04-04 Содружество детского сада и библиотеки\P1040227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3150" y="4192852"/>
              <a:ext cx="4402681" cy="2476508"/>
            </a:xfrm>
            <a:prstGeom prst="rect">
              <a:avLst/>
            </a:prstGeom>
            <a:ln w="127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505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67544" y="-8369"/>
            <a:ext cx="8429196" cy="6917755"/>
            <a:chOff x="467544" y="-8369"/>
            <a:chExt cx="8429196" cy="6917755"/>
          </a:xfrm>
        </p:grpSpPr>
        <p:pic>
          <p:nvPicPr>
            <p:cNvPr id="4098" name="Picture 2" descr="C:\Users\gaovch\CloudStation\Изображения\Фото\2014-04-04 Содружество детского сада и библиотеки\P104023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373" y="764704"/>
              <a:ext cx="4864540" cy="2736304"/>
            </a:xfrm>
            <a:prstGeom prst="rect">
              <a:avLst/>
            </a:prstGeom>
            <a:ln w="127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C:\Users\gaovch\CloudStation\Изображения\Фото\2014-04-04 Содружество детского сада и библиотеки\P104023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318" y="3654653"/>
              <a:ext cx="4847422" cy="2726675"/>
            </a:xfrm>
            <a:prstGeom prst="rect">
              <a:avLst/>
            </a:prstGeom>
            <a:ln w="127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C:\Users\gaovch\CloudStation\Изображения\Фото\2014-04-04 Содружество детского сада и библиотеки\P104023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764704"/>
              <a:ext cx="3456384" cy="6144682"/>
            </a:xfrm>
            <a:prstGeom prst="rect">
              <a:avLst/>
            </a:prstGeom>
            <a:ln w="127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551346" y="-8369"/>
              <a:ext cx="775327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Franklin Gothic Medium" panose="020B0603020102020204" pitchFamily="34" charset="0"/>
                </a:rPr>
                <a:t>ВИКТОРИНА ПО СКАЗКАМ А.С. ПУШКИНА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37051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772816"/>
            <a:ext cx="439536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</a:rPr>
              <a:t>БЛАГОДАРю</a:t>
            </a:r>
            <a:r>
              <a:rPr lang="ru-RU" sz="4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</a:rPr>
              <a:t> </a:t>
            </a:r>
          </a:p>
          <a:p>
            <a:pPr lvl="0" algn="ctr"/>
            <a:r>
              <a:rPr lang="ru-RU" sz="4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</a:rPr>
              <a:t>ЗА ВНИМАНИЕ!</a:t>
            </a:r>
            <a:endParaRPr lang="ru-RU" sz="4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17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8316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</a:rPr>
              <a:t>ПОЧЕМУ ДЕТЯМ НЕОБХОДИМО ЧИТАТЬ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95346" y="4531208"/>
            <a:ext cx="604867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Franklin Gothic Medium" panose="020B0603020102020204" pitchFamily="34" charset="0"/>
                <a:ea typeface="Calibri"/>
                <a:cs typeface="Times New Roman"/>
              </a:rPr>
              <a:t>Совместное чтение способствует духовному обогащению родителей и детей 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25762" y="946348"/>
            <a:ext cx="8438975" cy="5747941"/>
            <a:chOff x="125762" y="946348"/>
            <a:chExt cx="8438975" cy="5747941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1115616" y="946349"/>
              <a:ext cx="7344816" cy="936104"/>
              <a:chOff x="1187624" y="1772816"/>
              <a:chExt cx="7344816" cy="936104"/>
            </a:xfrm>
          </p:grpSpPr>
          <p:sp>
            <p:nvSpPr>
              <p:cNvPr id="3" name="Пятиугольник 2"/>
              <p:cNvSpPr/>
              <p:nvPr/>
            </p:nvSpPr>
            <p:spPr>
              <a:xfrm rot="10800000">
                <a:off x="1187624" y="1772816"/>
                <a:ext cx="7344816" cy="936104"/>
              </a:xfrm>
              <a:prstGeom prst="homePlat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" name="Прямоугольник 3"/>
              <p:cNvSpPr/>
              <p:nvPr/>
            </p:nvSpPr>
            <p:spPr>
              <a:xfrm>
                <a:off x="1907705" y="1815762"/>
                <a:ext cx="661581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ru-RU" dirty="0">
                    <a:solidFill>
                      <a:prstClr val="black"/>
                    </a:solidFill>
                    <a:latin typeface="Franklin Gothic Medium" panose="020B0603020102020204" pitchFamily="34" charset="0"/>
                  </a:rPr>
                  <a:t>В процессе чтения развивается речь ребенка и увеличивается его словарный запас </a:t>
                </a:r>
              </a:p>
            </p:txBody>
          </p:sp>
        </p:grpSp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62" y="946348"/>
              <a:ext cx="1451495" cy="967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" name="Группа 9"/>
            <p:cNvGrpSpPr/>
            <p:nvPr/>
          </p:nvGrpSpPr>
          <p:grpSpPr>
            <a:xfrm>
              <a:off x="1134291" y="2060848"/>
              <a:ext cx="7370763" cy="1047979"/>
              <a:chOff x="1152758" y="2978244"/>
              <a:chExt cx="7370763" cy="1047979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758" y="3068960"/>
                <a:ext cx="7370763" cy="957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Прямоугольник 4"/>
              <p:cNvSpPr/>
              <p:nvPr/>
            </p:nvSpPr>
            <p:spPr>
              <a:xfrm>
                <a:off x="1697163" y="2978244"/>
                <a:ext cx="6826358" cy="10479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dirty="0">
                    <a:solidFill>
                      <a:prstClr val="black"/>
                    </a:solidFill>
                    <a:latin typeface="Franklin Gothic Medium" panose="020B0603020102020204" pitchFamily="34" charset="0"/>
                    <a:ea typeface="Calibri"/>
                    <a:cs typeface="Times New Roman"/>
                  </a:rPr>
                  <a:t>Чтение развивает мышление, стимулирует творческое воображение, пробуждает познавательные интересы и расширяет кругозор</a:t>
                </a: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223" y="2065840"/>
              <a:ext cx="1292225" cy="1042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" name="Группа 8"/>
            <p:cNvGrpSpPr/>
            <p:nvPr/>
          </p:nvGrpSpPr>
          <p:grpSpPr>
            <a:xfrm>
              <a:off x="1127930" y="3342148"/>
              <a:ext cx="7370763" cy="957263"/>
              <a:chOff x="1155850" y="4293096"/>
              <a:chExt cx="7370763" cy="957263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5850" y="4293096"/>
                <a:ext cx="7370763" cy="957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Прямоугольник 5"/>
              <p:cNvSpPr/>
              <p:nvPr/>
            </p:nvSpPr>
            <p:spPr>
              <a:xfrm>
                <a:off x="1727684" y="4566286"/>
                <a:ext cx="6660740" cy="410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dirty="0">
                    <a:solidFill>
                      <a:prstClr val="black"/>
                    </a:solidFill>
                    <a:latin typeface="Franklin Gothic Medium" panose="020B0603020102020204" pitchFamily="34" charset="0"/>
                    <a:ea typeface="Calibri"/>
                    <a:cs typeface="Times New Roman"/>
                  </a:rPr>
                  <a:t>Книги помогают ребенку познать самого себя, понять других </a:t>
                </a:r>
              </a:p>
            </p:txBody>
          </p: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652" y="3304048"/>
              <a:ext cx="1385341" cy="1033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287" y="4528778"/>
              <a:ext cx="7370763" cy="957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362" y="4528778"/>
              <a:ext cx="1217792" cy="1169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" name="Группа 12"/>
            <p:cNvGrpSpPr/>
            <p:nvPr/>
          </p:nvGrpSpPr>
          <p:grpSpPr>
            <a:xfrm>
              <a:off x="1187624" y="5733256"/>
              <a:ext cx="7377113" cy="957263"/>
              <a:chOff x="1187624" y="5733256"/>
              <a:chExt cx="7377113" cy="957263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7624" y="5733256"/>
                <a:ext cx="7377113" cy="957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Прямоугольник 11"/>
              <p:cNvSpPr/>
              <p:nvPr/>
            </p:nvSpPr>
            <p:spPr>
              <a:xfrm>
                <a:off x="2051719" y="5767189"/>
                <a:ext cx="651301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ru-RU" dirty="0">
                    <a:solidFill>
                      <a:prstClr val="black"/>
                    </a:solidFill>
                    <a:latin typeface="Franklin Gothic Medium" panose="020B0603020102020204" pitchFamily="34" charset="0"/>
                    <a:ea typeface="Calibri"/>
                    <a:cs typeface="Times New Roman"/>
                  </a:rPr>
                  <a:t>Чтение самое доступное и полезное занятие для интеллектуального и эмоционально-психического становления личности</a:t>
                </a:r>
                <a:endParaRPr lang="ru-RU" dirty="0">
                  <a:solidFill>
                    <a:prstClr val="black"/>
                  </a:solidFill>
                  <a:latin typeface="Franklin Gothic Medium" panose="020B0603020102020204" pitchFamily="34" charset="0"/>
                </a:endParaRPr>
              </a:p>
            </p:txBody>
          </p:sp>
        </p:grp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16" y="5767189"/>
              <a:ext cx="1176337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Прямоугольник 14"/>
          <p:cNvSpPr/>
          <p:nvPr/>
        </p:nvSpPr>
        <p:spPr>
          <a:xfrm>
            <a:off x="1836766" y="4561348"/>
            <a:ext cx="640725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Franklin Gothic Medium" panose="020B0603020102020204" pitchFamily="34" charset="0"/>
                <a:ea typeface="Calibri"/>
                <a:cs typeface="Times New Roman"/>
              </a:rPr>
              <a:t>Совместное чтение способствует духовному обогащению родителей и детей </a:t>
            </a:r>
          </a:p>
        </p:txBody>
      </p:sp>
    </p:spTree>
    <p:extLst>
      <p:ext uri="{BB962C8B-B14F-4D97-AF65-F5344CB8AC3E}">
        <p14:creationId xmlns:p14="http://schemas.microsoft.com/office/powerpoint/2010/main" val="28795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820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  <a:ea typeface="Calibri"/>
                <a:cs typeface="Times New Roman"/>
              </a:rPr>
              <a:t>Актуальность знакомства дошкольников с художественной литературой в свете ФГОС ДО </a:t>
            </a:r>
            <a:endParaRPr lang="ru-RU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844824"/>
            <a:ext cx="86409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u="sng" dirty="0">
                <a:solidFill>
                  <a:prstClr val="black"/>
                </a:solidFill>
                <a:latin typeface="Franklin Gothic Book" panose="020B0503020102020204" pitchFamily="34" charset="0"/>
                <a:ea typeface="Calibri"/>
                <a:cs typeface="Times New Roman"/>
              </a:rPr>
              <a:t>РЕЧЕВОЕ РАЗВИТИЕ </a:t>
            </a:r>
            <a:r>
              <a:rPr lang="ru-RU" sz="2800" dirty="0">
                <a:solidFill>
                  <a:prstClr val="black"/>
                </a:solidFill>
                <a:latin typeface="Franklin Gothic Book" panose="020B0503020102020204" pitchFamily="34" charset="0"/>
                <a:ea typeface="Calibri"/>
                <a:cs typeface="Times New Roman"/>
              </a:rPr>
              <a:t>включает … знакомство с книжной культурой, детской литературой, понимание на слух текстов различных жанров детской литературы… (п. 2.6 ФГОС ДО). </a:t>
            </a:r>
          </a:p>
          <a:p>
            <a:pPr lvl="0"/>
            <a:endParaRPr lang="ru-RU" sz="2800" b="1" u="sng" dirty="0" smtClean="0">
              <a:solidFill>
                <a:prstClr val="black"/>
              </a:solidFill>
              <a:latin typeface="Franklin Gothic Book" panose="020B0503020102020204" pitchFamily="34" charset="0"/>
              <a:ea typeface="Calibri"/>
              <a:cs typeface="Times New Roman"/>
            </a:endParaRPr>
          </a:p>
          <a:p>
            <a:pPr lvl="0"/>
            <a:r>
              <a:rPr lang="ru-RU" sz="2800" b="1" u="sng" dirty="0" smtClean="0">
                <a:solidFill>
                  <a:prstClr val="black"/>
                </a:solidFill>
                <a:latin typeface="Franklin Gothic Book" panose="020B0503020102020204" pitchFamily="34" charset="0"/>
                <a:ea typeface="Calibri"/>
                <a:cs typeface="Times New Roman"/>
              </a:rPr>
              <a:t>ХУДОЖЕСТВЕННО-ЭСТЕТИЧЕСКОЕ </a:t>
            </a:r>
            <a:r>
              <a:rPr lang="ru-RU" sz="2800" b="1" u="sng" dirty="0">
                <a:solidFill>
                  <a:prstClr val="black"/>
                </a:solidFill>
                <a:latin typeface="Franklin Gothic Book" panose="020B0503020102020204" pitchFamily="34" charset="0"/>
                <a:ea typeface="Calibri"/>
                <a:cs typeface="Times New Roman"/>
              </a:rPr>
              <a:t>РАЗВИТИЕ </a:t>
            </a:r>
            <a:r>
              <a:rPr lang="ru-RU" sz="2800" dirty="0">
                <a:solidFill>
                  <a:prstClr val="black"/>
                </a:solidFill>
                <a:latin typeface="Franklin Gothic Book" panose="020B0503020102020204" pitchFamily="34" charset="0"/>
                <a:ea typeface="Calibri"/>
                <a:cs typeface="Times New Roman"/>
              </a:rPr>
              <a:t>предполагает развитие предпосылок ценностно-смыслового восприятия и понимания … художественной литературы, фольклора; стимулирование сопереживания персонажам художественных произведений (п. 2.6 ФГОС ДО).</a:t>
            </a:r>
            <a:endParaRPr lang="ru-RU" sz="28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04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44824"/>
            <a:ext cx="82809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8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Задача детского сада — помочь родителям понять гуманистическую ценность искусства, его особую роль в воспитании сегодняшнего и в особенности завтрашнего человека. Воспитатели должны помочь семье в литературном развитии ребенка, в формировании у малыша читательского вкуса, отношения к </a:t>
            </a:r>
            <a:r>
              <a:rPr lang="ru-RU" sz="28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книге, </a:t>
            </a:r>
            <a:r>
              <a:rPr lang="ru-RU" sz="28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как к явлению культуры. В организации </a:t>
            </a:r>
            <a:r>
              <a:rPr lang="ru-RU" sz="28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родительского </a:t>
            </a:r>
            <a:r>
              <a:rPr lang="ru-RU" sz="28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педагогического всеобуча в детском саду </a:t>
            </a:r>
            <a:r>
              <a:rPr lang="ru-RU" sz="28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почетное </a:t>
            </a:r>
            <a:r>
              <a:rPr lang="ru-RU" sz="28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место должна занять проблема детского чтения. </a:t>
            </a:r>
            <a:endParaRPr lang="ru-RU" sz="2800" i="0" dirty="0">
              <a:solidFill>
                <a:srgbClr val="000000"/>
              </a:solidFill>
              <a:effectLst/>
              <a:latin typeface="Franklin Gothic Book" panose="020B0503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26268" y="620688"/>
            <a:ext cx="9468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</a:rPr>
              <a:t>Задачи взаимодействия с семьёй</a:t>
            </a:r>
          </a:p>
        </p:txBody>
      </p:sp>
    </p:spTree>
    <p:extLst>
      <p:ext uri="{BB962C8B-B14F-4D97-AF65-F5344CB8AC3E}">
        <p14:creationId xmlns:p14="http://schemas.microsoft.com/office/powerpoint/2010/main" val="230064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4118411"/>
              </p:ext>
            </p:extLst>
          </p:nvPr>
        </p:nvGraphicFramePr>
        <p:xfrm>
          <a:off x="251520" y="1700808"/>
          <a:ext cx="4572000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8354472"/>
              </p:ext>
            </p:extLst>
          </p:nvPr>
        </p:nvGraphicFramePr>
        <p:xfrm>
          <a:off x="4716016" y="3356992"/>
          <a:ext cx="4248472" cy="3165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3544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116632"/>
            <a:ext cx="6624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</a:rPr>
              <a:t>ФОРМЫ </a:t>
            </a:r>
            <a:r>
              <a:rPr lang="ru-RU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</a:rPr>
              <a:t>РАБОТЫ С РОДИТЕЛЯМИ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764267" y="613062"/>
            <a:ext cx="7615464" cy="6244938"/>
            <a:chOff x="764267" y="613062"/>
            <a:chExt cx="7615464" cy="6244938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3325183" y="2784129"/>
              <a:ext cx="2258397" cy="2096849"/>
              <a:chOff x="3268872" y="2805354"/>
              <a:chExt cx="2258397" cy="2096849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8872" y="2805354"/>
                <a:ext cx="2258397" cy="20968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3446539" y="3284141"/>
                <a:ext cx="201568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latin typeface="Franklin Gothic Medium" panose="020B0603020102020204" pitchFamily="34" charset="0"/>
                  </a:rPr>
                  <a:t>Взаимодействие</a:t>
                </a:r>
              </a:p>
              <a:p>
                <a:pPr algn="ctr"/>
                <a:r>
                  <a:rPr lang="ru-RU" dirty="0">
                    <a:latin typeface="Franklin Gothic Medium" panose="020B0603020102020204" pitchFamily="34" charset="0"/>
                  </a:rPr>
                  <a:t>с</a:t>
                </a:r>
                <a:r>
                  <a:rPr lang="ru-RU" dirty="0" smtClean="0">
                    <a:latin typeface="Franklin Gothic Medium" panose="020B0603020102020204" pitchFamily="34" charset="0"/>
                  </a:rPr>
                  <a:t> семьями воспитанников</a:t>
                </a:r>
                <a:endParaRPr lang="ru-RU" dirty="0">
                  <a:latin typeface="Franklin Gothic Medium" panose="020B0603020102020204" pitchFamily="34" charset="0"/>
                </a:endParaRPr>
              </a:p>
            </p:txBody>
          </p:sp>
        </p:grpSp>
        <p:grpSp>
          <p:nvGrpSpPr>
            <p:cNvPr id="4" name="Группа 3"/>
            <p:cNvGrpSpPr/>
            <p:nvPr/>
          </p:nvGrpSpPr>
          <p:grpSpPr>
            <a:xfrm>
              <a:off x="764267" y="613062"/>
              <a:ext cx="7615464" cy="6244938"/>
              <a:chOff x="353186" y="641810"/>
              <a:chExt cx="7615464" cy="6244938"/>
            </a:xfrm>
          </p:grpSpPr>
          <p:grpSp>
            <p:nvGrpSpPr>
              <p:cNvPr id="16" name="Группа 15"/>
              <p:cNvGrpSpPr/>
              <p:nvPr/>
            </p:nvGrpSpPr>
            <p:grpSpPr>
              <a:xfrm>
                <a:off x="5284702" y="1229508"/>
                <a:ext cx="2061850" cy="1914711"/>
                <a:chOff x="5212446" y="1202681"/>
                <a:chExt cx="2061850" cy="1914711"/>
              </a:xfrm>
            </p:grpSpPr>
            <p:pic>
              <p:nvPicPr>
                <p:cNvPr id="1030" name="Picture 6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12446" y="1202681"/>
                  <a:ext cx="2061850" cy="19147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5552251" y="1667535"/>
                  <a:ext cx="133603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dirty="0" smtClean="0">
                      <a:latin typeface="Franklin Gothic Medium" panose="020B0603020102020204" pitchFamily="34" charset="0"/>
                    </a:rPr>
                    <a:t>Беседы, анкетирование</a:t>
                  </a:r>
                  <a:endParaRPr lang="ru-RU" dirty="0">
                    <a:latin typeface="Franklin Gothic Medium" panose="020B0603020102020204" pitchFamily="34" charset="0"/>
                  </a:endParaRPr>
                </a:p>
              </p:txBody>
            </p:sp>
          </p:grpSp>
          <p:grpSp>
            <p:nvGrpSpPr>
              <p:cNvPr id="11" name="Группа 10"/>
              <p:cNvGrpSpPr/>
              <p:nvPr/>
            </p:nvGrpSpPr>
            <p:grpSpPr>
              <a:xfrm>
                <a:off x="747638" y="1202681"/>
                <a:ext cx="2174664" cy="2019474"/>
                <a:chOff x="509850" y="1124745"/>
                <a:chExt cx="2174664" cy="2019474"/>
              </a:xfrm>
            </p:grpSpPr>
            <p:pic>
              <p:nvPicPr>
                <p:cNvPr id="1033" name="Picture 9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9850" y="1124745"/>
                  <a:ext cx="2174664" cy="20194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877102" y="1677493"/>
                  <a:ext cx="153465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dirty="0" smtClean="0">
                      <a:latin typeface="Franklin Gothic Medium" panose="020B0603020102020204" pitchFamily="34" charset="0"/>
                    </a:rPr>
                    <a:t>Групповые консультации</a:t>
                  </a:r>
                  <a:endParaRPr lang="ru-RU" dirty="0">
                    <a:latin typeface="Franklin Gothic Medium" panose="020B0603020102020204" pitchFamily="34" charset="0"/>
                  </a:endParaRPr>
                </a:p>
              </p:txBody>
            </p:sp>
          </p:grpSp>
          <p:grpSp>
            <p:nvGrpSpPr>
              <p:cNvPr id="13" name="Группа 12"/>
              <p:cNvGrpSpPr/>
              <p:nvPr/>
            </p:nvGrpSpPr>
            <p:grpSpPr>
              <a:xfrm>
                <a:off x="353186" y="3144219"/>
                <a:ext cx="2221713" cy="2063166"/>
                <a:chOff x="462800" y="3144219"/>
                <a:chExt cx="2221713" cy="2063166"/>
              </a:xfrm>
            </p:grpSpPr>
            <p:pic>
              <p:nvPicPr>
                <p:cNvPr id="1034" name="Picture 10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2800" y="3144219"/>
                  <a:ext cx="2221713" cy="20631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" name="TextBox 6"/>
                <p:cNvSpPr txBox="1"/>
                <p:nvPr/>
              </p:nvSpPr>
              <p:spPr>
                <a:xfrm>
                  <a:off x="755576" y="3719934"/>
                  <a:ext cx="165618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dirty="0" smtClean="0">
                      <a:latin typeface="Franklin Gothic Medium" panose="020B0603020102020204" pitchFamily="34" charset="0"/>
                    </a:rPr>
                    <a:t>Родительские собрания</a:t>
                  </a:r>
                  <a:endParaRPr lang="ru-RU" dirty="0">
                    <a:latin typeface="Franklin Gothic Medium" panose="020B0603020102020204" pitchFamily="34" charset="0"/>
                  </a:endParaRPr>
                </a:p>
              </p:txBody>
            </p:sp>
          </p:grpSp>
          <p:grpSp>
            <p:nvGrpSpPr>
              <p:cNvPr id="12" name="Группа 11"/>
              <p:cNvGrpSpPr/>
              <p:nvPr/>
            </p:nvGrpSpPr>
            <p:grpSpPr>
              <a:xfrm>
                <a:off x="1501114" y="4894045"/>
                <a:ext cx="2131982" cy="1979839"/>
                <a:chOff x="1403648" y="5063332"/>
                <a:chExt cx="2131982" cy="1979839"/>
              </a:xfrm>
            </p:grpSpPr>
            <p:pic>
              <p:nvPicPr>
                <p:cNvPr id="1035" name="Picture 1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03648" y="5063332"/>
                  <a:ext cx="2131982" cy="19798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8" name="TextBox 7"/>
                <p:cNvSpPr txBox="1"/>
                <p:nvPr/>
              </p:nvSpPr>
              <p:spPr>
                <a:xfrm>
                  <a:off x="1659035" y="5445224"/>
                  <a:ext cx="162811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dirty="0" smtClean="0">
                      <a:latin typeface="Franklin Gothic Medium" panose="020B0603020102020204" pitchFamily="34" charset="0"/>
                    </a:rPr>
                    <a:t>Наглядная информация для родителей</a:t>
                  </a:r>
                  <a:endParaRPr lang="ru-RU" dirty="0">
                    <a:latin typeface="Franklin Gothic Medium" panose="020B0603020102020204" pitchFamily="34" charset="0"/>
                  </a:endParaRPr>
                </a:p>
              </p:txBody>
            </p:sp>
          </p:grpSp>
          <p:grpSp>
            <p:nvGrpSpPr>
              <p:cNvPr id="14" name="Группа 13"/>
              <p:cNvGrpSpPr/>
              <p:nvPr/>
            </p:nvGrpSpPr>
            <p:grpSpPr>
              <a:xfrm>
                <a:off x="4287377" y="4909726"/>
                <a:ext cx="2128950" cy="1977022"/>
                <a:chOff x="4230945" y="4789231"/>
                <a:chExt cx="2128950" cy="1977022"/>
              </a:xfrm>
            </p:grpSpPr>
            <p:pic>
              <p:nvPicPr>
                <p:cNvPr id="1032" name="Picture 8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0945" y="4789231"/>
                  <a:ext cx="2128950" cy="197702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9" name="TextBox 8"/>
                <p:cNvSpPr txBox="1"/>
                <p:nvPr/>
              </p:nvSpPr>
              <p:spPr>
                <a:xfrm>
                  <a:off x="4487963" y="5271591"/>
                  <a:ext cx="172777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dirty="0" smtClean="0">
                      <a:latin typeface="Franklin Gothic Medium" panose="020B0603020102020204" pitchFamily="34" charset="0"/>
                    </a:rPr>
                    <a:t>Проведение совместных мероприятий</a:t>
                  </a:r>
                  <a:endParaRPr lang="ru-RU" dirty="0">
                    <a:latin typeface="Franklin Gothic Medium" panose="020B0603020102020204" pitchFamily="34" charset="0"/>
                  </a:endParaRPr>
                </a:p>
              </p:txBody>
            </p: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952427" y="3027774"/>
                <a:ext cx="2016223" cy="1872340"/>
                <a:chOff x="5868144" y="3027774"/>
                <a:chExt cx="2016223" cy="1872340"/>
              </a:xfrm>
            </p:grpSpPr>
            <p:pic>
              <p:nvPicPr>
                <p:cNvPr id="1031" name="Picture 7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68144" y="3027774"/>
                  <a:ext cx="2016223" cy="18723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5892199" y="3282363"/>
                  <a:ext cx="1992168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dirty="0" smtClean="0">
                      <a:latin typeface="Franklin Gothic Medium" panose="020B0603020102020204" pitchFamily="34" charset="0"/>
                    </a:rPr>
                    <a:t>Проведение индивидуальных бесед с родителями</a:t>
                  </a:r>
                  <a:endParaRPr lang="ru-RU" dirty="0">
                    <a:latin typeface="Franklin Gothic Medium" panose="020B0603020102020204" pitchFamily="34" charset="0"/>
                  </a:endParaRPr>
                </a:p>
              </p:txBody>
            </p:sp>
          </p:grpSp>
          <p:grpSp>
            <p:nvGrpSpPr>
              <p:cNvPr id="17" name="Группа 16"/>
              <p:cNvGrpSpPr/>
              <p:nvPr/>
            </p:nvGrpSpPr>
            <p:grpSpPr>
              <a:xfrm>
                <a:off x="2935184" y="641810"/>
                <a:ext cx="2081122" cy="1932256"/>
                <a:chOff x="3221708" y="701407"/>
                <a:chExt cx="2081122" cy="1932256"/>
              </a:xfrm>
            </p:grpSpPr>
            <p:pic>
              <p:nvPicPr>
                <p:cNvPr id="30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21708" y="701407"/>
                  <a:ext cx="2081122" cy="19322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1" name="TextBox 30"/>
                <p:cNvSpPr txBox="1"/>
                <p:nvPr/>
              </p:nvSpPr>
              <p:spPr>
                <a:xfrm>
                  <a:off x="3495140" y="1307444"/>
                  <a:ext cx="144016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dirty="0" smtClean="0">
                      <a:latin typeface="Franklin Gothic Medium" panose="020B0603020102020204" pitchFamily="34" charset="0"/>
                    </a:rPr>
                    <a:t>Проведение акций</a:t>
                  </a:r>
                  <a:endParaRPr lang="ru-RU" dirty="0">
                    <a:latin typeface="Franklin Gothic Medium" panose="020B0603020102020204" pitchFamily="34" charset="0"/>
                  </a:endParaRPr>
                </a:p>
              </p:txBody>
            </p:sp>
          </p:grpSp>
        </p:grpSp>
      </p:grpSp>
      <p:sp>
        <p:nvSpPr>
          <p:cNvPr id="19" name="Стрелка вниз 18"/>
          <p:cNvSpPr/>
          <p:nvPr/>
        </p:nvSpPr>
        <p:spPr>
          <a:xfrm>
            <a:off x="4308735" y="2413241"/>
            <a:ext cx="291292" cy="401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0251">
            <a:off x="5578939" y="2560252"/>
            <a:ext cx="35401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88326" y="3608675"/>
            <a:ext cx="35401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43734">
            <a:off x="5136081" y="4516584"/>
            <a:ext cx="35401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4807">
            <a:off x="3319948" y="4572448"/>
            <a:ext cx="542925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1835">
            <a:off x="2762884" y="3545174"/>
            <a:ext cx="542925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08260">
            <a:off x="2789165" y="2663273"/>
            <a:ext cx="542925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276255" y="124784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4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9144000" cy="6594227"/>
            <a:chOff x="0" y="0"/>
            <a:chExt cx="9144000" cy="659422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8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Franklin Gothic Medium" panose="020B0603020102020204" pitchFamily="34" charset="0"/>
                </a:rPr>
                <a:t>ИНТЕРАКТИВНЫЕ ФОРМЫ РАБОТЫ С РОДИТЕЛЯМИ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68894" y="732810"/>
              <a:ext cx="885928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28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Franklin Gothic Medium" panose="020B0603020102020204" pitchFamily="34" charset="0"/>
                </a:rPr>
                <a:t>Мастер-класс «Изготовление книжки-малышки»</a:t>
              </a:r>
              <a:endParaRPr lang="ru-RU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988840"/>
              <a:ext cx="8109221" cy="4605387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698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16632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</a:rPr>
              <a:t>Книжный уголок </a:t>
            </a:r>
            <a:r>
              <a:rPr lang="ru-RU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</a:rPr>
              <a:t>В </a:t>
            </a:r>
            <a:r>
              <a:rPr lang="ru-RU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</a:rPr>
              <a:t>группе</a:t>
            </a:r>
            <a:endParaRPr lang="ru-RU" sz="3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026" name="Picture 2" descr="C:\Users\gaovch\Desktop\Новая папка\588478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66" y="2060848"/>
            <a:ext cx="5856651" cy="4392488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51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79512" y="116632"/>
            <a:ext cx="8820472" cy="6408712"/>
            <a:chOff x="179512" y="116632"/>
            <a:chExt cx="8820472" cy="6408712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79512" y="116632"/>
              <a:ext cx="882047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3200" b="1" cap="all" dirty="0" err="1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Franklin Gothic Medium" panose="020B0603020102020204" pitchFamily="34" charset="0"/>
                </a:rPr>
                <a:t>ФОТОГАЗЕТа</a:t>
              </a:r>
              <a:r>
                <a:rPr lang="ru-RU" sz="32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Franklin Gothic Medium" panose="020B0603020102020204" pitchFamily="34" charset="0"/>
                </a:rPr>
                <a:t> «ВМЕСТЕ С КНИГОЙ Я РАСТУ»</a:t>
              </a:r>
              <a:endParaRPr lang="ru-RU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Franklin Gothic Medium" panose="020B0603020102020204" pitchFamily="34" charset="0"/>
              </a:endParaRPr>
            </a:p>
          </p:txBody>
        </p:sp>
        <p:sp>
          <p:nvSpPr>
            <p:cNvPr id="3" name="Скругленный прямоугольник 2"/>
            <p:cNvSpPr/>
            <p:nvPr/>
          </p:nvSpPr>
          <p:spPr>
            <a:xfrm>
              <a:off x="467544" y="1052736"/>
              <a:ext cx="8532440" cy="547260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 descr="C:\Users\gaovch\CloudStation\Изображения\Фото\2014-04-04 Содружество детского сада и библиотеки\фото для сада вера ваня\IMG_184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3" y="1124744"/>
              <a:ext cx="3384377" cy="25382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gaovch\CloudStation\Изображения\Фото\2014-04-04 Содружество детского сада и библиотеки\IMG_738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1124737"/>
              <a:ext cx="3456384" cy="25923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gaovch\CloudStation\Изображения\Фото\2014-04-04 Содружество детского сада и библиотеки\Частова,Гаранина\DSCF389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322" y="4010307"/>
              <a:ext cx="3353383" cy="25150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gaovch\CloudStation\Изображения\Фото\2014-04-04 Содружество детского сада и библиотеки\Частова,Гаранина\DSC_072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3764" y="3770281"/>
              <a:ext cx="3960440" cy="26402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180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8161</TotalTime>
  <Words>352</Words>
  <Application>Microsoft Office PowerPoint</Application>
  <PresentationFormat>Экран (4:3)</PresentationFormat>
  <Paragraphs>47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Franklin Gothic Book</vt:lpstr>
      <vt:lpstr>Franklin Gothic Medium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gaovch</dc:creator>
  <cp:lastModifiedBy>gaovch</cp:lastModifiedBy>
  <cp:revision>143</cp:revision>
  <dcterms:created xsi:type="dcterms:W3CDTF">2015-07-01T07:41:15Z</dcterms:created>
  <dcterms:modified xsi:type="dcterms:W3CDTF">2022-03-28T09:02:03Z</dcterms:modified>
</cp:coreProperties>
</file>