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8" r:id="rId10"/>
    <p:sldId id="264" r:id="rId11"/>
    <p:sldId id="269" r:id="rId12"/>
    <p:sldId id="276" r:id="rId13"/>
    <p:sldId id="277" r:id="rId14"/>
    <p:sldId id="265" r:id="rId15"/>
    <p:sldId id="266" r:id="rId16"/>
    <p:sldId id="267" r:id="rId17"/>
    <p:sldId id="268" r:id="rId18"/>
    <p:sldId id="270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666585"/>
      </p:ext>
    </p:extLst>
  </p:cSld>
  <p:clrMapOvr>
    <a:masterClrMapping/>
  </p:clrMapOvr>
  <p:transition advTm="4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636189"/>
      </p:ext>
    </p:extLst>
  </p:cSld>
  <p:clrMapOvr>
    <a:masterClrMapping/>
  </p:clrMapOvr>
  <p:transition advTm="4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738067"/>
      </p:ext>
    </p:extLst>
  </p:cSld>
  <p:clrMapOvr>
    <a:masterClrMapping/>
  </p:clrMapOvr>
  <p:transition advTm="4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3784293"/>
      </p:ext>
    </p:extLst>
  </p:cSld>
  <p:clrMapOvr>
    <a:masterClrMapping/>
  </p:clrMapOvr>
  <p:transition advTm="4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677758"/>
      </p:ext>
    </p:extLst>
  </p:cSld>
  <p:clrMapOvr>
    <a:masterClrMapping/>
  </p:clrMapOvr>
  <p:transition advTm="4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086147"/>
      </p:ext>
    </p:extLst>
  </p:cSld>
  <p:clrMapOvr>
    <a:masterClrMapping/>
  </p:clrMapOvr>
  <p:transition advTm="4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144047"/>
      </p:ext>
    </p:extLst>
  </p:cSld>
  <p:clrMapOvr>
    <a:masterClrMapping/>
  </p:clrMapOvr>
  <p:transition advTm="4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294680"/>
      </p:ext>
    </p:extLst>
  </p:cSld>
  <p:clrMapOvr>
    <a:masterClrMapping/>
  </p:clrMapOvr>
  <p:transition advTm="4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023152"/>
      </p:ext>
    </p:extLst>
  </p:cSld>
  <p:clrMapOvr>
    <a:masterClrMapping/>
  </p:clrMapOvr>
  <p:transition advTm="4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725681"/>
      </p:ext>
    </p:extLst>
  </p:cSld>
  <p:clrMapOvr>
    <a:masterClrMapping/>
  </p:clrMapOvr>
  <p:transition advTm="4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346963"/>
      </p:ext>
    </p:extLst>
  </p:cSld>
  <p:clrMapOvr>
    <a:masterClrMapping/>
  </p:clrMapOvr>
  <p:transition advTm="4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2D69C-FEBB-45FE-A638-51C243573CCA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DFF0-C985-47D6-9E00-46580AC72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49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4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Downloads\&#1053;&#1077;&#1080;&#1079;&#1074;&#1077;&#1089;&#1090;&#1077;&#1085;%20-%20&#1084;&#1091;&#1079;&#1099;&#1082;&#1072;%20&#1082;%20&#1087;&#1088;&#1077;&#1079;&#1077;&#1085;&#1090;&#1072;&#1094;&#1080;&#1080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eliseyka.ru/wp-content/uploads/2014/12/%D0%A4%D0%93%D0%9E%D0%A1-%D0%94%D0%9E.jpg?9b9ad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liseyka.ru/wp-content/uploads/2014/12/%D0%A4%D0%93%D0%9E%D0%A1-%D0%94%D0%9E.jpg?9b9ad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vokrugsveta.ru/photo/thumbnails/600/7711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hyperlink" Target="http://eliseyka.ru/wp-content/uploads/2014/12/%D0%A4%D0%93%D0%9E%D0%A1-%D0%94%D0%9E.jpg?9b9ad0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liseyka.ru/wp-content/uploads/2014/12/%D0%A4%D0%93%D0%9E%D0%A1-%D0%94%D0%9E.jpg?9b9ad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4214842" cy="41433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 </a:t>
            </a:r>
            <a:r>
              <a:rPr lang="ru-RU" sz="1800" b="1" i="1" dirty="0" smtClean="0">
                <a:solidFill>
                  <a:schemeClr val="bg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Воспитатель высшей квалификационной категории </a:t>
            </a:r>
            <a:br>
              <a:rPr lang="ru-RU" sz="1800" b="1" i="1" dirty="0" smtClean="0">
                <a:solidFill>
                  <a:schemeClr val="bg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</a:br>
            <a:r>
              <a:rPr lang="ru-RU" sz="1800" b="1" i="1" dirty="0" smtClean="0">
                <a:solidFill>
                  <a:schemeClr val="bg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Государственного бюджетного дошкольного образовательного учреждения детский сад № 6 комбинированного вида  Красногвардейского района Санкт-Петербурга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ea typeface="Times New Roman"/>
              </a:rPr>
              <a:t>ДИЯНОВА НАТАЛЬЯ ЕВГЕНЬЕВНА</a:t>
            </a:r>
            <a:endParaRPr lang="ru-RU" sz="2400" b="1" i="1" dirty="0">
              <a:solidFill>
                <a:srgbClr val="C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857628"/>
            <a:ext cx="4824536" cy="14527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stral" pitchFamily="66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Lucida Console" pitchFamily="49" charset="0"/>
              </a:rPr>
              <a:t>Песочная терапия, как средство коррекции речевых нарушений</a:t>
            </a:r>
            <a:r>
              <a:rPr lang="ru-RU" b="1" i="1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Mistral" pitchFamily="66" charset="0"/>
              </a:rPr>
              <a:t>»</a:t>
            </a:r>
            <a:endParaRPr lang="ru-RU" b="1" i="1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Mistral" pitchFamily="66" charset="0"/>
            </a:endParaRPr>
          </a:p>
        </p:txBody>
      </p:sp>
      <p:pic>
        <p:nvPicPr>
          <p:cNvPr id="1026" name="Picture 2" descr="D:\работка документация на 2015-2016 год\Фото на конкурс\6EFckNAAF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1037" y="116632"/>
            <a:ext cx="3276204" cy="49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ФГОС ДО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5429264"/>
            <a:ext cx="1656184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7" name="Неизвестен - музыка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086436"/>
      </p:ext>
    </p:extLst>
  </p:cSld>
  <p:clrMapOvr>
    <a:masterClrMapping/>
  </p:clrMapOvr>
  <p:transition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Этапы работы с песком: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1142984"/>
            <a:ext cx="5500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Этап прикосновений на поверхности сухого песка.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Этап игр и упражнений с погружением  рук в песок.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Этап прикосновений и игр на поверхности мокрого песка.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3357562"/>
            <a:ext cx="6000792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793750" algn="l"/>
              </a:tabLst>
            </a:pPr>
            <a:endParaRPr lang="ru-RU" sz="105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793750" algn="l"/>
              </a:tabLst>
            </a:pPr>
            <a:endParaRPr lang="ru-RU" sz="105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793750" algn="l"/>
              </a:tabLst>
            </a:pPr>
            <a:endParaRPr lang="ru-RU" sz="105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793750" algn="l"/>
              </a:tabLst>
            </a:pPr>
            <a:endParaRPr lang="ru-RU" sz="2000" dirty="0" smtClean="0"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793750" algn="l"/>
              </a:tabLst>
            </a:pP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Все игры с песком можно разделить по 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трем направлениям:</a:t>
            </a:r>
          </a:p>
          <a:p>
            <a:pPr marL="900113" lvl="0" indent="-873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Обучающие.</a:t>
            </a:r>
          </a:p>
          <a:p>
            <a:pPr marL="900113" lvl="0" indent="-873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solidFill>
                <a:srgbClr val="7030A0"/>
              </a:solidFill>
              <a:latin typeface="Monotype Corsiva" pitchFamily="66" charset="0"/>
              <a:cs typeface="Arial" pitchFamily="34" charset="0"/>
            </a:endParaRPr>
          </a:p>
          <a:p>
            <a:pPr marL="900113" lvl="0" indent="-873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Познавательные.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  <a:cs typeface="Arial" pitchFamily="34" charset="0"/>
            </a:endParaRPr>
          </a:p>
          <a:p>
            <a:pPr marL="900113" lvl="0" indent="-873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dirty="0" smtClean="0"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900113" lvl="0" indent="-8731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Проективные.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3643314"/>
            <a:ext cx="5072098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algn="ctr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Виды игр с песком</a:t>
            </a:r>
          </a:p>
        </p:txBody>
      </p:sp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3966" y="285728"/>
            <a:ext cx="214314" cy="1214446"/>
          </a:xfrm>
        </p:spPr>
        <p:txBody>
          <a:bodyPr>
            <a:normAutofit/>
          </a:bodyPr>
          <a:lstStyle/>
          <a:p>
            <a:endParaRPr lang="ru-RU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26" y="785794"/>
            <a:ext cx="87868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428604"/>
            <a:ext cx="80010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Обучающие игры с песком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Игры на развитие тактильно-кинестетической          чувствительности и мелкой моторики рук:.   </a:t>
            </a:r>
            <a:r>
              <a:rPr lang="ru-RU" sz="1400" dirty="0" smtClean="0">
                <a:solidFill>
                  <a:srgbClr val="00B0F0"/>
                </a:solidFill>
              </a:rPr>
              <a:t>А главное ребенок говорит о своих ощущениях, тем самым спонтанно развиваем его речь, словарный запас слов, развиваем восприятие   различного темпа речи, развивается высота и сила голоса, работаем над дыханием, развиваем внимание и память, развиваем фонематический слух. Главное идет обучение письму и чтению. 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Мина,  Сапер,  Что спрятано в песке. Чьи следы. Оползень. </a:t>
            </a:r>
            <a:r>
              <a:rPr lang="ru-RU" dirty="0" err="1" smtClean="0">
                <a:solidFill>
                  <a:srgbClr val="7030A0"/>
                </a:solidFill>
                <a:latin typeface="Monotype Corsiva" pitchFamily="66" charset="0"/>
              </a:rPr>
              <a:t>Секретики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  и др.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Игры на развитие фонематического слуха и коррекцию            речевых нарушений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</a:p>
          <a:p>
            <a:pPr marL="623888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Путешествия к звукам.</a:t>
            </a:r>
          </a:p>
          <a:p>
            <a:pPr marL="623888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Угадай звук  и др.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Игры для подготовки к школьному обучению:</a:t>
            </a:r>
          </a:p>
          <a:p>
            <a:pPr marL="623888"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Письмена на песке.</a:t>
            </a:r>
          </a:p>
          <a:p>
            <a:pPr marL="623888"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Песочная грамматика.</a:t>
            </a:r>
          </a:p>
          <a:p>
            <a:pPr marL="623888"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Формы .</a:t>
            </a:r>
          </a:p>
          <a:p>
            <a:pPr marL="623888"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Песочная школа.</a:t>
            </a:r>
          </a:p>
          <a:p>
            <a:pPr marL="623888" algn="just">
              <a:buFont typeface="Courier New" pitchFamily="49" charset="0"/>
              <a:buChar char="o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В поисках клада и др.</a:t>
            </a:r>
            <a:endParaRPr lang="ru-RU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Игры – релаксации.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357222" y="2214554"/>
            <a:ext cx="8501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098" name="Picture 2" descr="D:\работка документация на 2015-2016 год\Фото на конкурс\DSC047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00438"/>
            <a:ext cx="2757231" cy="1838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Познавательные игры с песком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indent="173038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Игры на знакомство с окружающим миром:</a:t>
            </a:r>
          </a:p>
          <a:p>
            <a:pPr marL="623888" indent="274638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По малину в сад пойдем.</a:t>
            </a:r>
          </a:p>
          <a:p>
            <a:pPr marL="623888" indent="274638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Кто живет в лесу и др.</a:t>
            </a:r>
          </a:p>
          <a:p>
            <a:pPr indent="173038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Географические игры:</a:t>
            </a:r>
          </a:p>
          <a:p>
            <a:pPr marL="623888" indent="274638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Первые уроки волшебства (пустыня, джунгли и др.).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Фантастические игры:</a:t>
            </a:r>
          </a:p>
          <a:p>
            <a:pPr marL="623888" indent="274638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Полетели мы на Марс.</a:t>
            </a:r>
          </a:p>
          <a:p>
            <a:pPr marL="623888" indent="274638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Звездные войны.</a:t>
            </a:r>
          </a:p>
          <a:p>
            <a:pPr marL="623888" indent="274638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Мой любимый мультик и др.</a:t>
            </a:r>
          </a:p>
          <a:p>
            <a:pPr indent="268288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Исторические игры:</a:t>
            </a:r>
          </a:p>
          <a:p>
            <a:pPr marL="623888" indent="274638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Русь великая.</a:t>
            </a:r>
          </a:p>
          <a:p>
            <a:pPr marL="623888" indent="274638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Строительство Санкт – Петербурга.</a:t>
            </a:r>
          </a:p>
          <a:p>
            <a:pPr indent="268288"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Игры-экскурсии по городу:</a:t>
            </a:r>
          </a:p>
          <a:p>
            <a:pPr marL="623888" indent="274638" algn="just">
              <a:buFont typeface="Wingdings" pitchFamily="2" charset="2"/>
              <a:buChar char="v"/>
            </a:pP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 Наш любимый город.</a:t>
            </a:r>
            <a:endParaRPr lang="ru-RU" sz="1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357826"/>
            <a:ext cx="1658389" cy="11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D:\работка документация на 2015-2016 год\Фото на конкурс\DSC04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643182"/>
            <a:ext cx="2893419" cy="1929117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142976" y="928670"/>
            <a:ext cx="43576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5715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С их помощью мы помогаем познавать многогранность нашего мира.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429264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766733"/>
            <a:ext cx="74295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Проективные игры с песком</a:t>
            </a:r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С их помощью мы осуществляем психологическую диагностику, коррекцию и развитие ребенка. </a:t>
            </a:r>
            <a:endParaRPr lang="ru-RU" dirty="0" smtClean="0"/>
          </a:p>
          <a:p>
            <a:pPr lvl="0" hangingPunct="0"/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Мы просим рассказать ребёнка,</a:t>
            </a:r>
          </a:p>
          <a:p>
            <a:pPr marL="363538" indent="-363538" hangingPunct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- что это за мир или сказочная страна?</a:t>
            </a:r>
          </a:p>
          <a:p>
            <a:pPr marL="363538" indent="-363538" hangingPunct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 - какие существа ее населяют, какой у них характер, что они умеют, откуда они пришли в эту страну?</a:t>
            </a:r>
          </a:p>
          <a:p>
            <a:pPr marL="363538" indent="-363538" hangingPunct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 - в каких взаимоотношениях они находятся между собой?</a:t>
            </a:r>
          </a:p>
          <a:p>
            <a:pPr marL="363538" indent="-363538" hangingPunct="0">
              <a:buFont typeface="+mj-lt"/>
              <a:buAutoNum type="arabicParenR"/>
            </a:pP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363538" indent="-363538" hangingPunct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 - всем ли существам хорошо в этом мире, в этой стране, если нет, то что можно было бы сделать, чтобы им стало лучше, что можно изменить?</a:t>
            </a:r>
          </a:p>
          <a:p>
            <a:pPr marL="363538" indent="-363538" hangingPunct="0">
              <a:buFont typeface="+mj-lt"/>
              <a:buAutoNum type="arabicParenR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 - какие события будут происходить в этой стране, что будут герои делать дальше? </a:t>
            </a:r>
            <a:endParaRPr lang="ru-RU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D:\работка документация на 2015-2016 год\Фото на конкурс\DSC04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643446"/>
            <a:ext cx="3044815" cy="2030057"/>
          </a:xfrm>
          <a:prstGeom prst="rect">
            <a:avLst/>
          </a:prstGeom>
          <a:noFill/>
        </p:spPr>
      </p:pic>
    </p:spTree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Песочница является маленькой моделью</a:t>
            </a:r>
            <a:br>
              <a:rPr lang="ru-RU" sz="2400" dirty="0" smtClean="0">
                <a:solidFill>
                  <a:schemeClr val="accent2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Monotype Corsiva" pitchFamily="66" charset="0"/>
              </a:rPr>
              <a:t>окружающего мира</a:t>
            </a:r>
            <a:r>
              <a:rPr lang="ru-RU" sz="2000" dirty="0" smtClean="0">
                <a:solidFill>
                  <a:schemeClr val="accent2"/>
                </a:solidFill>
                <a:latin typeface="Monotype Corsiva" pitchFamily="66" charset="0"/>
              </a:rPr>
              <a:t> .</a:t>
            </a:r>
            <a:endParaRPr lang="ru-RU" sz="24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357298"/>
            <a:ext cx="8358246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Игра с песком — это естественная и доступная для каждого ребенка форма деятельности.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214554"/>
            <a:ext cx="835824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Игра с песком стабилизирует эмоциональное состоянии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801136"/>
            <a:ext cx="8358246" cy="7017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dirty="0" smtClean="0">
                <a:solidFill>
                  <a:srgbClr val="FFFF00"/>
                </a:solidFill>
              </a:rPr>
              <a:t>В играх с песком у детей лучше развиваются познавательные</a:t>
            </a:r>
          </a:p>
          <a:p>
            <a:pPr algn="ctr">
              <a:spcBef>
                <a:spcPct val="20000"/>
              </a:spcBef>
            </a:pPr>
            <a:r>
              <a:rPr lang="ru-RU" dirty="0" smtClean="0">
                <a:solidFill>
                  <a:srgbClr val="FFFF00"/>
                </a:solidFill>
              </a:rPr>
              <a:t>    функции, речь, моторика, коммуникативные навыки.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786190"/>
            <a:ext cx="8358246" cy="7017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dirty="0" smtClean="0">
                <a:solidFill>
                  <a:srgbClr val="FFFF00"/>
                </a:solidFill>
              </a:rPr>
              <a:t>В игре с песком ребенок чувствует себя хозяином своего </a:t>
            </a:r>
          </a:p>
          <a:p>
            <a:pPr algn="ctr">
              <a:spcBef>
                <a:spcPct val="20000"/>
              </a:spcBef>
            </a:pPr>
            <a:r>
              <a:rPr lang="ru-RU" dirty="0" smtClean="0">
                <a:solidFill>
                  <a:srgbClr val="FFFF00"/>
                </a:solidFill>
              </a:rPr>
              <a:t>     маленького мира.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www.detsad-korolev.ru/photogallery/43_472990fb09538b99e87e2613eb51b5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643446"/>
            <a:ext cx="2643206" cy="1982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443782" cy="91759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Педагогические аспекты использования песка трудно переоценить – это и замечательный сенсорный материал, и непревзойдённая по своим возможностям предметно-игровая среда, и великолепный материал для изобразительной деятельности, экспериментирования, конструирования.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1428736"/>
            <a:ext cx="83582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 наступлением зимы, мы не прощаемся с играми в песке до весны. Мы у себя в группе изготовили «мини-песочницу». Это деревянный ящик, длина и ширина которого, составляет приблизительно 70 * 50 сантиметров, а высота около 8-10 см.  Мы её используем как на занятиях, в совместной деятельности с детьми, так и для самостоятельных игр и деятельности детей.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Дно и борта окрасили в голубой  цвет. Таким образом, дно символизирует воду, а борта - небо.  Голубой цвет оказывает на ребёнка умиротворяющее воздействие. Кроме того, наполненная песком «голубая» песочница являет собой миниатюрную модель нашей планеты в человеческом восприятии.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Monotype Corsiva" pitchFamily="66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0034" y="3143248"/>
            <a:ext cx="84296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Так же используем чистый, просеянный песок (некоторые его даже прокаливают в духовом шкафу). Он не должен быть не слишком крупным, ни слишком мелким. Песком заполняется меньшая часть ящика. Для песочных игр лучше, если он будет влажным.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26" name="Picture 2" descr="D:\работка документация на 2015-2016 год\Фото на конкурс\DSC04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071942"/>
            <a:ext cx="3759195" cy="2506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785794"/>
            <a:ext cx="821537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Для организации игр понадобится «коллекция» миниатюрных фигурок (высотой желательно не более 8 сантиметров). Чем она больше и разнообразнее, тем лучше. В набор игрушек могут войти: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— куклы-человечки;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— здания: дома, школы, церкви, замки;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— животные: домашние, дикие, доисторические и пр.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— машины: сухопутные, водные, космические, фантастические;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— растения: деревья, кусты, цветы, овощи 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— постройки: мосты, ограды, ворота, порталы, загоны для скота;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— естественные предметы: ракушки, веточки, камни, кости, яйца и пр.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— символические предметы: источники для загадывания желаний, ящики с сокровищами, драгоценности и др.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— сказочные герои: злые и добрые;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— пластиковые или деревянные буквы и цифры, различные геометрические фигуры (круги, треугольники, прямоугольники, пирамиды и др.) 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050" name="Picture 2" descr="D:\работка документация на 2015-2016 год\Фото на конкурс\DSC04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5286388"/>
            <a:ext cx="2035767" cy="13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571480"/>
            <a:ext cx="850109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И еще несколько советов по организации занятий с песком.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• Желательно, чтобы дети работали стоя – так у них будет больше свободы движений.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• Не помещайте лоток в углу комнаты. К лотку должен быть обеспечен свободный доступ со всех сторон: только в этом случае дети смогут по желанию выбирать формат будущего изображения (горизонтальный или вертикальный).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• Лоток с песком следует установить на большом и прочном столе, высота которого должна обеспечивать комфортные условия для работы детей. При этом столешница должна быть значительно больше лотка, чтобы на ней можно было свободно разместить вспомогательные материалы и организовать места для занятий с песком.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• Все принадлежности для занятий следует размещать в маленьких корзиночках или ящичках на уровне глаз ребенка.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• С детьми полезно устраивать своего рода «мозговые штурмы», во время которых можно обсуждать, например, какие еще материалы подойдут для игр и рисования в лотке.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• Необходимо категорически запретить детям бросаться песком. Если это все-таки случится, взрослые, проводящие занятия, должны немедленно вмешаться.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• Даже если дети работают очень аккуратно, песок может просыпаться на стол или на пол. В таких случаях дети должны самостоятельно подмести пол веником и собрать песок в совок для мусора.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• Песок время от времени следует очищать. Полезно, чтобы дети делали это самостоятельно, просеивая песок через самое мелкое сито: все загрязнения останутся в нем.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• Требуйте, чтобы перед началом занятий с песком дети мыли руки – таковы гигиенические нормы.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• Периодически лоток нужно пополнять песком. 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Играя с песком, проводим логопедические и терапевтические упражнения на развитие диафрагмы и на привитие навыков правильного дыхания: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643050"/>
            <a:ext cx="8429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Georgia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• «Выровняй дорогу»-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от детской машины воспитатель проводит неглубокую канавку в песке, ребёнок воздушной струёй выравнивает дорогу перед машинкой; здесь можно использовать трубочку для коктейля.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• «Ямка»-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ребёнок, следуя правилам дыхания, через нос набирает воздух, надувая живот и медленно, плавно, долгой струёй выдувает ямку в песке;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• «Секрет»-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в песок неглубоко закапывается игрушка или небольшой предмет, фантик. Необходимо сдуванием песка обнаружить спрятанное;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• «Добрый великан»-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из песка насыпается невысокая гора. Перед ней игрушка (слоник, черепашка и др.)  Ребёнок, дуя на песочную гору, разрушает её, помогая герою продолжить свой путь;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• «Буря»-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во влажном песке выкапывается углубление и заполняется водой. Ребёнок длительной сильной воздушной струёй вызывает «бурю»;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• «Морская прогулка»-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воздушной струёй ребёнок передвигает кораблик, лодочку, лёгкую черепашку, рыбку по поверхности 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074" name="Picture 2" descr="D:\работка документация на 2015-2016 год\Фото на конкурс\DSC047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429132"/>
            <a:ext cx="3402005" cy="2268204"/>
          </a:xfrm>
          <a:prstGeom prst="rect">
            <a:avLst/>
          </a:prstGeom>
          <a:noFill/>
        </p:spPr>
      </p:pic>
      <p:pic>
        <p:nvPicPr>
          <p:cNvPr id="3075" name="Picture 3" descr="D:\работка документация на 2015-2016 год\Фото на конкурс\DSC047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4500570"/>
            <a:ext cx="1410872" cy="21161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</a:t>
            </a:r>
            <a:r>
              <a:rPr lang="ru-RU" sz="4000" dirty="0" smtClean="0"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Рисование на песке. </a:t>
            </a:r>
            <a:r>
              <a:rPr lang="ru-RU" sz="16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1600" dirty="0" smtClean="0"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Дети очень любят писать на песке, они не боятся ошибиться, это не бумага. Легко можно всё исправить, если допустили ошибку. Я предлагаю написать на песке то, что изображено у меня на образце. Таким способом дети обучаются элементарным навыкам письма.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2000240"/>
            <a:ext cx="86439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Эти незатейливые упражнения обладают колоссальным значением для развития психики ребенка. Во-первых, такого рода игры с песком стабилизируют эмоциональное состояние. Во-вторых, наряду с развитием тактильно-кинестетической чувствительности и мелкой моторики рук мы учим ребенка прислушиваться к себе, осознавать и проговаривать свои ощущения. А это, в свою очередь, способствует развитию речи, произвольного внимания и памяти. Но главное — ребенок получает первый опыт рефлексии (самоанализа). Играя, он учится понимать себя и других. Так закладывается основа для дальнейшего формирования навыков позитивной коммуникации.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7170" name="Picture 2" descr="D:\работка документация на 2015-2016 год\Фото на конкурс\7TcmKkBih2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786190"/>
            <a:ext cx="1696634" cy="2828892"/>
          </a:xfrm>
          <a:prstGeom prst="rect">
            <a:avLst/>
          </a:prstGeom>
          <a:noFill/>
        </p:spPr>
      </p:pic>
      <p:pic>
        <p:nvPicPr>
          <p:cNvPr id="7171" name="Picture 3" descr="D:\работка документация на 2015-2016 год\Фото на конкурс\v3dPTLKFiX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857628"/>
            <a:ext cx="1662374" cy="2771768"/>
          </a:xfrm>
          <a:prstGeom prst="rect">
            <a:avLst/>
          </a:prstGeom>
          <a:noFill/>
        </p:spPr>
      </p:pic>
      <p:pic>
        <p:nvPicPr>
          <p:cNvPr id="7172" name="Picture 4" descr="D:\работка документация на 2015-2016 год\Фото на конкурс\hxT0Gngcv4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3786190"/>
            <a:ext cx="1714512" cy="285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071546"/>
            <a:ext cx="7372376" cy="1368436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Я работаю воспитателем логопедической группы  детского сада более13 лет. Наблюдая за детьми в течение такого длительного времени, я не смогла не заметить, что в последние годы стало появляться много детей с нарушением в речевом развитии. При этом у них часто наблюдается заниженный уровень речевого общения, агрессивность, неумение и нежелание уступать друг другу, быть терпимее и доброжелательней. Замечается также нередко быстрая утомляемость, рассеянность, безучастность на занятиях, что ведёт к ограничению речевой практики, что в свою очередь, задерживает развитие коммуникативных навыков.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Рисунок 3" descr="ФГОС ДО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5429264"/>
            <a:ext cx="1656184" cy="119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Причин таких отклонений существует несколько: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2"/>
                </a:solidFill>
              </a:rPr>
              <a:t>Это и нарушения экологического равновесия, и проблемы, возникающие в обществе: </a:t>
            </a:r>
            <a:r>
              <a:rPr lang="ru-RU" sz="1400" i="1" dirty="0" smtClean="0">
                <a:solidFill>
                  <a:schemeClr val="tx2"/>
                </a:solidFill>
              </a:rPr>
              <a:t>рост насилия и жестокости в жизни и на экране телевизора, снижение уровня жизни значительной части населения, неправильное питание и нездоровый образ жизни будущих родителей, появление большого количества асоциальных семей, где не всегда рождаются дети с нормальным уровнем развития.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2"/>
                </a:solidFill>
              </a:rPr>
              <a:t>Большая часть родителей занята зарабатыванием  денег, на общение с детьми нет ни времени, ни желания.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2"/>
                </a:solidFill>
              </a:rPr>
              <a:t>Часто компьютер и телевизор заменяют живое общение между родителями и детьми. </a:t>
            </a:r>
          </a:p>
          <a:p>
            <a:pPr algn="ctr">
              <a:buFont typeface="Wingdings" pitchFamily="2" charset="2"/>
              <a:buChar char="ü"/>
            </a:pPr>
            <a:endParaRPr lang="ru-RU" sz="1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08523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64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После обучения манипуляциям с песком мы переходили к предметному конструированию. Строим природные ландшафты: реки, озёра, моря, горы, долины, по ходу объясняя сущность этих явлений. Так, постепенно дети получают информацию об окружающем мире и принимают участие в его создании. Тематика для таких игр может быть разнообразной: «Сказочная страна», «Мой город», «Зоопарк», «Море», «Космическая страна», «Необыкновенный лес», «Мой дом».</a:t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 Все песочные картины стараемся сопровождать рассказами, а дети при этом манипулируют деревьями, животными, транспортом. Такие занятия развивают не только представления об окружающем мире, но и пространственную ориентацию. </a:t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>С большим удовольствием дети показывают сказки на песке: «Колобок», «Теремок», «Красная шапочка» и др. Они рассказывают сказки и рукой передвигают фигурки в разных направлениях, и учатся соотносить речь с движением персонажей.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http://img3.board.com.ua/a/2004564283/wm/1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523870"/>
            <a:ext cx="4714908" cy="3130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14348" y="642918"/>
            <a:ext cx="821537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Опыт работы показал, что использование песочной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игротерапии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даёт положительные результаты: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- песочная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игротерапия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имеет огромное значение для достижения положительного эмоционального благополучия, так как затрагивает чувства, эмоции ребёнка и позволяет выстроить индивидуальную траекторию развития ребёнка;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- оказывает положительное влияние на развитие речи, мышления, познавательных процессов и творческих способностей детей;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- вызывает положительные эмоции (радость, удивление), снижает негативные проявления (страх, агрессию, тревожность) и уменьшает проявление отрицательных эмоций (злость, гнев, обида);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- совершенствует гуманные чувства детей, делает их добрее, учит их выражать свои эмоции в безобидной форме;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- но самое важное – ребёнок получает первый опыт рефлексии, учится понимать себя и других.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 Наличие позитивного влияния на эмоциональное самочувствие детей и взрослых делает игру в песок прекрасным средством для развития и саморазвития ребенка.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6" name="Picture 2" descr="D:\работка документация на 2015-2016 год\Фото на конкурс\DSC047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952887"/>
            <a:ext cx="4071966" cy="2714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endParaRPr lang="ru-RU" sz="66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72074"/>
            <a:ext cx="1785918" cy="157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618661" y="4441227"/>
            <a:ext cx="2525339" cy="2416773"/>
          </a:xfrm>
          <a:prstGeom prst="rect">
            <a:avLst/>
          </a:prstGeom>
          <a:noFill/>
        </p:spPr>
      </p:pic>
      <p:pic>
        <p:nvPicPr>
          <p:cNvPr id="3074" name="Picture 2" descr="https://im3-tub-ru.yandex.net/i?id=8655eb61dc1719f133a900e825c6fa92&amp;n=33&amp;h=190&amp;w=2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857364"/>
            <a:ext cx="4750626" cy="316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714356"/>
            <a:ext cx="82153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Всё, что нужно человеку для жизни, находится рядом с ним. Иногда мы даже не замечаем, насколько близко то, что может нам помочь. Неспроста народная мудрость гласит - «Где родился – там и пригодился».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Monotype Corsiva" pitchFamily="66" charset="0"/>
              </a:rPr>
              <a:t>Песок! Почему песок? Спросите Вы.</a:t>
            </a:r>
          </a:p>
          <a:p>
            <a:r>
              <a:rPr lang="ru-RU" i="1" dirty="0" smtClean="0">
                <a:solidFill>
                  <a:srgbClr val="7030A0"/>
                </a:solidFill>
                <a:latin typeface="Monotype Corsiva" pitchFamily="66" charset="0"/>
              </a:rPr>
              <a:t>Ведь именно игра с песком как способ развития ребенка известен с древних времен. Именно в песочнице строится первый дом, сажается дерево, создается семья. Все это мир ребенка, в котором он чувствует себя защищенным, где ему комфортно, все понятно и близко </a:t>
            </a:r>
          </a:p>
        </p:txBody>
      </p:sp>
      <p:pic>
        <p:nvPicPr>
          <p:cNvPr id="7" name="il_fi" descr="http://s004.radikal.ru/i208/1008/91/0d99356fd6b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928934"/>
            <a:ext cx="485082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Monotype Corsiva" pitchFamily="66" charset="0"/>
              </a:rPr>
              <a:t>Песок издавна почитался </a:t>
            </a:r>
            <a:br>
              <a:rPr lang="ru-RU" sz="2000" b="1" i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Monotype Corsiva" pitchFamily="66" charset="0"/>
              </a:rPr>
              <a:t>у многих народов,</a:t>
            </a:r>
            <a:br>
              <a:rPr lang="ru-RU" sz="2000" b="1" i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Monotype Corsiva" pitchFamily="66" charset="0"/>
              </a:rPr>
              <a:t>как символ счастья, долголетия, </a:t>
            </a:r>
            <a:br>
              <a:rPr lang="ru-RU" sz="2000" b="1" i="1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2000" b="1" i="1" dirty="0" smtClean="0">
                <a:solidFill>
                  <a:schemeClr val="tx2"/>
                </a:solidFill>
                <a:latin typeface="Monotype Corsiva" pitchFamily="66" charset="0"/>
              </a:rPr>
              <a:t>благополучия и богатства. </a:t>
            </a:r>
            <a:endParaRPr lang="ru-RU" sz="2000" b="1" i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1500174"/>
            <a:ext cx="392909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A0202"/>
                </a:solidFill>
                <a:latin typeface="Monotype Corsiva" pitchFamily="66" charset="0"/>
              </a:rPr>
              <a:t>Следы на песке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      Мы идём по жизни,     </a:t>
            </a: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оставляя свои следы на песке, не     представляя , сколько он в себе таит.  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           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Не видим его красоты,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красоты каждой песчинки.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Picture 4" descr="http://www.vokrugsveta.ru/photo/thumbnails/600/7711.jpg"/>
          <p:cNvPicPr>
            <a:picLocks noChangeAspect="1" noChangeArrowheads="1"/>
          </p:cNvPicPr>
          <p:nvPr/>
        </p:nvPicPr>
        <p:blipFill>
          <a:blip r:embed="rId5" r:link="rId6">
            <a:lum contrast="30000"/>
          </a:blip>
          <a:srcRect/>
          <a:stretch>
            <a:fillRect/>
          </a:stretch>
        </p:blipFill>
        <p:spPr bwMode="auto">
          <a:xfrm rot="20374933">
            <a:off x="2948915" y="2841589"/>
            <a:ext cx="4888007" cy="263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Monotype Corsiva" pitchFamily="66" charset="0"/>
              </a:rPr>
              <a:t>Вот она – красота песка! </a:t>
            </a:r>
            <a:endParaRPr lang="ru-RU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7" descr="Песок под микроскопом (11 фото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429000"/>
            <a:ext cx="18256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Песок под микроскопом (11 фото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072074"/>
            <a:ext cx="172878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Песок под микроскопом (11 фото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2781300"/>
            <a:ext cx="20161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Песок под микроскопом (11 фото)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5072074"/>
            <a:ext cx="17272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Песок под микроскопом (11 фото)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9311391">
            <a:off x="1260474" y="1485899"/>
            <a:ext cx="1944687" cy="14271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5" descr="Песок под микроскопом (11 фото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4299" y="1341437"/>
            <a:ext cx="201453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Песок под микроскопом (11 фото)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44532">
            <a:off x="6499224" y="1508124"/>
            <a:ext cx="19446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Песок под микроскопом (11 фото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77049" y="3214687"/>
            <a:ext cx="18716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Песок под микроскопом (11 фото)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868986" y="2854324"/>
            <a:ext cx="15113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 descr="Песок под микроскопом (11 фото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4" y="2638424"/>
            <a:ext cx="20161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Песок под микроскопом (11 фото)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8674" y="3430587"/>
            <a:ext cx="18113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своей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работе  </a:t>
            </a:r>
            <a:r>
              <a:rPr lang="ru-RU" sz="3100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я использую  инновационный метод коррекции речевых нарушений «</a:t>
            </a:r>
            <a:r>
              <a:rPr lang="ru-RU" sz="3600" b="1" dirty="0" smtClean="0">
                <a:solidFill>
                  <a:schemeClr val="accent2"/>
                </a:solidFill>
                <a:latin typeface="Monotype Corsiva" pitchFamily="66" charset="0"/>
              </a:rPr>
              <a:t>Песочная терапия»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1" y="5357826"/>
            <a:ext cx="1714480" cy="1339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hrono.ru/img/portrety/yung_k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071678"/>
            <a:ext cx="21415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214950"/>
            <a:ext cx="4572000" cy="12141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«Часто руки знают, как    распутать  то, над чем тщетно бьется разум»</a:t>
            </a:r>
          </a:p>
          <a:p>
            <a:pPr>
              <a:lnSpc>
                <a:spcPct val="80000"/>
              </a:lnSpc>
            </a:pP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Карл Густав Юнг.                                                                                (1875-1961)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http://derzaser.ru/download/607/1440x900/crop/%D0%9A%D0%B0%D1%80%D1%82%D0%B8%D0%BD%D0%BA%D0%B8-%D0%BD%D0%B0-%D1%82%D0%B5%D0%BB%D0%B5%D1%84%D0%BE%D0%BD-%D0%B4%D0%B5%D0%B2%D1%83%D1%88%D0%BA%D0%B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5527467"/>
            <a:ext cx="2128852" cy="1330533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857752" y="2143116"/>
            <a:ext cx="364330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Times New Roman" pitchFamily="18" charset="0"/>
              </a:rPr>
              <a:t>Песочная терапия – одна из разновидностей игровой терапии. Принцип «терапии песком» был предложен Карлом Густавом Юнгом, основателем аналитической терапии. Песочница – прекрасный посредник для установления контакта с ребенком. И если ребенок еще плохо говорит и не может рассказать взрослому о своих переживаниях, то в играх с песком все становится возможным.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Цель песочной терапии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500702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Вертикальный свиток 5"/>
          <p:cNvSpPr/>
          <p:nvPr/>
        </p:nvSpPr>
        <p:spPr>
          <a:xfrm>
            <a:off x="3428992" y="1285860"/>
            <a:ext cx="5357850" cy="392909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143372" y="2000240"/>
            <a:ext cx="385765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Установление психологического комфорта, снятие эмоционального напряжения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Georgia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Monotype Corsiva" pitchFamily="66" charset="0"/>
              </a:rPr>
              <a:t>Не менять и переделывать ребёнка, не учить его каким – то специальным поведенческим навыкам, а дать ребёнку быть самим собой.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15362" name="Picture 2" descr="http://dtdm.edu.ru/assets/2015/08/img1961135_vzaimootnosheniya_mezhdu_lyud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06114"/>
            <a:ext cx="3286116" cy="3251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Задачи песочной терапии: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5611" y="5660967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500166" y="889844"/>
            <a:ext cx="685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00042"/>
            <a:ext cx="6357982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1158875" indent="-538163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Развить самооценку и обрести веру в себя.</a:t>
            </a:r>
          </a:p>
          <a:p>
            <a:pPr marL="1158875" indent="-538163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Формирование у ребенка представления об окружающем мире;</a:t>
            </a:r>
          </a:p>
          <a:p>
            <a:pPr marL="1158875" indent="-538163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Развитие тактильно-кинестетической чувствительности общей и мелкой моторики рук;</a:t>
            </a:r>
          </a:p>
          <a:p>
            <a:pPr marL="1158875" indent="-538163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Развитие познавательных психических процессов.</a:t>
            </a:r>
          </a:p>
          <a:p>
            <a:pPr marL="1158875" indent="-538163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Стать более ответственным  в своих действиях и поступках.</a:t>
            </a:r>
          </a:p>
          <a:p>
            <a:pPr marL="1158875" indent="-538163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Развить большую способность к  </a:t>
            </a:r>
            <a:r>
              <a:rPr lang="ru-RU" sz="2000" dirty="0" err="1" smtClean="0">
                <a:solidFill>
                  <a:srgbClr val="7030A0"/>
                </a:solidFill>
                <a:latin typeface="Monotype Corsiva" pitchFamily="66" charset="0"/>
              </a:rPr>
              <a:t>самопринятию</a:t>
            </a: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 marL="1158875" indent="-538163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Monotype Corsiva" pitchFamily="66" charset="0"/>
              </a:rPr>
              <a:t>В большей степени полагаться на себя.</a:t>
            </a:r>
          </a:p>
          <a:p>
            <a:pPr marL="1158875" lvl="0" indent="-538163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Использовать игры в коррекционной работе, как средства физического, умственного, нравственного и эстетического воспитания детей.</a:t>
            </a:r>
          </a:p>
          <a:p>
            <a:pPr marL="1158875" indent="-538163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Игра должна увеличивать потребность ребенка в общении, стимулировать накопление и развитие у него речевых умений и навыков. </a:t>
            </a:r>
          </a:p>
          <a:p>
            <a:pPr marL="1158875" lvl="0" indent="-538163"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При проведении игры необходимо учитывать возраст и возможные особенности поведения детей с различными  речевыми расстройствами</a:t>
            </a:r>
          </a:p>
          <a:p>
            <a:pPr marL="1158875" lvl="0" indent="-538163">
              <a:buFont typeface="Wingdings" pitchFamily="2" charset="2"/>
              <a:buChar char="Ø"/>
            </a:pP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1158875" indent="-538163">
              <a:buFont typeface="Wingdings" pitchFamily="2" charset="2"/>
              <a:buChar char="Ø"/>
            </a:pPr>
            <a:endParaRPr lang="ru-RU" sz="2000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4339" name="Picture 3" descr="http://static.baza.farpost.ru/v/1409270807281_bulleti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0"/>
            <a:ext cx="1928794" cy="1397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21044"/>
      </p:ext>
    </p:extLst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65809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Как и любая другая дисциплина, терапия песком имеет свои основные принципы: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Picture 8" descr="http://www.playcast.ru/uploads/2014/08/03/9417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25339" cy="2416773"/>
          </a:xfrm>
          <a:prstGeom prst="rect">
            <a:avLst/>
          </a:prstGeom>
          <a:noFill/>
        </p:spPr>
      </p:pic>
      <p:pic>
        <p:nvPicPr>
          <p:cNvPr id="5" name="Содержимое 4" descr="ФГОС ДО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214950"/>
            <a:ext cx="1658389" cy="1197033"/>
          </a:xfrm>
          <a:prstGeom prst="rect">
            <a:avLst/>
          </a:prstGeom>
          <a:noFill/>
          <a:ln>
            <a:noFill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00166" y="1500174"/>
            <a:ext cx="61436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Создание естественной стимулирующей среды, в которой ребенок чувствует себя комфортно и защищено, проявляя творческую активность. Для этого необходимо подбирать задание, соответствующее возможностям ребенка. Необходимо исключить негативную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оценку его действий и конечно же поощрять его фантазию.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571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Times New Roman" pitchFamily="18" charset="0"/>
              </a:rPr>
              <a:t>Оживление абстрактных символов: букв, цифр, геометрических фигур. Реализация этого принципа позволяет сформировать и усилить положительную мотивацию к занятиям.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4819" name="Picture 3" descr="http://www.maam.ru/upload/blogs/detsad-308722-14401706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725459"/>
            <a:ext cx="2857520" cy="2132541"/>
          </a:xfrm>
          <a:prstGeom prst="rect">
            <a:avLst/>
          </a:prstGeom>
          <a:noFill/>
        </p:spPr>
      </p:pic>
    </p:spTree>
  </p:cSld>
  <p:clrMapOvr>
    <a:masterClrMapping/>
  </p:clrMapOvr>
  <p:transition advTm="4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2119</Words>
  <Application>Microsoft Office PowerPoint</Application>
  <PresentationFormat>Экран (4:3)</PresentationFormat>
  <Paragraphs>144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Воспитатель высшей квалификационной категории  Государственного бюджетного дошкольного образовательного учреждения детский сад № 6 комбинированного вида  Красногвардейского района Санкт-Петербурга ДИЯНОВА НАТАЛЬЯ ЕВГЕНЬЕВНА</vt:lpstr>
      <vt:lpstr>Я работаю воспитателем логопедической группы  детского сада более13 лет. Наблюдая за детьми в течение такого длительного времени, я не смогла не заметить, что в последние годы стало появляться много детей с нарушением в речевом развитии. При этом у них часто наблюдается заниженный уровень речевого общения, агрессивность, неумение и нежелание уступать друг другу, быть терпимее и доброжелательней. Замечается также нередко быстрая утомляемость, рассеянность, безучастность на занятиях, что ведёт к ограничению речевой практики, что в свою очередь, задерживает развитие коммуникативных навыков.   </vt:lpstr>
      <vt:lpstr> </vt:lpstr>
      <vt:lpstr>Песок издавна почитался  у многих народов, как символ счастья, долголетия,  благополучия и богатства. </vt:lpstr>
      <vt:lpstr>Вот она – красота песка! </vt:lpstr>
      <vt:lpstr>В своей работе  я использую  инновационный метод коррекции речевых нарушений «Песочная терапия»</vt:lpstr>
      <vt:lpstr>Цель песочной терапии</vt:lpstr>
      <vt:lpstr> Задачи песочной терапии: </vt:lpstr>
      <vt:lpstr>Как и любая другая дисциплина, терапия песком имеет свои основные принципы: </vt:lpstr>
      <vt:lpstr>Этапы работы с песком:</vt:lpstr>
      <vt:lpstr>Слайд 11</vt:lpstr>
      <vt:lpstr>Познавательные игры с песком  </vt:lpstr>
      <vt:lpstr>Слайд 13</vt:lpstr>
      <vt:lpstr>Песочница является маленькой моделью окружающего мира .</vt:lpstr>
      <vt:lpstr>Педагогические аспекты использования песка трудно переоценить – это и замечательный сенсорный материал, и непревзойдённая по своим возможностям предметно-игровая среда, и великолепный материал для изобразительной деятельности, экспериментирования, конструирования. </vt:lpstr>
      <vt:lpstr>Слайд 16</vt:lpstr>
      <vt:lpstr>Слайд 17</vt:lpstr>
      <vt:lpstr>Играя с песком, проводим логопедические и терапевтические упражнения на развитие диафрагмы и на привитие навыков правильного дыхания: </vt:lpstr>
      <vt:lpstr>  Рисование на песке.  Дети очень любят писать на песке, они не боятся ошибиться, это не бумага. Легко можно всё исправить, если допустили ошибку. Я предлагаю написать на песке то, что изображено у меня на образце. Таким способом дети обучаются элементарным навыкам письма. </vt:lpstr>
      <vt:lpstr>После обучения манипуляциям с песком мы переходили к предметному конструированию. Строим природные ландшафты: реки, озёра, моря, горы, долины, по ходу объясняя сущность этих явлений. Так, постепенно дети получают информацию об окружающем мире и принимают участие в его создании. Тематика для таких игр может быть разнообразной: «Сказочная страна», «Мой город», «Зоопарк», «Море», «Космическая страна», «Необыкновенный лес», «Мой дом».  Все песочные картины стараемся сопровождать рассказами, а дети при этом манипулируют деревьями, животными, транспортом. Такие занятия развивают не только представления об окружающем мире, но и пространственную ориентацию.  С большим удовольствием дети показывают сказки на песке: «Колобок», «Теремок», «Красная шапочка» и др. Они рассказывают сказки и рукой передвигают фигурки в разных направлениях, и учатся соотносить речь с движением персонажей. </vt:lpstr>
      <vt:lpstr>Слайд 21</vt:lpstr>
      <vt:lpstr>Спасибо за внимание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Воспитатель  Государственного бюджетного дошкольного образовательного учреждения детский сад № 6 комбинированного вида  Красногвардейского района Санкт-Петербурга ДИЯНОВА НАТАЛЬЯ ЕВГЕНЬЕВНА</dc:title>
  <dc:creator>Admin</dc:creator>
  <cp:lastModifiedBy>Admin</cp:lastModifiedBy>
  <cp:revision>28</cp:revision>
  <dcterms:created xsi:type="dcterms:W3CDTF">2015-12-02T07:47:38Z</dcterms:created>
  <dcterms:modified xsi:type="dcterms:W3CDTF">2018-10-08T08:46:26Z</dcterms:modified>
</cp:coreProperties>
</file>