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80" r:id="rId2"/>
    <p:sldId id="259" r:id="rId3"/>
    <p:sldId id="275" r:id="rId4"/>
    <p:sldId id="284" r:id="rId5"/>
    <p:sldId id="282" r:id="rId6"/>
    <p:sldId id="283" r:id="rId7"/>
    <p:sldId id="256" r:id="rId8"/>
    <p:sldId id="271" r:id="rId9"/>
    <p:sldId id="268" r:id="rId10"/>
    <p:sldId id="269" r:id="rId11"/>
    <p:sldId id="258" r:id="rId12"/>
    <p:sldId id="257" r:id="rId13"/>
    <p:sldId id="285" r:id="rId14"/>
    <p:sldId id="261" r:id="rId15"/>
    <p:sldId id="272" r:id="rId16"/>
    <p:sldId id="278" r:id="rId17"/>
    <p:sldId id="266" r:id="rId18"/>
    <p:sldId id="265" r:id="rId19"/>
    <p:sldId id="264" r:id="rId20"/>
    <p:sldId id="263" r:id="rId21"/>
    <p:sldId id="279" r:id="rId22"/>
    <p:sldId id="281" r:id="rId23"/>
    <p:sldId id="286" r:id="rId24"/>
    <p:sldId id="287" r:id="rId25"/>
    <p:sldId id="273" r:id="rId26"/>
    <p:sldId id="274" r:id="rId27"/>
    <p:sldId id="26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55" d="100"/>
          <a:sy n="55" d="100"/>
        </p:scale>
        <p:origin x="-9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E01CE-EF3F-4CAF-9956-9A42323B88F7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A63B3-DB26-4791-BB7B-030A9871D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923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A63B3-DB26-4791-BB7B-030A9871D55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041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4A67-448B-4FAB-A063-1F3DB1B856E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54A5-DF70-4C33-8486-A510B839F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571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4A67-448B-4FAB-A063-1F3DB1B856E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54A5-DF70-4C33-8486-A510B839F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13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4A67-448B-4FAB-A063-1F3DB1B856E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54A5-DF70-4C33-8486-A510B839F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684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4A67-448B-4FAB-A063-1F3DB1B856E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54A5-DF70-4C33-8486-A510B839F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83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4A67-448B-4FAB-A063-1F3DB1B856E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54A5-DF70-4C33-8486-A510B839F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16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4A67-448B-4FAB-A063-1F3DB1B856E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54A5-DF70-4C33-8486-A510B839F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013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4A67-448B-4FAB-A063-1F3DB1B856E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54A5-DF70-4C33-8486-A510B839F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12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4A67-448B-4FAB-A063-1F3DB1B856E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54A5-DF70-4C33-8486-A510B839F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32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4A67-448B-4FAB-A063-1F3DB1B856E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54A5-DF70-4C33-8486-A510B839F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12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4A67-448B-4FAB-A063-1F3DB1B856E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54A5-DF70-4C33-8486-A510B839F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1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4A67-448B-4FAB-A063-1F3DB1B856E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54A5-DF70-4C33-8486-A510B839F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66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A4A67-448B-4FAB-A063-1F3DB1B856E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E54A5-DF70-4C33-8486-A510B839F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41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6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700808"/>
            <a:ext cx="5184576" cy="108012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b="1" i="1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 </a:t>
            </a:r>
            <a:r>
              <a:rPr lang="ru-RU" altLang="ru-RU" sz="2700" b="1" i="1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altLang="ru-RU" sz="2700" b="1" i="1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подготовительной </a:t>
            </a:r>
            <a:r>
              <a:rPr lang="ru-RU" altLang="ru-RU" sz="2700" b="1" i="1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 </a:t>
            </a:r>
            <a:r>
              <a:rPr lang="ru-RU" altLang="ru-RU" b="1" i="1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«Скоро в школу».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437112"/>
            <a:ext cx="4429000" cy="1008112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Нефедьева 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А.Ю.</a:t>
            </a:r>
          </a:p>
          <a:p>
            <a:pPr algn="r"/>
            <a:r>
              <a:rPr lang="ru-RU" sz="6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Садкова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Т.В. </a:t>
            </a:r>
            <a:endParaRPr lang="ru-RU" sz="6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5259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№6 </a:t>
            </a:r>
            <a:r>
              <a:rPr lang="ru-RU" b="1" cap="all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г.Сдюдянка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0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7000" r="-1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5472608" cy="100811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школьные принадлежности»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Sad\Desktop\для презентации\шк пре\IMG_20200115_1603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17822"/>
            <a:ext cx="2448272" cy="3264363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ad\Desktop\для презентации\шк пре\IMG_20200115_1603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7"/>
            <a:ext cx="2448272" cy="3264363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25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742" y="260648"/>
            <a:ext cx="8229600" cy="1143000"/>
          </a:xfrm>
        </p:spPr>
        <p:txBody>
          <a:bodyPr/>
          <a:lstStyle/>
          <a:p>
            <a:r>
              <a:rPr lang="ru-RU" dirty="0" smtClean="0"/>
              <a:t>Решение примеров</a:t>
            </a:r>
            <a:endParaRPr lang="ru-RU" dirty="0"/>
          </a:p>
        </p:txBody>
      </p:sp>
      <p:pic>
        <p:nvPicPr>
          <p:cNvPr id="3075" name="Picture 3" descr="C:\Users\Sad\Desktop\для презентации\пр мер\IMG_20200115_1617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329" y="1140384"/>
            <a:ext cx="1832695" cy="245981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ad\Desktop\для презентации\пр мер\IMG_20200115_1618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40383"/>
            <a:ext cx="1715804" cy="245981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ad\Desktop\для презентации\пр мер\IMG_20200110_1609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40384"/>
            <a:ext cx="2972228" cy="245981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ad\Desktop\для презентации\IMG_20200113_1513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35164"/>
            <a:ext cx="2972228" cy="200797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ad\Desktop\для презентации\пр мер\IMG_20200115_16175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35164"/>
            <a:ext cx="3224149" cy="200797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8000" r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902404" y="899403"/>
            <a:ext cx="6349119" cy="42927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Готовим руку к письму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Sad\Desktop\для презентации\письмо\IMG_20200121_1556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d\Desktop\для презентации\письмо\IMG_20200121_1557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50991"/>
            <a:ext cx="2869148" cy="215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ad\Desktop\для презентации\письмо\IMG_20200121_1620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82" y="4077072"/>
            <a:ext cx="2484276" cy="186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91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8000" r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902404" y="899403"/>
            <a:ext cx="6349119" cy="42927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Учимся читать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Sad\Desktop\для презентации\IMG_20200317_1132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700808"/>
            <a:ext cx="2880320" cy="213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d\Desktop\для презентации\IMG_20200318_1015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96563"/>
            <a:ext cx="2088232" cy="281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ad\Desktop\для презентации\IMG_20200320_1148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384" y="3356992"/>
            <a:ext cx="3386756" cy="251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2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2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003232" cy="1156990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Сюжетно-ролевая игра.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Sad\Desktop\для презентации\IMG_20200318_1015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31077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d\Desktop\для презентации\IMG_20200318_1015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2482633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94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9000" r="-7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980728"/>
            <a:ext cx="5832648" cy="9361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 «Собери портфель»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Sad\Desktop\для презентации\Развлечение со школьниками\IMG-20200122-WA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5"/>
            <a:ext cx="3132348" cy="234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ad\Desktop\для презентации\Развлечение со школьниками\IMG-20200122-WA0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953" y="3068960"/>
            <a:ext cx="3768419" cy="282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68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t="-7000" r="-15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064896" cy="836712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Рисование на тему : «Школа»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Sad\Desktop\для презентации\IMG_20191210_1459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19" y="994482"/>
            <a:ext cx="3390038" cy="254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ad\Desktop\для презентации\IMG_20191210_1501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9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8000" r="-4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275040" cy="106613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рассказа по картинкам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Sad\Desktop\для презентации\состав расскпза\IMG_20200121_1605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2520280" cy="336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ad\Desktop\для презентации\состав расскпза\IMG_20200121_1604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08" y="2132856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91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11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185118">
            <a:off x="106235" y="587641"/>
            <a:ext cx="7547061" cy="70593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«Здание школы»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Sad\Desktop\для презентации\констиуирование\IMG_20200121_1606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4" y="1673804"/>
            <a:ext cx="2766271" cy="207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ad\Desktop\для презентации\констиуирование\IMG_20200121_1609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1642272"/>
            <a:ext cx="3534431" cy="265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Sad\Desktop\для презентации\констиуирование\IMG_20200121_1612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318" y="3861048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Знакомство с глобусом </a:t>
            </a:r>
            <a:br>
              <a:rPr lang="ru-RU" dirty="0" smtClean="0"/>
            </a:br>
            <a:r>
              <a:rPr lang="ru-RU" dirty="0" smtClean="0"/>
              <a:t>и картой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7409">
            <a:off x="2713442" y="1293785"/>
            <a:ext cx="1660746" cy="1660746"/>
          </a:xfrm>
          <a:prstGeom prst="rect">
            <a:avLst/>
          </a:prstGeom>
        </p:spPr>
      </p:pic>
      <p:pic>
        <p:nvPicPr>
          <p:cNvPr id="2050" name="Picture 2" descr="C:\Users\Sad\Desktop\для презентации\IMG_20200113_1542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24489"/>
            <a:ext cx="2520280" cy="320949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d\Desktop\для презентации\IMG_20200113_15455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"/>
          <a:stretch/>
        </p:blipFill>
        <p:spPr bwMode="auto">
          <a:xfrm>
            <a:off x="2843807" y="2729236"/>
            <a:ext cx="2432341" cy="280892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18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body" idx="1"/>
          </p:nvPr>
        </p:nvSpPr>
        <p:spPr>
          <a:xfrm>
            <a:off x="1619672" y="1340768"/>
            <a:ext cx="6624736" cy="2808312"/>
          </a:xfrm>
        </p:spPr>
        <p:txBody>
          <a:bodyPr>
            <a:normAutofit fontScale="92500" lnSpcReduction="20000"/>
          </a:bodyPr>
          <a:lstStyle/>
          <a:p>
            <a:r>
              <a:rPr lang="ru-RU" sz="2900" b="1" dirty="0">
                <a:solidFill>
                  <a:schemeClr val="tx1"/>
                </a:solidFill>
              </a:rPr>
              <a:t>Срок реализации</a:t>
            </a:r>
            <a:r>
              <a:rPr lang="ru-RU" sz="2900" dirty="0">
                <a:solidFill>
                  <a:schemeClr val="tx1"/>
                </a:solidFill>
              </a:rPr>
              <a:t>: долгосрочный (сентябрь – май).</a:t>
            </a:r>
          </a:p>
          <a:p>
            <a:r>
              <a:rPr lang="ru-RU" sz="2900" b="1" dirty="0" smtClean="0">
                <a:solidFill>
                  <a:schemeClr val="tx1"/>
                </a:solidFill>
              </a:rPr>
              <a:t>Тип проекта</a:t>
            </a:r>
            <a:r>
              <a:rPr lang="ru-RU" sz="2900" dirty="0" smtClean="0">
                <a:solidFill>
                  <a:schemeClr val="tx1"/>
                </a:solidFill>
              </a:rPr>
              <a:t>: </a:t>
            </a:r>
            <a:r>
              <a:rPr lang="ru-RU" sz="3200" dirty="0" smtClean="0">
                <a:solidFill>
                  <a:schemeClr val="tx1"/>
                </a:solidFill>
              </a:rPr>
              <a:t>Познавательно -творческий</a:t>
            </a:r>
            <a:endParaRPr lang="ru-RU" sz="2900" dirty="0" smtClean="0">
              <a:solidFill>
                <a:schemeClr val="tx1"/>
              </a:solidFill>
            </a:endParaRPr>
          </a:p>
          <a:p>
            <a:r>
              <a:rPr lang="ru-RU" sz="2900" b="1" dirty="0" smtClean="0">
                <a:solidFill>
                  <a:schemeClr val="tx1"/>
                </a:solidFill>
              </a:rPr>
              <a:t>Возраст </a:t>
            </a:r>
            <a:r>
              <a:rPr lang="ru-RU" sz="2900" b="1" dirty="0">
                <a:solidFill>
                  <a:schemeClr val="tx1"/>
                </a:solidFill>
              </a:rPr>
              <a:t>детей</a:t>
            </a:r>
            <a:r>
              <a:rPr lang="ru-RU" sz="2900" dirty="0">
                <a:solidFill>
                  <a:schemeClr val="tx1"/>
                </a:solidFill>
              </a:rPr>
              <a:t>: подготовительная группа</a:t>
            </a:r>
          </a:p>
          <a:p>
            <a:r>
              <a:rPr lang="ru-RU" sz="2900" b="1" dirty="0">
                <a:solidFill>
                  <a:schemeClr val="tx1"/>
                </a:solidFill>
              </a:rPr>
              <a:t>Участники проекта:</a:t>
            </a:r>
            <a:r>
              <a:rPr lang="ru-RU" sz="2900" dirty="0">
                <a:solidFill>
                  <a:schemeClr val="tx1"/>
                </a:solidFill>
              </a:rPr>
              <a:t>  </a:t>
            </a:r>
            <a:r>
              <a:rPr lang="ru-RU" sz="2900" dirty="0" smtClean="0">
                <a:solidFill>
                  <a:schemeClr val="tx1"/>
                </a:solidFill>
              </a:rPr>
              <a:t>воспитатель, </a:t>
            </a:r>
            <a:r>
              <a:rPr lang="ru-RU" sz="2900" dirty="0">
                <a:solidFill>
                  <a:schemeClr val="tx1"/>
                </a:solidFill>
              </a:rPr>
              <a:t>дети подготовительной группы, </a:t>
            </a:r>
            <a:r>
              <a:rPr lang="ru-RU" sz="2900" dirty="0" smtClean="0">
                <a:solidFill>
                  <a:schemeClr val="tx1"/>
                </a:solidFill>
              </a:rPr>
              <a:t>родители.</a:t>
            </a:r>
            <a:endParaRPr lang="ru-RU" sz="29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642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" t="89" r="13" b="139"/>
          <a:stretch/>
        </p:blipFill>
        <p:spPr>
          <a:xfrm>
            <a:off x="2339752" y="1196752"/>
            <a:ext cx="5843111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1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3000" r="-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80920" cy="122413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Экскурсия в школу.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Sad\Desktop\фотографии\школа 19г\IMG-20190924-WA0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0768"/>
            <a:ext cx="2592288" cy="194421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d\Desktop\фотографии\школа 19г\IMG-20190924-WA0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2808312" cy="194421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ad\Desktop\фотографии\школа 19г\IMG-20190924-WA00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13459"/>
            <a:ext cx="2755338" cy="206650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24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5407">
            <a:off x="5145803" y="217584"/>
            <a:ext cx="3172875" cy="23976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21088"/>
            <a:ext cx="3903680" cy="2196100"/>
          </a:xfrm>
          <a:prstGeom prst="rect">
            <a:avLst/>
          </a:prstGeom>
        </p:spPr>
      </p:pic>
      <p:pic>
        <p:nvPicPr>
          <p:cNvPr id="2050" name="Picture 2" descr="C:\Users\Sad\Desktop\фотографии\школа 19г\IMG-20190924-WA00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2700300" cy="36004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d\Desktop\фотографии\школа 19г\IMG-20190924-WA0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16932"/>
            <a:ext cx="3744416" cy="280831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4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3000" r="-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80920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Сотрудничество с библиотекой.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Беседа «Школа прошлого»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r="113"/>
          <a:stretch/>
        </p:blipFill>
        <p:spPr bwMode="auto">
          <a:xfrm>
            <a:off x="3131840" y="1934153"/>
            <a:ext cx="2808312" cy="331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3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300319" y="116632"/>
            <a:ext cx="6521967" cy="12241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0000"/>
                </a:solidFill>
              </a:rPr>
              <a:t>Вечер стихов 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«Как хорошо уметь читать»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602" y="1337097"/>
            <a:ext cx="3743400" cy="49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free-png.ru/wp-content/uploads/2021/05/free-png.ru-5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2" y="744668"/>
            <a:ext cx="2541714" cy="25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pinimg.com/736x/fa/7b/fa/fa7bfa8075ade33918b416aeb18e86e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24" y="1306564"/>
            <a:ext cx="1867641" cy="225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77247"/>
            <a:ext cx="2442521" cy="1845734"/>
          </a:xfrm>
          <a:prstGeom prst="rect">
            <a:avLst/>
          </a:prstGeom>
        </p:spPr>
      </p:pic>
      <p:pic>
        <p:nvPicPr>
          <p:cNvPr id="2056" name="Picture 8" descr="https://psy-files.ru/wp-content/uploads/7/f/f/7ff9b81af3b1e858d8f32a81495f9ef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64" y="4374485"/>
            <a:ext cx="2506360" cy="250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7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2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63588" y="476672"/>
            <a:ext cx="7452828" cy="93610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 - газета «Мы тоже были школьниками»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Sad\Desktop\газете\IMG_20200113_1619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04" y="1484536"/>
            <a:ext cx="6087392" cy="41767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95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3000" r="-1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d\Desktop\газете\IMG_20200121_1407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38" r="43" b="82"/>
          <a:stretch/>
        </p:blipFill>
        <p:spPr bwMode="auto">
          <a:xfrm rot="21170289">
            <a:off x="348045" y="559334"/>
            <a:ext cx="7716935" cy="493255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68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564904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СПАСИБО ЗА ВНИМАНИЕ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5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2000" r="-1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435280" cy="4018458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проекта.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Этап. (Сентябрь 2019г.)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создание организационно – педагогических условий, обеспечивающих реализацию идеи проекта.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Этап (Октябрь 2019г – апрель 2020г.)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осуществление образовательной деятельности по реализации проекта.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Этап (Май 2020г.)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подведение итогов реализации проекта.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18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980728"/>
            <a:ext cx="58326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благоприятное течение адаптационного школьного периода.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у детей мотивационной готовности к школе;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родительской компетентности в вопросах подготовки детей к школе;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снижение уровня ситуативной тревоги у родителей по поводу предстоящего перехода детей в школу.</a:t>
            </a:r>
          </a:p>
        </p:txBody>
      </p:sp>
    </p:spTree>
    <p:extLst>
      <p:ext uri="{BB962C8B-B14F-4D97-AF65-F5344CB8AC3E}">
        <p14:creationId xmlns:p14="http://schemas.microsoft.com/office/powerpoint/2010/main" val="4306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60648"/>
            <a:ext cx="799288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Актуальность проекта: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в школу - это новый этап в жизни ребёнка. Многие дети с трепетом, тревогой и волнением переступают порог школы. Ведь их личность стала занимать более значимую социальную позицию – школьника. Это торжественное событие иногда омрачается тревогой, страхом неизвестности. Во избежание негативных эмоций у первоклассников и помощи им в адаптации к школе важную роль играет информация о школе и способ её подачи со стороны родителей и воспитателей детского сада.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ребенка к школе формируется до того, как он в нее пойдет. Многие родители стараются создать эмоционально привлекательный образ школы: «Ты у нас отличником будешь», «У тебя появятся новые друзья», «Учителя любят таких умненьких, как ты». Взрослые полагают, что тем самым они прививают ребенку заинтересованное отношение к школе. В действительности же ребенок, настроенный на радостную увлекательную деятельность, испытав даже незначительные, негативные эмоции (обиду, ревность, зависть, досаду) может надолго потерять интерес к учебе. Причин для подобных эмоций школа предоставляет предостаточно: неудачи на фоне кажущейся всеобщей успешности, трудности в поиске друзей среди одноклассников, расхождение оценки учителя и привычной родительской похвалы и др.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Теоретический анализ педагогической литературы и данные практики убедили меня в проведении целенаправленной работы по формированию у детей подготовительной группы положительного отношения к школе с помощью разнообразных форм и методов работы, через создание предметно – развивающей среды, через педагогическое просвещение родителей.        Поступление в школу – серьёзный этап в жизни каждого ребёнка. И не секрет, что многие дети испытывают трудности в период адаптации к школе, новому распорядку дня, коллективу, учителю. Нелегко приходится и родителям. За лето ребёнок вырос, ему необходимо купить ранец, обувь, одежду, учебники.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Но при всём уважении к родительским хлопотам можно с уверенностью сказать, что у будущего школьника забот куда больше, чем у папы с мамой: он открывает для себя совершенно новый мир. Что такое учиться? Весело это или скучно? Трудно или легко? Прежде всего, это ответственность. Теперь ребёнок должен забыть слово «хочу» ради слова «надо». В первом классе он начинает свою общественно-трудовую жизнь.</a:t>
            </a:r>
          </a:p>
        </p:txBody>
      </p:sp>
    </p:spTree>
    <p:extLst>
      <p:ext uri="{BB962C8B-B14F-4D97-AF65-F5344CB8AC3E}">
        <p14:creationId xmlns:p14="http://schemas.microsoft.com/office/powerpoint/2010/main" val="276821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t="-11000" r="-7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908720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представления  о школе и положительное  отношение к школьной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53127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1000" r="-20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692696"/>
            <a:ext cx="7560840" cy="4536504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Задачи:                          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Накопление большого багажа знаний о школе; </a:t>
            </a:r>
            <a:br>
              <a:rPr lang="ru-RU" sz="2000" dirty="0" smtClean="0"/>
            </a:br>
            <a:r>
              <a:rPr lang="ru-RU" sz="2000" dirty="0" smtClean="0"/>
              <a:t>- Снижение тревожности у детей связанной со школьным обучением; </a:t>
            </a:r>
            <a:br>
              <a:rPr lang="ru-RU" sz="2000" dirty="0" smtClean="0"/>
            </a:br>
            <a:r>
              <a:rPr lang="ru-RU" sz="2000" dirty="0" smtClean="0"/>
              <a:t>- Нормализация уровня развития психических процессов и речевой деятельности детей;</a:t>
            </a:r>
            <a:br>
              <a:rPr lang="ru-RU" sz="2000" dirty="0" smtClean="0"/>
            </a:br>
            <a:r>
              <a:rPr lang="ru-RU" sz="2000" dirty="0" smtClean="0"/>
              <a:t>- Повышение компетенции родителей по вопросам подготовки детей к школе.</a:t>
            </a:r>
            <a:br>
              <a:rPr lang="ru-RU" sz="2000" dirty="0" smtClean="0"/>
            </a:br>
            <a:r>
              <a:rPr lang="ru-RU" sz="2000" dirty="0" smtClean="0"/>
              <a:t>- У детей сформируется учебно-познавательный мотив, произвольность поведения.</a:t>
            </a:r>
            <a:br>
              <a:rPr lang="ru-RU" sz="2000" dirty="0" smtClean="0"/>
            </a:br>
            <a:r>
              <a:rPr lang="ru-RU" sz="2000" dirty="0" smtClean="0"/>
              <a:t>- Подготовка руки к письму;</a:t>
            </a:r>
            <a:br>
              <a:rPr lang="ru-RU" sz="2000" dirty="0" smtClean="0"/>
            </a:br>
            <a:r>
              <a:rPr lang="ru-RU" sz="2000" dirty="0" smtClean="0"/>
              <a:t>- Обеспечение воспитанникам комфортных условий развития, обучения и воспитания.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99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7000" r="-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80019">
            <a:off x="771115" y="809291"/>
            <a:ext cx="7227115" cy="783013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и рассматривание иллюстраций о школе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Sad\Desktop\для презентации\ито\IMG-33b3ab95b5949b37ca21efc1a00a39ae-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"/>
          <a:stretch/>
        </p:blipFill>
        <p:spPr bwMode="auto">
          <a:xfrm>
            <a:off x="987286" y="1780340"/>
            <a:ext cx="2610682" cy="157438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d\Desktop\для презентации\ито\IMG-e1646e79a571f9e15eaa5abd7b6c5b5a-V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 t="55" r="-2359" b="48"/>
          <a:stretch/>
        </p:blipFill>
        <p:spPr bwMode="auto">
          <a:xfrm>
            <a:off x="5392743" y="1904192"/>
            <a:ext cx="3049955" cy="178652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d\Desktop\для презентации\ито\IMG-981de7a9bd55420095971953916efec0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66852"/>
            <a:ext cx="2496277" cy="187220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68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5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«Час загадок»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Sad\Desktop\для презентации\загадки\IMG_20200121_1550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5904656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62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</TotalTime>
  <Words>416</Words>
  <Application>Microsoft Office PowerPoint</Application>
  <PresentationFormat>Экран (4:3)</PresentationFormat>
  <Paragraphs>41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 проект  для подготовительной группы   Тема: «Скоро в школу». </vt:lpstr>
      <vt:lpstr>Презентация PowerPoint</vt:lpstr>
      <vt:lpstr>   Этапы реализации проекта.   I Этап. (Сентябрь 2019г.) Подготовительный  Цель: создание организационно – педагогических условий, обеспечивающих реализацию идеи проекта. II Этап (Октябрь 2019г – апрель 2020г.) Основной  Цель: осуществление образовательной деятельности по реализации проекта. III Этап (Май 2020г.) Итоговый Цель: подведение итогов реализации проекта.   </vt:lpstr>
      <vt:lpstr>Презентация PowerPoint</vt:lpstr>
      <vt:lpstr>Презентация PowerPoint</vt:lpstr>
      <vt:lpstr>Презентация PowerPoint</vt:lpstr>
      <vt:lpstr>Задачи:                            - Накопление большого багажа знаний о школе;  - Снижение тревожности у детей связанной со школьным обучением;  - Нормализация уровня развития психических процессов и речевой деятельности детей; - Повышение компетенции родителей по вопросам подготовки детей к школе. - У детей сформируется учебно-познавательный мотив, произвольность поведения. - Подготовка руки к письму; - Обеспечение воспитанникам комфортных условий развития, обучения и воспитания. </vt:lpstr>
      <vt:lpstr>Беседа и рассматривание иллюстраций о школе</vt:lpstr>
      <vt:lpstr>«Час загадок»</vt:lpstr>
      <vt:lpstr>«Найди школьные принадлежности»</vt:lpstr>
      <vt:lpstr>Решение примеров</vt:lpstr>
      <vt:lpstr>Готовим руку к письму </vt:lpstr>
      <vt:lpstr>Учимся читать </vt:lpstr>
      <vt:lpstr>Сюжетно-ролевая игра.</vt:lpstr>
      <vt:lpstr>Развлечение «Собери портфель»</vt:lpstr>
      <vt:lpstr>Рисование на тему : «Школа»</vt:lpstr>
      <vt:lpstr>Состав рассказа по картинкам </vt:lpstr>
      <vt:lpstr>Конструирование «Здание школы» </vt:lpstr>
      <vt:lpstr>Знакомство с глобусом  и картой</vt:lpstr>
      <vt:lpstr>Презентация PowerPoint</vt:lpstr>
      <vt:lpstr>Экскурсия в школу. </vt:lpstr>
      <vt:lpstr>Презентация PowerPoint</vt:lpstr>
      <vt:lpstr>Сотрудничество с библиотекой. Беседа «Школа прошлого» </vt:lpstr>
      <vt:lpstr>Презентация PowerPoint</vt:lpstr>
      <vt:lpstr>Стен - газета «Мы тоже были школьниками»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Sad</cp:lastModifiedBy>
  <cp:revision>65</cp:revision>
  <dcterms:created xsi:type="dcterms:W3CDTF">2018-03-28T15:23:39Z</dcterms:created>
  <dcterms:modified xsi:type="dcterms:W3CDTF">2023-03-28T06:43:27Z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2857254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S9.2.0</vt:lpwstr>
  </property>
</Properties>
</file>