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1" r:id="rId1"/>
  </p:sldMasterIdLst>
  <p:sldIdLst>
    <p:sldId id="256" r:id="rId2"/>
    <p:sldId id="257" r:id="rId3"/>
    <p:sldId id="258" r:id="rId4"/>
    <p:sldId id="259" r:id="rId5"/>
    <p:sldId id="260" r:id="rId6"/>
    <p:sldId id="261" r:id="rId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-390" y="-11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98205354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75874228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11625061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81648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xmlns="" val="27515353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508675340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6589299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1579777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337925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415482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476655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2874221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05085504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700736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66072003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7942420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4734D5C-19AC-4C87-9090-AFF045E5EC1D}" type="datetimeFigureOut">
              <a:rPr lang="ru-RU" smtClean="0"/>
              <a:pPr/>
              <a:t>11.03.2022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B6EA2E80-F04B-47FF-9099-B3464B125FCF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45922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32" r:id="rId1"/>
    <p:sldLayoutId id="2147483733" r:id="rId2"/>
    <p:sldLayoutId id="2147483734" r:id="rId3"/>
    <p:sldLayoutId id="2147483735" r:id="rId4"/>
    <p:sldLayoutId id="2147483736" r:id="rId5"/>
    <p:sldLayoutId id="2147483737" r:id="rId6"/>
    <p:sldLayoutId id="2147483738" r:id="rId7"/>
    <p:sldLayoutId id="2147483739" r:id="rId8"/>
    <p:sldLayoutId id="2147483740" r:id="rId9"/>
    <p:sldLayoutId id="2147483741" r:id="rId10"/>
    <p:sldLayoutId id="2147483742" r:id="rId11"/>
    <p:sldLayoutId id="2147483743" r:id="rId12"/>
    <p:sldLayoutId id="2147483744" r:id="rId13"/>
    <p:sldLayoutId id="2147483745" r:id="rId14"/>
    <p:sldLayoutId id="2147483746" r:id="rId15"/>
    <p:sldLayoutId id="2147483747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interesnyefakty.org/istoriya-vtoroy-mirovoy-voynyi/" TargetMode="External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Relationship Id="rId4" Type="http://schemas.openxmlformats.org/officeDocument/2006/relationships/hyperlink" Target="https://interesnyefakty.org/istoriya-sssr/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yavarda.ru/best_vov.html" TargetMode="External"/><Relationship Id="rId2" Type="http://schemas.openxmlformats.org/officeDocument/2006/relationships/hyperlink" Target="https://yavarda.ru/pioneersheroes.html" TargetMode="Externa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hyperlink" Target="https://yavarda.ru/best_sevastopol.html" TargetMode="External"/><Relationship Id="rId4" Type="http://schemas.openxmlformats.org/officeDocument/2006/relationships/hyperlink" Target="https://yavarda.ru/novorossiysk.html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507067" y="136635"/>
            <a:ext cx="7766936" cy="809296"/>
          </a:xfrm>
        </p:spPr>
        <p:txBody>
          <a:bodyPr/>
          <a:lstStyle/>
          <a:p>
            <a:pPr algn="ctr"/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Муниципальное автономное дошкольное образовательное учреждение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детский сад № 58</a:t>
            </a:r>
            <a:b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16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г. Армавир</a:t>
            </a:r>
            <a:endParaRPr lang="ru-RU" sz="16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507066" y="1426129"/>
            <a:ext cx="9532845" cy="3721604"/>
          </a:xfrm>
        </p:spPr>
        <p:txBody>
          <a:bodyPr>
            <a:noAutofit/>
          </a:bodyPr>
          <a:lstStyle/>
          <a:p>
            <a:pPr algn="l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Дети </a:t>
            </a:r>
            <a:r>
              <a:rPr lang="ru-RU" sz="6000" b="1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–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 </a:t>
            </a:r>
          </a:p>
          <a:p>
            <a:pPr algn="l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    </a:t>
            </a:r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герои                  </a:t>
            </a:r>
          </a:p>
          <a:p>
            <a:pPr algn="ctr"/>
            <a:r>
              <a:rPr lang="ru-RU" sz="60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        войны</a:t>
            </a:r>
          </a:p>
          <a:p>
            <a:pPr algn="ctr"/>
            <a:endParaRPr lang="ru-RU" sz="3000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r>
              <a:rPr lang="ru-RU" sz="2500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Подготовила: педагог высшей категории Харьковская Ю.В.</a:t>
            </a:r>
          </a:p>
          <a:p>
            <a:endParaRPr lang="ru-RU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r>
              <a:rPr lang="ru-RU" b="1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Армавир, 2021 – 2022 год</a:t>
            </a:r>
            <a:endParaRPr lang="ru-RU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4000" b="1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/>
            <a:endParaRPr lang="ru-RU" sz="4000" b="1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135214753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271753"/>
            <a:ext cx="8596668" cy="4769610"/>
          </a:xfrm>
        </p:spPr>
        <p:txBody>
          <a:bodyPr>
            <a:noAutofit/>
          </a:bodyPr>
          <a:lstStyle/>
          <a:p>
            <a:pPr>
              <a:buNone/>
            </a:pP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Война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 — это недетское дело. Такие страшные события не должны коверкать и ломать судьбы малышей. Однако, история знает множество обратных примеров: в Великую Отечественную войну многие дети стремились защитить свою страну от нацистов. Вспомним </a:t>
            </a:r>
            <a:r>
              <a:rPr lang="ru-RU" sz="3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некоторых из них…</a:t>
            </a:r>
            <a: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sz="32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RU" sz="3200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25628543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Bookman Old Style" panose="02050604050505020204" pitchFamily="18" charset="0"/>
              </a:rPr>
              <a:t>Вася Курка</a:t>
            </a:r>
            <a:endParaRPr lang="ru-RU" sz="4800" dirty="0">
              <a:latin typeface="Bookman Old Style" panose="02050604050505020204" pitchFamily="18" charset="0"/>
            </a:endParaRPr>
          </a:p>
        </p:txBody>
      </p:sp>
      <p:pic>
        <p:nvPicPr>
          <p:cNvPr id="8" name="Рисунок 7" descr="http://armavir-cbs.krd.muzkult.ru/media/2021/04/01/1248906112/Foto_3_Vasya_Kurka_yuny_j_snajper._1943_g.jpg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677334" y="2427889"/>
            <a:ext cx="1993900" cy="3626069"/>
          </a:xfrm>
          <a:prstGeom prst="rect">
            <a:avLst/>
          </a:prstGeom>
          <a:noFill/>
          <a:ln>
            <a:noFill/>
          </a:ln>
        </p:spPr>
      </p:pic>
      <p:sp>
        <p:nvSpPr>
          <p:cNvPr id="10" name="Прямоугольник 9"/>
          <p:cNvSpPr/>
          <p:nvPr/>
        </p:nvSpPr>
        <p:spPr>
          <a:xfrm>
            <a:off x="2837794" y="1930401"/>
            <a:ext cx="6831724" cy="51502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Пленный офицер вермахта на допросе показал: немецкому командованию известно, что «среди советских частей генерала Гречко имеется некий </a:t>
            </a:r>
            <a:r>
              <a:rPr lang="ru-RU" sz="1400" dirty="0" err="1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сверхснайпер</a:t>
            </a: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, снайпер-ас, у которого тело чуть ли не срослось с винтовкой».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Это был шестнадцатилетний Вася Курка, уничтоживший прицельным огнем 179 врагов, из которых около 80 немецких офицеров.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Щуплый светловолосый мальчишка прибыл в свой полк, когда шли суровые бои за Донецкий бассейн. Отправленный в тыл, Курка брался за любую работу, а в апреле 1942-го Вася упросил командование полка, чтобы ему было позволено стать курсантом школы снайперов.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Он открыл свой боевой счет 9 мая, и начал путь одного из самых результативных советских стрелков.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итоге Вася Курка стал командиром стрелкового взвода, обладателем орденов Красного Знамени и Красной Звезды, медали «За оборону Кавказа» и именной снайперской винтовки.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Ас лично подготовил 59 снайперов, которые уничтожили свыше 600 оккупантов. Кроме того, Василий Курка успешно ходил в разведку.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Маленький рост, сообразительность и железная выдержка позволяли ему пробираться там, где, казалось бы, пройти было просто невозможно.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В январе 1945 г. Василий Курка, находящийся в траншее, погиб, получив ранение в голову.</a:t>
            </a:r>
          </a:p>
          <a:p>
            <a:pPr>
              <a:lnSpc>
                <a:spcPct val="107000"/>
              </a:lnSpc>
              <a:spcAft>
                <a:spcPts val="0"/>
              </a:spcAft>
            </a:pPr>
            <a:r>
              <a:rPr lang="ru-RU" sz="14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1400" dirty="0">
              <a:solidFill>
                <a:schemeClr val="accent2">
                  <a:lumMod val="50000"/>
                </a:schemeClr>
              </a:solidFill>
              <a:effectLst/>
              <a:latin typeface="Bookman Old Style" panose="020506040505050202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85074132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5300" dirty="0" smtClean="0">
                <a:latin typeface="Bookman Old Style" panose="02050604050505020204" pitchFamily="18" charset="0"/>
              </a:rPr>
              <a:t>Аркадий </a:t>
            </a:r>
            <a:r>
              <a:rPr lang="ru-RU" sz="5300" dirty="0" err="1" smtClean="0">
                <a:latin typeface="Bookman Old Style" panose="02050604050505020204" pitchFamily="18" charset="0"/>
              </a:rPr>
              <a:t>Каманин</a:t>
            </a:r>
            <a:r>
              <a:rPr lang="ru-RU" sz="4800" dirty="0" smtClean="0">
                <a:latin typeface="Bookman Old Style" panose="02050604050505020204" pitchFamily="18" charset="0"/>
              </a:rPr>
              <a:t/>
            </a:r>
            <a:br>
              <a:rPr lang="ru-RU" sz="4800" dirty="0" smtClean="0">
                <a:latin typeface="Bookman Old Style" panose="02050604050505020204" pitchFamily="18" charset="0"/>
              </a:rPr>
            </a:br>
            <a:endParaRPr lang="ru-RU" sz="4800" dirty="0">
              <a:latin typeface="Bookman Old Style" panose="02050604050505020204" pitchFamily="18" charset="0"/>
            </a:endParaRPr>
          </a:p>
        </p:txBody>
      </p:sp>
      <p:pic>
        <p:nvPicPr>
          <p:cNvPr id="4" name="Рисунок 3" descr="Аркадий Каманин"/>
          <p:cNvPicPr/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67862" y="2270234"/>
            <a:ext cx="2785240" cy="3489435"/>
          </a:xfrm>
          <a:prstGeom prst="rect">
            <a:avLst/>
          </a:prstGeom>
          <a:noFill/>
          <a:ln>
            <a:noFill/>
          </a:ln>
        </p:spPr>
      </p:pic>
      <p:sp>
        <p:nvSpPr>
          <p:cNvPr id="8" name="Объект 7"/>
          <p:cNvSpPr>
            <a:spLocks noGrp="1"/>
          </p:cNvSpPr>
          <p:nvPr>
            <p:ph idx="1"/>
          </p:nvPr>
        </p:nvSpPr>
        <p:spPr>
          <a:xfrm>
            <a:off x="3153102" y="1786759"/>
            <a:ext cx="6842236" cy="4981904"/>
          </a:xfrm>
        </p:spPr>
        <p:txBody>
          <a:bodyPr>
            <a:normAutofit fontScale="32500" lnSpcReduction="20000"/>
          </a:bodyPr>
          <a:lstStyle/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Он 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был самым молодым лётчиком </a:t>
            </a:r>
            <a:r>
              <a:rPr lang="ru-RU" sz="4500" u="sng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Второй мировой войны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. Начав путь с механика на авиационном заводе, в 1941 г. (когда ему было всего 14 лет) он начал летать, наотрез отказавшись отправляться в тыл.</a:t>
            </a:r>
          </a:p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Перед 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глазами у мальчика был пример отца – известного летчика и Героя </a:t>
            </a:r>
            <a:r>
              <a:rPr lang="ru-RU" sz="4500" u="sng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  <a:hlinkClick r:id="rId4"/>
              </a:rPr>
              <a:t>Советского Союза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 военачальника Н. П. </a:t>
            </a:r>
            <a:r>
              <a:rPr lang="ru-RU" sz="4500" dirty="0" err="1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Каманина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Аркадия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, самого младшего из пилотов, получившего прозвище «</a:t>
            </a:r>
            <a:r>
              <a:rPr lang="ru-RU" sz="4500" dirty="0" err="1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Летунок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», берегли, как могли. Но война есть война, и генерал </a:t>
            </a:r>
            <a:r>
              <a:rPr lang="ru-RU" sz="4500" dirty="0" err="1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Каманин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отдавал приказы сержанту </a:t>
            </a:r>
            <a:r>
              <a:rPr lang="ru-RU" sz="4500" dirty="0" err="1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Каманину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, отправляя его в полёты, каждый из которых мог оказаться последним.</a:t>
            </a:r>
          </a:p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Мальчик 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летал в штабы дивизий, на командные пункты полков, передавал питание партизанам.</a:t>
            </a:r>
          </a:p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Первую 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награду подростку вручили в 15 лет – это был орден Красной Звезды. Аркадий спас пилота штурмовика Ил-2, разбившегося на нейтральной полосе.</a:t>
            </a:r>
          </a:p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Немцы 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готовили вылазку, намереваясь взять в плен лётчиков, однако советские пехотинцы прикрыли Аркадия огнём. Позднее его наградили также орденом Красного Знамени.</a:t>
            </a:r>
          </a:p>
          <a:p>
            <a:pPr>
              <a:buNone/>
            </a:pPr>
            <a:r>
              <a:rPr lang="ru-RU" sz="45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Мальчик </a:t>
            </a:r>
            <a:r>
              <a:rPr lang="ru-RU" sz="45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умер в 18 лет от менингита. За свою короткую жизнь он совершил более 650 вылетов и налетал 283 ча</a:t>
            </a:r>
            <a:r>
              <a:rPr lang="ru-RU" dirty="0"/>
              <a:t>са.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xmlns="" val="112769192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147145"/>
            <a:ext cx="8596668" cy="1783255"/>
          </a:xfrm>
        </p:spPr>
        <p:txBody>
          <a:bodyPr>
            <a:normAutofit/>
          </a:bodyPr>
          <a:lstStyle/>
          <a:p>
            <a:pPr algn="ctr"/>
            <a:r>
              <a:rPr lang="ru-RU" sz="4800" dirty="0" smtClean="0">
                <a:latin typeface="Bookman Old Style" panose="02050604050505020204" pitchFamily="18" charset="0"/>
              </a:rPr>
              <a:t>Володя Буряк</a:t>
            </a:r>
            <a:br>
              <a:rPr lang="ru-RU" sz="4800" dirty="0" smtClean="0">
                <a:latin typeface="Bookman Old Style" panose="02050604050505020204" pitchFamily="18" charset="0"/>
              </a:rPr>
            </a:br>
            <a:endParaRPr lang="ru-RU" sz="4800" dirty="0"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2165130"/>
            <a:ext cx="8596668" cy="5770179"/>
          </a:xfrm>
        </p:spPr>
        <p:txBody>
          <a:bodyPr>
            <a:normAutofit fontScale="62500" lnSpcReduction="20000"/>
          </a:bodyPr>
          <a:lstStyle/>
          <a:p>
            <a:pPr>
              <a:buNone/>
            </a:pPr>
            <a:r>
              <a:rPr lang="ru-RU" sz="2600" dirty="0" smtClean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     Володя 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Буряк (Владимир Петрович Буряк) - советский </a:t>
            </a:r>
            <a:r>
              <a:rPr lang="ru-RU" sz="2600" u="sng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2"/>
              </a:rPr>
              <a:t>пионер-герой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b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Дата рождения Володи Буряка ныне неизвестна. Отцом пионера был Пётр Максимович Буряк - капитан эскадренного миноносца "Безупречный", Черноморского флота.</a:t>
            </a:r>
            <a:b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После начала </a:t>
            </a:r>
            <a:r>
              <a:rPr lang="ru-RU" sz="2600" u="sng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3"/>
              </a:rPr>
              <a:t>Великой Отечественной войны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ещё не достигнувший призывного возраста Володя Буряк заступил на службу в звании юнги на "Безупречный".</a:t>
            </a:r>
            <a:b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24 июня "Безупречный" прибыл в </a:t>
            </a:r>
            <a:r>
              <a:rPr lang="ru-RU" sz="2600" u="sng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4"/>
              </a:rPr>
              <a:t>Новороссийск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, где жила мать Володи. Мальчик в то время приболел и его решили оставить в городе для лечения. На следующий день "Безупречный" должен был уже покинуть город с грузом, который следовало доставить в осаждённый </a:t>
            </a:r>
            <a:r>
              <a:rPr lang="ru-RU" sz="2600" u="sng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  <a:hlinkClick r:id="rId5"/>
              </a:rPr>
              <a:t>Севастополь</a:t>
            </a: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  <a:b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Задача была очень тяжёлой и многие члены команды предполагали, что она окажется для корабля последней. Узнав, что предстоит кораблю, Володя оставил мать и вернулся на "Безупречный", дабы поддержать боевой дух товарищей.</a:t>
            </a:r>
            <a:b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25 июня "Безупречный" покинул Новороссийск, а на следующий день его атаковали фашистские бомбардировщики. Команда смогла подбить из пулеметных орудий несколько вражеских самолётов, но затем одна из сброшенных бомб поразила корабль - его переломило пополам, а затем он затонул.</a:t>
            </a:r>
            <a:b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2600" dirty="0">
                <a:solidFill>
                  <a:schemeClr val="accent2">
                    <a:lumMod val="50000"/>
                  </a:schemeClr>
                </a:solidFill>
                <a:latin typeface="Bookman Old Style" panose="02050604050505020204" pitchFamily="18" charset="0"/>
              </a:rPr>
              <a:t>Со слов выживших членов команды стало известно, что Володя Буряк погиб вместе с отцом на мостике "Безупречного", пока все остальные покинули судно по указанию капитана</a:t>
            </a:r>
            <a:r>
              <a:rPr lang="ru-RU" sz="22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endParaRPr lang="ru-RU" dirty="0"/>
          </a:p>
          <a:p>
            <a:r>
              <a:rPr lang="ru-RU" dirty="0"/>
              <a:t> </a:t>
            </a:r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308793" y="984030"/>
            <a:ext cx="3333750" cy="1181100"/>
          </a:xfrm>
          <a:prstGeom prst="rect">
            <a:avLst/>
          </a:prstGeom>
          <a:noFill/>
        </p:spPr>
      </p:pic>
    </p:spTree>
    <p:extLst>
      <p:ext uri="{BB962C8B-B14F-4D97-AF65-F5344CB8AC3E}">
        <p14:creationId xmlns:p14="http://schemas.microsoft.com/office/powerpoint/2010/main" xmlns="" val="4416957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ctr"/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ВЕЧНАЯ СЛАВА</a:t>
            </a:r>
            <a:b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Маленьким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героям </a:t>
            </a:r>
            <a:r>
              <a:rPr lang="ru-RU" sz="40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Большой </a:t>
            </a:r>
            <a:r>
              <a:rPr lang="ru-RU" sz="40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войны</a:t>
            </a: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!</a:t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/>
            </a:r>
            <a:br>
              <a:rPr lang="ru-RU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</a:br>
            <a:endParaRPr lang="ru-RU" dirty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1930400"/>
            <a:ext cx="8596668" cy="5132551"/>
          </a:xfrm>
        </p:spPr>
        <p:txBody>
          <a:bodyPr>
            <a:noAutofit/>
          </a:bodyPr>
          <a:lstStyle/>
          <a:p>
            <a:pPr algn="ctr"/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Слава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защитникам маленьким нашим,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Слава героям,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за Родину павшим!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  С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личиком детским, но с подвигом дерзким,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Слава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мальчишкам, девчонкам Советским!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Детское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сердце явилось огромным,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 Смело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сражалось с врагом вероломным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.</a:t>
            </a: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Дети 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– герои, идя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на войну, </a:t>
            </a:r>
            <a:endParaRPr lang="ru-RU" sz="2400" dirty="0" smtClean="0">
              <a:solidFill>
                <a:schemeClr val="accent1">
                  <a:lumMod val="50000"/>
                </a:schemeClr>
              </a:solidFill>
              <a:latin typeface="Bookman Old Style" panose="02050604050505020204" pitchFamily="18" charset="0"/>
            </a:endParaRPr>
          </a:p>
          <a:p>
            <a:pPr algn="ctr">
              <a:buNone/>
            </a:pP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   Насмерть стояли, </a:t>
            </a:r>
            <a:r>
              <a:rPr lang="ru-RU" sz="2400" dirty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спасая страну</a:t>
            </a:r>
            <a:r>
              <a:rPr lang="ru-RU" sz="2400" dirty="0" smtClean="0">
                <a:solidFill>
                  <a:schemeClr val="accent1">
                    <a:lumMod val="50000"/>
                  </a:schemeClr>
                </a:solidFill>
                <a:latin typeface="Bookman Old Style" panose="02050604050505020204" pitchFamily="18" charset="0"/>
              </a:rPr>
              <a:t>!</a:t>
            </a:r>
          </a:p>
        </p:txBody>
      </p:sp>
    </p:spTree>
    <p:extLst>
      <p:ext uri="{BB962C8B-B14F-4D97-AF65-F5344CB8AC3E}">
        <p14:creationId xmlns:p14="http://schemas.microsoft.com/office/powerpoint/2010/main" xmlns="" val="87809608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Аспект">
      <a:majorFont>
        <a:latin typeface="Trebuchet MS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49</TotalTime>
  <Words>124</Words>
  <Application>Microsoft Office PowerPoint</Application>
  <PresentationFormat>Произвольный</PresentationFormat>
  <Paragraphs>41</Paragraphs>
  <Slides>6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6</vt:i4>
      </vt:variant>
    </vt:vector>
  </HeadingPairs>
  <TitlesOfParts>
    <vt:vector size="7" baseType="lpstr">
      <vt:lpstr>Аспект</vt:lpstr>
      <vt:lpstr>Муниципальное автономное дошкольное образовательное учреждение детский сад № 58 г. Армавир</vt:lpstr>
      <vt:lpstr>Слайд 2</vt:lpstr>
      <vt:lpstr>Вася Курка</vt:lpstr>
      <vt:lpstr>Аркадий Каманин </vt:lpstr>
      <vt:lpstr>Володя Буряк </vt:lpstr>
      <vt:lpstr>ВЕЧНАЯ СЛАВА Маленьким героям Большой войны!  </vt:lpstr>
    </vt:vector>
  </TitlesOfParts>
  <Company>diakov.net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Муниципальное автономное дошкольное образовательное учреждение детский сад № 58 г. Армавир</dc:title>
  <dc:creator>RePack by Diakov</dc:creator>
  <cp:lastModifiedBy>--</cp:lastModifiedBy>
  <cp:revision>6</cp:revision>
  <dcterms:created xsi:type="dcterms:W3CDTF">2022-03-11T07:43:13Z</dcterms:created>
  <dcterms:modified xsi:type="dcterms:W3CDTF">2022-03-11T10:22:49Z</dcterms:modified>
</cp:coreProperties>
</file>