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78" r:id="rId6"/>
    <p:sldId id="260" r:id="rId7"/>
    <p:sldId id="276" r:id="rId8"/>
    <p:sldId id="272" r:id="rId9"/>
    <p:sldId id="273" r:id="rId10"/>
    <p:sldId id="267" r:id="rId11"/>
    <p:sldId id="268" r:id="rId12"/>
    <p:sldId id="262" r:id="rId13"/>
    <p:sldId id="265" r:id="rId14"/>
    <p:sldId id="269" r:id="rId15"/>
    <p:sldId id="266" r:id="rId16"/>
    <p:sldId id="271" r:id="rId17"/>
    <p:sldId id="274" r:id="rId18"/>
    <p:sldId id="264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0AFD229-83C9-4102-AACC-D9474F154F5F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1B921D3-C943-4C6D-981A-7A7592DAE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6480048" cy="400052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Применение </a:t>
            </a:r>
            <a:r>
              <a:rPr lang="ru-RU" sz="3600" dirty="0" err="1" smtClean="0"/>
              <a:t>Реджио</a:t>
            </a:r>
            <a:r>
              <a:rPr lang="ru-RU" sz="3600" dirty="0" smtClean="0"/>
              <a:t> </a:t>
            </a:r>
            <a:r>
              <a:rPr lang="ru-RU" sz="3600" dirty="0" smtClean="0"/>
              <a:t>Технологии для развития </a:t>
            </a:r>
            <a:r>
              <a:rPr lang="ru-RU" sz="3600" dirty="0" smtClean="0"/>
              <a:t> </a:t>
            </a:r>
            <a:r>
              <a:rPr lang="ru-RU" sz="3600" dirty="0" smtClean="0"/>
              <a:t>дошкольников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4143380"/>
            <a:ext cx="3857652" cy="2714620"/>
          </a:xfrm>
        </p:spPr>
        <p:txBody>
          <a:bodyPr/>
          <a:lstStyle/>
          <a:p>
            <a:r>
              <a:rPr lang="ru-RU" dirty="0" smtClean="0"/>
              <a:t>Подготовила: </a:t>
            </a:r>
          </a:p>
          <a:p>
            <a:r>
              <a:rPr lang="ru-RU" dirty="0" smtClean="0"/>
              <a:t>воспитатель МБДОУ </a:t>
            </a:r>
            <a:r>
              <a:rPr lang="ru-RU" dirty="0" err="1" smtClean="0"/>
              <a:t>д</a:t>
            </a:r>
            <a:r>
              <a:rPr lang="ru-RU" dirty="0" smtClean="0"/>
              <a:t>/с № 39</a:t>
            </a:r>
          </a:p>
          <a:p>
            <a:r>
              <a:rPr lang="ru-RU" dirty="0" smtClean="0"/>
              <a:t>ЕЛАГИНА И.И.</a:t>
            </a:r>
            <a:endParaRPr lang="ru-RU" dirty="0"/>
          </a:p>
        </p:txBody>
      </p:sp>
      <p:pic>
        <p:nvPicPr>
          <p:cNvPr id="5" name="Рисунок 4" descr="C:\Users\Администратор\Desktop\РЕДЖИО\IMG_20211216_100520.jpg"/>
          <p:cNvPicPr/>
          <p:nvPr/>
        </p:nvPicPr>
        <p:blipFill>
          <a:blip r:embed="rId2" cstate="print"/>
          <a:srcRect t="2700" b="37351"/>
          <a:stretch>
            <a:fillRect/>
          </a:stretch>
        </p:blipFill>
        <p:spPr bwMode="auto">
          <a:xfrm>
            <a:off x="357158" y="3071810"/>
            <a:ext cx="478634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Способы применения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dirty="0" err="1" smtClean="0"/>
              <a:t>Реджио</a:t>
            </a:r>
            <a:r>
              <a:rPr lang="ru-RU" sz="3600" dirty="0" smtClean="0"/>
              <a:t> технологии</a:t>
            </a:r>
            <a:endParaRPr lang="ru-RU" sz="3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71802" y="1500174"/>
            <a:ext cx="2928958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Приглашение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(наблюдение)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715404" y="4071942"/>
            <a:ext cx="214284" cy="214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3071810"/>
            <a:ext cx="2857520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Расширение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(обмен знаниями)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4678" y="4857760"/>
            <a:ext cx="2857520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Провокации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00760" y="3214686"/>
            <a:ext cx="2928958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Открытое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исследование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6072198" y="2000240"/>
            <a:ext cx="1571636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6143636" y="4857760"/>
            <a:ext cx="1428760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>
            <a:off x="1571604" y="4786322"/>
            <a:ext cx="1571636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1357290" y="2071678"/>
            <a:ext cx="1643074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00628" cy="6500834"/>
          </a:xfrm>
        </p:spPr>
        <p:txBody>
          <a:bodyPr>
            <a:noAutofit/>
          </a:bodyPr>
          <a:lstStyle/>
          <a:p>
            <a:pPr algn="ctr" fontAlgn="base"/>
            <a:r>
              <a:rPr lang="ru-RU" sz="4000" dirty="0" smtClean="0">
                <a:solidFill>
                  <a:srgbClr val="00B050"/>
                </a:solidFill>
              </a:rPr>
              <a:t>	Провокация -</a:t>
            </a:r>
            <a:r>
              <a:rPr lang="ru-RU" sz="4000" dirty="0" smtClean="0"/>
              <a:t> </a:t>
            </a:r>
            <a:r>
              <a:rPr lang="ru-RU" sz="3600" dirty="0" smtClean="0"/>
              <a:t>это тот самый мяч, который взрослый бросает (или возвращает) ребёнку. Это не единственный, но очень творческий способ это сделать!</a:t>
            </a:r>
            <a:br>
              <a:rPr lang="ru-RU" sz="36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(</a:t>
            </a:r>
            <a:r>
              <a:rPr lang="ru-RU" sz="2800" dirty="0" err="1" smtClean="0"/>
              <a:t>Лориса</a:t>
            </a:r>
            <a:r>
              <a:rPr lang="ru-RU" sz="2800" dirty="0" smtClean="0"/>
              <a:t> </a:t>
            </a:r>
            <a:r>
              <a:rPr lang="ru-RU" sz="2800" dirty="0" err="1" smtClean="0"/>
              <a:t>Малагуцци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77" b="4651"/>
          <a:stretch>
            <a:fillRect/>
          </a:stretch>
        </p:blipFill>
        <p:spPr bwMode="auto">
          <a:xfrm>
            <a:off x="5000625" y="285728"/>
            <a:ext cx="3929063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684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B050"/>
                </a:solidFill>
              </a:rPr>
              <a:t>Как выглядит «провокация» в </a:t>
            </a:r>
            <a:r>
              <a:rPr lang="ru-RU" sz="3600" dirty="0" err="1" smtClean="0">
                <a:solidFill>
                  <a:srgbClr val="00B050"/>
                </a:solidFill>
              </a:rPr>
              <a:t>Реджио-педагогике</a:t>
            </a:r>
            <a:r>
              <a:rPr lang="ru-RU" sz="3600" dirty="0" smtClean="0">
                <a:solidFill>
                  <a:srgbClr val="00B050"/>
                </a:solidFill>
              </a:rPr>
              <a:t>?</a:t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071678"/>
            <a:ext cx="2965844" cy="39544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Администратор\Desktop\РЕДЖИО\IMG_20211220_1012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42" y="785794"/>
            <a:ext cx="2928958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Администратор\Desktop\РЕДЖИО\IMG_20211227_1011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5794"/>
            <a:ext cx="3036853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786578" y="4429132"/>
            <a:ext cx="1984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Картинка в книге</a:t>
            </a:r>
          </a:p>
          <a:p>
            <a:r>
              <a:rPr lang="ru-RU" dirty="0" smtClean="0"/>
              <a:t> и материалы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571868" y="6072206"/>
            <a:ext cx="271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Новый материал </a:t>
            </a:r>
          </a:p>
          <a:p>
            <a:pPr algn="ctr"/>
            <a:r>
              <a:rPr lang="ru-RU" dirty="0" smtClean="0"/>
              <a:t>и фигурки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C:\Users\Администратор\Desktop\РЕДЖИО\IMG_20220108_175316.jpg"/>
          <p:cNvPicPr>
            <a:picLocks noGrp="1"/>
          </p:cNvPicPr>
          <p:nvPr>
            <p:ph idx="1"/>
          </p:nvPr>
        </p:nvPicPr>
        <p:blipFill>
          <a:blip r:embed="rId2" cstate="print"/>
          <a:srcRect b="23290"/>
          <a:stretch>
            <a:fillRect/>
          </a:stretch>
        </p:blipFill>
        <p:spPr bwMode="auto">
          <a:xfrm>
            <a:off x="0" y="142852"/>
            <a:ext cx="3394472" cy="34718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28596" y="3786190"/>
            <a:ext cx="2742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Предметы на </a:t>
            </a:r>
          </a:p>
          <a:p>
            <a:pPr algn="ctr"/>
            <a:r>
              <a:rPr lang="ru-RU" sz="2400" dirty="0" smtClean="0"/>
              <a:t>непривычных местах</a:t>
            </a:r>
            <a:endParaRPr lang="ru-RU" sz="2400" dirty="0"/>
          </a:p>
        </p:txBody>
      </p:sp>
      <p:pic>
        <p:nvPicPr>
          <p:cNvPr id="7" name="Рисунок 6" descr="C:\Users\Администратор\Desktop\РЕДЖИО\IMG_20211216_100345.jpg"/>
          <p:cNvPicPr/>
          <p:nvPr/>
        </p:nvPicPr>
        <p:blipFill>
          <a:blip r:embed="rId3" cstate="print"/>
          <a:srcRect t="2776" b="11177"/>
          <a:stretch>
            <a:fillRect/>
          </a:stretch>
        </p:blipFill>
        <p:spPr bwMode="auto">
          <a:xfrm>
            <a:off x="3071802" y="2643182"/>
            <a:ext cx="314711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00431" y="571480"/>
            <a:ext cx="2571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Песок, </a:t>
            </a:r>
          </a:p>
          <a:p>
            <a:pPr algn="ctr"/>
            <a:r>
              <a:rPr lang="ru-RU" sz="2000" dirty="0" smtClean="0"/>
              <a:t>природные материалы,</a:t>
            </a:r>
          </a:p>
          <a:p>
            <a:pPr algn="ctr"/>
            <a:r>
              <a:rPr lang="ru-RU" sz="2000" dirty="0" smtClean="0"/>
              <a:t> игровые карточки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15140" y="3929066"/>
            <a:ext cx="208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Книги и лупы</a:t>
            </a:r>
            <a:endParaRPr lang="ru-RU" sz="2400" dirty="0"/>
          </a:p>
        </p:txBody>
      </p:sp>
      <p:pic>
        <p:nvPicPr>
          <p:cNvPr id="10" name="Рисунок 9" descr="F:\IMG_20220109_132011.jpg"/>
          <p:cNvPicPr/>
          <p:nvPr/>
        </p:nvPicPr>
        <p:blipFill>
          <a:blip r:embed="rId4" cstate="print"/>
          <a:srcRect t="9302" b="16913"/>
          <a:stretch>
            <a:fillRect/>
          </a:stretch>
        </p:blipFill>
        <p:spPr bwMode="auto">
          <a:xfrm>
            <a:off x="6215074" y="357166"/>
            <a:ext cx="2928926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rgbClr val="00B050"/>
                </a:solidFill>
              </a:rPr>
              <a:t>Что стоит учитывать, создавая провокацию?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B0F0"/>
                </a:solidFill>
              </a:rPr>
              <a:t>Провокация</a:t>
            </a:r>
            <a:r>
              <a:rPr lang="ru-RU" dirty="0" smtClean="0"/>
              <a:t> – это не приказ, а приглашение! </a:t>
            </a:r>
            <a:endParaRPr lang="ru-RU" dirty="0"/>
          </a:p>
        </p:txBody>
      </p:sp>
      <p:pic>
        <p:nvPicPr>
          <p:cNvPr id="6" name="Содержимое 3" descr="F:\IMG_20210415_115915.jpg"/>
          <p:cNvPicPr>
            <a:picLocks/>
          </p:cNvPicPr>
          <p:nvPr/>
        </p:nvPicPr>
        <p:blipFill>
          <a:blip r:embed="rId2" cstate="print"/>
          <a:srcRect b="16345"/>
          <a:stretch>
            <a:fillRect/>
          </a:stretch>
        </p:blipFill>
        <p:spPr bwMode="auto">
          <a:xfrm>
            <a:off x="357158" y="2214554"/>
            <a:ext cx="385765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Desktop\РЕДЖИО\IMG_20211216_1013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214554"/>
            <a:ext cx="3786214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Важно, чтобы </a:t>
            </a:r>
            <a:r>
              <a:rPr lang="ru-RU" sz="3200" dirty="0" smtClean="0">
                <a:solidFill>
                  <a:srgbClr val="00B0F0"/>
                </a:solidFill>
              </a:rPr>
              <a:t>провокация </a:t>
            </a:r>
            <a:r>
              <a:rPr lang="ru-RU" sz="3200" dirty="0" smtClean="0"/>
              <a:t>разжигала любопытство и желание действовать</a:t>
            </a:r>
            <a:endParaRPr lang="ru-RU" sz="3200" dirty="0"/>
          </a:p>
        </p:txBody>
      </p:sp>
      <p:pic>
        <p:nvPicPr>
          <p:cNvPr id="4" name="Содержимое 3" descr="C:\Users\Администратор\Desktop\РЕДЖИО\IMG_20211217_094914.jpg"/>
          <p:cNvPicPr>
            <a:picLocks noGrp="1"/>
          </p:cNvPicPr>
          <p:nvPr>
            <p:ph idx="1"/>
          </p:nvPr>
        </p:nvPicPr>
        <p:blipFill>
          <a:blip r:embed="rId2" cstate="print"/>
          <a:srcRect l="18219"/>
          <a:stretch>
            <a:fillRect/>
          </a:stretch>
        </p:blipFill>
        <p:spPr bwMode="auto">
          <a:xfrm>
            <a:off x="214282" y="1571612"/>
            <a:ext cx="3571900" cy="481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истратор\Desktop\РЕДЖИО\выпуск\IMG_20210823_095255.jpg"/>
          <p:cNvPicPr/>
          <p:nvPr/>
        </p:nvPicPr>
        <p:blipFill>
          <a:blip r:embed="rId3" cstate="print"/>
          <a:srcRect t="27318" b="10595"/>
          <a:stretch>
            <a:fillRect/>
          </a:stretch>
        </p:blipFill>
        <p:spPr bwMode="auto">
          <a:xfrm>
            <a:off x="4286248" y="1571612"/>
            <a:ext cx="457203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01122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Не объясняйте дошкольникам, что делать с выставленными материалами!</a:t>
            </a:r>
            <a:endParaRPr lang="ru-RU" sz="3200" dirty="0"/>
          </a:p>
        </p:txBody>
      </p:sp>
      <p:pic>
        <p:nvPicPr>
          <p:cNvPr id="4" name="Содержимое 3" descr="C:\Users\Администратор\Desktop\РЕДЖИО\выпуск\IMG_20211229_102843.jpg"/>
          <p:cNvPicPr>
            <a:picLocks noGrp="1"/>
          </p:cNvPicPr>
          <p:nvPr>
            <p:ph idx="1"/>
          </p:nvPr>
        </p:nvPicPr>
        <p:blipFill>
          <a:blip r:embed="rId2" cstate="print"/>
          <a:srcRect t="12627"/>
          <a:stretch>
            <a:fillRect/>
          </a:stretch>
        </p:blipFill>
        <p:spPr bwMode="auto">
          <a:xfrm>
            <a:off x="357158" y="1428736"/>
            <a:ext cx="378621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истратор\Desktop\РЕДЖИО\выпуск\IMG_20211229_103502.jpg"/>
          <p:cNvPicPr/>
          <p:nvPr/>
        </p:nvPicPr>
        <p:blipFill>
          <a:blip r:embed="rId3" cstate="print"/>
          <a:srcRect t="1567" b="5744"/>
          <a:stretch>
            <a:fillRect/>
          </a:stretch>
        </p:blipFill>
        <p:spPr bwMode="auto">
          <a:xfrm>
            <a:off x="6407150" y="928670"/>
            <a:ext cx="27368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Desktop\РЕДЖИО\выпуск\IMG_20211229_103902.jpg"/>
          <p:cNvPicPr/>
          <p:nvPr/>
        </p:nvPicPr>
        <p:blipFill>
          <a:blip r:embed="rId4" cstate="print"/>
          <a:srcRect l="21014"/>
          <a:stretch>
            <a:fillRect/>
          </a:stretch>
        </p:blipFill>
        <p:spPr bwMode="auto">
          <a:xfrm>
            <a:off x="4214810" y="3214686"/>
            <a:ext cx="20764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Провокация</a:t>
            </a:r>
            <a:r>
              <a:rPr lang="ru-RU" dirty="0" smtClean="0"/>
              <a:t> открыта к любому развитию событий</a:t>
            </a:r>
            <a:endParaRPr lang="ru-RU" dirty="0"/>
          </a:p>
        </p:txBody>
      </p:sp>
      <p:pic>
        <p:nvPicPr>
          <p:cNvPr id="4" name="Содержимое 3" descr="C:\Users\Администратор\Desktop\РЕДЖИО\выпуск\IMG-20210212-WA001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399363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истратор\Desktop\РЕДЖИО\выпуск\IMG_0040.JPG"/>
          <p:cNvPicPr/>
          <p:nvPr/>
        </p:nvPicPr>
        <p:blipFill>
          <a:blip r:embed="rId3" cstate="print"/>
          <a:srcRect l="2318" t="16041" r="3960"/>
          <a:stretch>
            <a:fillRect/>
          </a:stretch>
        </p:blipFill>
        <p:spPr bwMode="auto">
          <a:xfrm>
            <a:off x="4071902" y="3643314"/>
            <a:ext cx="5072098" cy="301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Выдумывание </a:t>
            </a:r>
            <a:r>
              <a:rPr lang="ru-RU" sz="4000" dirty="0" smtClean="0">
                <a:solidFill>
                  <a:srgbClr val="00B0F0"/>
                </a:solidFill>
              </a:rPr>
              <a:t>провокаций</a:t>
            </a:r>
            <a:r>
              <a:rPr lang="ru-RU" sz="4000" dirty="0" smtClean="0"/>
              <a:t> – творчество!</a:t>
            </a:r>
            <a:endParaRPr lang="ru-RU" sz="4000" dirty="0"/>
          </a:p>
        </p:txBody>
      </p:sp>
      <p:pic>
        <p:nvPicPr>
          <p:cNvPr id="4" name="Содержимое 3" descr="C:\Users\Администратор\Desktop\РЕДЖИО\IMG_20210824_120257.jpg"/>
          <p:cNvPicPr>
            <a:picLocks noGrp="1"/>
          </p:cNvPicPr>
          <p:nvPr>
            <p:ph idx="1"/>
          </p:nvPr>
        </p:nvPicPr>
        <p:blipFill>
          <a:blip r:embed="rId2" cstate="print"/>
          <a:srcRect l="14268" t="17064" b="11009"/>
          <a:stretch>
            <a:fillRect/>
          </a:stretch>
        </p:blipFill>
        <p:spPr bwMode="auto">
          <a:xfrm>
            <a:off x="0" y="857232"/>
            <a:ext cx="300485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истратор\Desktop\РЕДЖИО\IMG_20210823_101532.jpg"/>
          <p:cNvPicPr/>
          <p:nvPr/>
        </p:nvPicPr>
        <p:blipFill>
          <a:blip r:embed="rId3" cstate="print"/>
          <a:srcRect t="8571" r="12949" b="9592"/>
          <a:stretch>
            <a:fillRect/>
          </a:stretch>
        </p:blipFill>
        <p:spPr bwMode="auto">
          <a:xfrm>
            <a:off x="6096000" y="857232"/>
            <a:ext cx="30480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Desktop\РЕДЖИО\IMG_20211216_1004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928934"/>
            <a:ext cx="28010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6766" cy="141763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70C0"/>
                </a:solidFill>
              </a:rPr>
              <a:t>Спасибо за внимание!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3076" name="Picture 4" descr="C:\Users\Администратор\Desktop\РЕДЖИО\IMG-20211005-WA0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8143932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00B050"/>
                </a:solidFill>
              </a:rPr>
              <a:t>Технология </a:t>
            </a:r>
            <a:r>
              <a:rPr lang="ru-RU" sz="5400" dirty="0" err="1" smtClean="0">
                <a:solidFill>
                  <a:srgbClr val="00B050"/>
                </a:solidFill>
              </a:rPr>
              <a:t>Реджио</a:t>
            </a:r>
            <a:r>
              <a:rPr lang="ru-RU" sz="5400" dirty="0" smtClean="0">
                <a:solidFill>
                  <a:srgbClr val="00B050"/>
                </a:solidFill>
              </a:rPr>
              <a:t> </a:t>
            </a:r>
            <a:br>
              <a:rPr lang="ru-RU" sz="5400" dirty="0" smtClean="0">
                <a:solidFill>
                  <a:srgbClr val="00B050"/>
                </a:solidFill>
              </a:rPr>
            </a:br>
            <a:endParaRPr lang="ru-RU" sz="54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043890" cy="5357850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rgbClr val="00B0F0"/>
                </a:solidFill>
              </a:rPr>
              <a:t>	КОГДА? </a:t>
            </a:r>
            <a:r>
              <a:rPr lang="ru-RU" dirty="0" smtClean="0"/>
              <a:t>- Послевоенные годы </a:t>
            </a:r>
          </a:p>
          <a:p>
            <a:pPr>
              <a:buNone/>
            </a:pPr>
            <a:r>
              <a:rPr lang="ru-RU" dirty="0" smtClean="0">
                <a:solidFill>
                  <a:srgbClr val="00B0F0"/>
                </a:solidFill>
              </a:rPr>
              <a:t>	ГДЕ? </a:t>
            </a:r>
            <a:r>
              <a:rPr lang="ru-RU" dirty="0" smtClean="0"/>
              <a:t>- Городок на Севере Италии, </a:t>
            </a:r>
            <a:r>
              <a:rPr lang="ru-RU" dirty="0" err="1" smtClean="0"/>
              <a:t>Реджио-Эмилия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B0F0"/>
                </a:solidFill>
              </a:rPr>
              <a:t>	КТО? </a:t>
            </a:r>
            <a:r>
              <a:rPr lang="ru-RU" dirty="0" smtClean="0"/>
              <a:t>– </a:t>
            </a:r>
            <a:r>
              <a:rPr lang="ru-RU" dirty="0" err="1" smtClean="0"/>
              <a:t>Лорис</a:t>
            </a:r>
            <a:r>
              <a:rPr lang="ru-RU" dirty="0" smtClean="0"/>
              <a:t> </a:t>
            </a:r>
            <a:r>
              <a:rPr lang="ru-RU" dirty="0" err="1" smtClean="0"/>
              <a:t>Малагуцци</a:t>
            </a:r>
            <a:r>
              <a:rPr lang="ru-RU" dirty="0" smtClean="0"/>
              <a:t>, муниципалитет, коммуна города </a:t>
            </a:r>
          </a:p>
          <a:p>
            <a:pPr>
              <a:buNone/>
            </a:pPr>
            <a:r>
              <a:rPr lang="ru-RU" dirty="0" smtClean="0">
                <a:solidFill>
                  <a:srgbClr val="00B0F0"/>
                </a:solidFill>
              </a:rPr>
              <a:t>	ГДЕ РАСПРАСТРАНЕНО? </a:t>
            </a:r>
            <a:r>
              <a:rPr lang="ru-RU" dirty="0" smtClean="0"/>
              <a:t>– Италия, Англия, Финляндия, Швеция, Испания и др. страны Европы, Израиль, США, Канада, Чили, Перу, Сингапур, Япония, Австралия, Новая Зеландия…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00486" cy="5869006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</a:rPr>
              <a:t>«У ребёнка сто языков,</a:t>
            </a:r>
            <a:r>
              <a:rPr lang="ru-RU" sz="3600" dirty="0" smtClean="0">
                <a:solidFill>
                  <a:srgbClr val="00B050"/>
                </a:solidFill>
              </a:rPr>
              <a:t/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sz="3600" i="1" dirty="0" smtClean="0">
                <a:solidFill>
                  <a:srgbClr val="00B050"/>
                </a:solidFill>
              </a:rPr>
              <a:t>сто рук, сто мыслей,</a:t>
            </a:r>
            <a:r>
              <a:rPr lang="ru-RU" sz="3600" dirty="0" smtClean="0">
                <a:solidFill>
                  <a:srgbClr val="00B050"/>
                </a:solidFill>
              </a:rPr>
              <a:t/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sz="3600" i="1" dirty="0" smtClean="0">
                <a:solidFill>
                  <a:srgbClr val="00B050"/>
                </a:solidFill>
              </a:rPr>
              <a:t>сто способов думать,</a:t>
            </a:r>
            <a:r>
              <a:rPr lang="ru-RU" sz="3600" dirty="0" smtClean="0">
                <a:solidFill>
                  <a:srgbClr val="00B050"/>
                </a:solidFill>
              </a:rPr>
              <a:t/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sz="3600" i="1" dirty="0" smtClean="0">
                <a:solidFill>
                  <a:srgbClr val="00B050"/>
                </a:solidFill>
              </a:rPr>
              <a:t>играть и говорить».</a:t>
            </a: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200" i="1" dirty="0" smtClean="0"/>
              <a:t>(</a:t>
            </a:r>
            <a:r>
              <a:rPr lang="ru-RU" sz="3200" i="1" dirty="0" err="1" smtClean="0"/>
              <a:t>Лорис</a:t>
            </a:r>
            <a:r>
              <a:rPr lang="ru-RU" sz="3200" i="1" dirty="0" smtClean="0"/>
              <a:t> </a:t>
            </a:r>
            <a:r>
              <a:rPr lang="ru-RU" sz="3200" i="1" dirty="0" err="1" smtClean="0"/>
              <a:t>Малагуцци</a:t>
            </a:r>
            <a:r>
              <a:rPr lang="ru-RU" sz="3200" i="1" dirty="0" smtClean="0"/>
              <a:t>)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85728"/>
            <a:ext cx="453748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8572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rgbClr val="00B050"/>
                </a:solidFill>
              </a:rPr>
              <a:t>Основные идеи, которые лежат в основе подхода </a:t>
            </a:r>
            <a:endParaRPr lang="ru-RU" sz="4000" dirty="0">
              <a:solidFill>
                <a:srgbClr val="00B05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572560" cy="4768865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/>
              <a:t>1. Уважать ребёнка и смотреть ему в глаза</a:t>
            </a:r>
          </a:p>
          <a:p>
            <a:pPr>
              <a:buNone/>
            </a:pPr>
            <a:r>
              <a:rPr lang="ru-RU" sz="2400" b="1" dirty="0" smtClean="0"/>
              <a:t>2. Объяснить правила и задать вопрос</a:t>
            </a:r>
          </a:p>
          <a:p>
            <a:pPr>
              <a:buNone/>
            </a:pPr>
            <a:r>
              <a:rPr lang="ru-RU" sz="2400" b="1" dirty="0" smtClean="0"/>
              <a:t>3. Не «неправильно», а «по-другому»</a:t>
            </a:r>
          </a:p>
          <a:p>
            <a:pPr>
              <a:buNone/>
            </a:pPr>
            <a:r>
              <a:rPr lang="ru-RU" sz="2400" b="1" dirty="0" smtClean="0"/>
              <a:t>4. Предлагать выбор и не торопить</a:t>
            </a:r>
          </a:p>
          <a:p>
            <a:pPr>
              <a:buNone/>
            </a:pPr>
            <a:r>
              <a:rPr lang="ru-RU" sz="2400" b="1" dirty="0" smtClean="0"/>
              <a:t>5. Учиться в любой ситуации</a:t>
            </a:r>
          </a:p>
          <a:p>
            <a:pPr>
              <a:buNone/>
            </a:pPr>
            <a:r>
              <a:rPr lang="ru-RU" sz="2400" b="1" dirty="0" smtClean="0"/>
              <a:t>6. Фантазировать важнее, чем читать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C:\Users\Администратор\Desktop\РЕДЖИО\IMG_20211227_115842.jpg"/>
          <p:cNvPicPr/>
          <p:nvPr/>
        </p:nvPicPr>
        <p:blipFill>
          <a:blip r:embed="rId2" cstate="print"/>
          <a:srcRect t="21333" b="21333"/>
          <a:stretch>
            <a:fillRect/>
          </a:stretch>
        </p:blipFill>
        <p:spPr bwMode="auto">
          <a:xfrm>
            <a:off x="1428728" y="4000480"/>
            <a:ext cx="387578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Администратор\Desktop\РЕДЖИО\IMG_20211216_1004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000372"/>
            <a:ext cx="2758072" cy="367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Desktop\РЕДЖИО\IMG_20211217_104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608786" cy="502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Администратор\Desktop\РЕДЖИО\IMG_20211217_105746.jpg"/>
          <p:cNvPicPr/>
          <p:nvPr/>
        </p:nvPicPr>
        <p:blipFill>
          <a:blip r:embed="rId3" cstate="print"/>
          <a:srcRect b="20639"/>
          <a:stretch>
            <a:fillRect/>
          </a:stretch>
        </p:blipFill>
        <p:spPr bwMode="auto">
          <a:xfrm>
            <a:off x="3857620" y="3357562"/>
            <a:ext cx="392909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Администратор\Desktop\РЕДЖИО\IMG_20211220_1118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8608" y="0"/>
            <a:ext cx="4015392" cy="3305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5357850" cy="6369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Концептуальные основы</a:t>
            </a:r>
            <a:br>
              <a:rPr lang="ru-RU" sz="4000" dirty="0" smtClean="0">
                <a:solidFill>
                  <a:srgbClr val="00B050"/>
                </a:solidFill>
              </a:rPr>
            </a:br>
            <a:r>
              <a:rPr lang="ru-RU" sz="4000" dirty="0" err="1" smtClean="0">
                <a:solidFill>
                  <a:srgbClr val="00B050"/>
                </a:solidFill>
              </a:rPr>
              <a:t>Реджио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Мария </a:t>
            </a:r>
            <a:r>
              <a:rPr lang="ru-RU" sz="2400" dirty="0" err="1" smtClean="0">
                <a:solidFill>
                  <a:srgbClr val="0070C0"/>
                </a:solidFill>
              </a:rPr>
              <a:t>Монтессори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/>
              <a:t>– теория о сенситивных периодах и принцип «Помоги мне это сделать самому»; среда - третий учитель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>
                <a:solidFill>
                  <a:srgbClr val="0070C0"/>
                </a:solidFill>
              </a:rPr>
              <a:t>Лев Семенович </a:t>
            </a:r>
            <a:r>
              <a:rPr lang="ru-RU" sz="2400" dirty="0" err="1" smtClean="0">
                <a:solidFill>
                  <a:srgbClr val="0070C0"/>
                </a:solidFill>
              </a:rPr>
              <a:t>Выготский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/>
              <a:t>– теория о зоне ближайшего развития; среда - третий учитель, ценность игры как движущей силы развития </a:t>
            </a:r>
            <a:br>
              <a:rPr lang="ru-RU" sz="2000" dirty="0" smtClean="0"/>
            </a:br>
            <a:r>
              <a:rPr lang="ru-RU" sz="2400" dirty="0" smtClean="0">
                <a:solidFill>
                  <a:srgbClr val="0070C0"/>
                </a:solidFill>
              </a:rPr>
              <a:t>Жан Пиаже </a:t>
            </a:r>
            <a:r>
              <a:rPr lang="ru-RU" sz="2000" dirty="0" smtClean="0"/>
              <a:t>– теория когнитивного развития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>
                <a:solidFill>
                  <a:srgbClr val="0070C0"/>
                </a:solidFill>
              </a:rPr>
              <a:t>Джон </a:t>
            </a:r>
            <a:r>
              <a:rPr lang="ru-RU" sz="2400" dirty="0" err="1" smtClean="0">
                <a:solidFill>
                  <a:srgbClr val="0070C0"/>
                </a:solidFill>
              </a:rPr>
              <a:t>Дьюи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/>
              <a:t>– Прагматизм и инструментальная педагогика </a:t>
            </a:r>
            <a:br>
              <a:rPr lang="ru-RU" sz="2000" dirty="0" smtClean="0"/>
            </a:br>
            <a:r>
              <a:rPr lang="ru-RU" sz="2400" dirty="0" smtClean="0">
                <a:solidFill>
                  <a:srgbClr val="0070C0"/>
                </a:solidFill>
              </a:rPr>
              <a:t>Джером </a:t>
            </a:r>
            <a:r>
              <a:rPr lang="ru-RU" sz="2400" dirty="0" err="1" smtClean="0">
                <a:solidFill>
                  <a:srgbClr val="0070C0"/>
                </a:solidFill>
              </a:rPr>
              <a:t>Брунер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/>
              <a:t>– о взаимосвязи культуры и образования </a:t>
            </a:r>
            <a:br>
              <a:rPr lang="ru-RU" sz="2000" dirty="0" smtClean="0"/>
            </a:br>
            <a:r>
              <a:rPr lang="ru-RU" sz="2700" dirty="0" err="1" smtClean="0">
                <a:solidFill>
                  <a:srgbClr val="0070C0"/>
                </a:solidFill>
              </a:rPr>
              <a:t>Говард</a:t>
            </a:r>
            <a:r>
              <a:rPr lang="ru-RU" sz="2700" dirty="0" smtClean="0">
                <a:solidFill>
                  <a:srgbClr val="0070C0"/>
                </a:solidFill>
              </a:rPr>
              <a:t> </a:t>
            </a:r>
            <a:r>
              <a:rPr lang="ru-RU" sz="2700" dirty="0" err="1" smtClean="0">
                <a:solidFill>
                  <a:srgbClr val="0070C0"/>
                </a:solidFill>
              </a:rPr>
              <a:t>Гарднер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/>
              <a:t>– Теория множественного интеллекта </a:t>
            </a:r>
            <a:br>
              <a:rPr lang="ru-RU" sz="2000" dirty="0" smtClean="0"/>
            </a:br>
            <a:r>
              <a:rPr lang="ru-RU" sz="2700" dirty="0" err="1" smtClean="0">
                <a:solidFill>
                  <a:srgbClr val="0070C0"/>
                </a:solidFill>
              </a:rPr>
              <a:t>Лорис</a:t>
            </a:r>
            <a:r>
              <a:rPr lang="ru-RU" sz="2700" dirty="0" smtClean="0">
                <a:solidFill>
                  <a:srgbClr val="0070C0"/>
                </a:solidFill>
              </a:rPr>
              <a:t> </a:t>
            </a:r>
            <a:r>
              <a:rPr lang="ru-RU" sz="2700" dirty="0" err="1" smtClean="0">
                <a:solidFill>
                  <a:srgbClr val="0070C0"/>
                </a:solidFill>
              </a:rPr>
              <a:t>Малагуцци</a:t>
            </a:r>
            <a:r>
              <a:rPr lang="ru-RU" sz="27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/>
              <a:t>– концепция 100 языков ребенка, творчество как элемент познания мира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285728"/>
            <a:ext cx="314325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41763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Творческие ателье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F:\IMG_20220109_162711.jpg"/>
          <p:cNvPicPr>
            <a:picLocks noGrp="1"/>
          </p:cNvPicPr>
          <p:nvPr>
            <p:ph idx="1"/>
          </p:nvPr>
        </p:nvPicPr>
        <p:blipFill>
          <a:blip r:embed="rId2" cstate="print"/>
          <a:srcRect l="13926" r="14734"/>
          <a:stretch>
            <a:fillRect/>
          </a:stretch>
        </p:blipFill>
        <p:spPr bwMode="auto">
          <a:xfrm>
            <a:off x="142844" y="1071546"/>
            <a:ext cx="27787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IMG_20220109_162227.jpg"/>
          <p:cNvPicPr/>
          <p:nvPr/>
        </p:nvPicPr>
        <p:blipFill>
          <a:blip r:embed="rId3" cstate="print"/>
          <a:srcRect b="3008"/>
          <a:stretch>
            <a:fillRect/>
          </a:stretch>
        </p:blipFill>
        <p:spPr bwMode="auto">
          <a:xfrm>
            <a:off x="3000364" y="3000372"/>
            <a:ext cx="2867029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5500702"/>
            <a:ext cx="2643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«Аллея воинской славы»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00365" y="2143116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«</a:t>
            </a:r>
            <a:r>
              <a:rPr lang="ru-RU" sz="2800" dirty="0" err="1" smtClean="0"/>
              <a:t>Арт</a:t>
            </a:r>
            <a:r>
              <a:rPr lang="ru-RU" sz="2800" dirty="0" smtClean="0"/>
              <a:t>- ателье»</a:t>
            </a:r>
            <a:endParaRPr lang="ru-RU" sz="2800" dirty="0"/>
          </a:p>
        </p:txBody>
      </p:sp>
      <p:pic>
        <p:nvPicPr>
          <p:cNvPr id="8" name="Рисунок 7" descr="F:\IMG_20220109_1927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000108"/>
            <a:ext cx="292895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43636" y="5643578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«Конструкторское </a:t>
            </a:r>
          </a:p>
          <a:p>
            <a:pPr algn="ctr"/>
            <a:r>
              <a:rPr lang="ru-RU" sz="2400" dirty="0" smtClean="0"/>
              <a:t>бюро»</a:t>
            </a:r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Администратор\Desktop\МОЗАИЧНЫЙ ПАРК\IMG_5169.JPG"/>
          <p:cNvPicPr>
            <a:picLocks noGrp="1"/>
          </p:cNvPicPr>
          <p:nvPr>
            <p:ph idx="1"/>
          </p:nvPr>
        </p:nvPicPr>
        <p:blipFill>
          <a:blip r:embed="rId2" cstate="print"/>
          <a:srcRect t="17362"/>
          <a:stretch>
            <a:fillRect/>
          </a:stretch>
        </p:blipFill>
        <p:spPr bwMode="auto">
          <a:xfrm>
            <a:off x="0" y="0"/>
            <a:ext cx="3500462" cy="338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IMG_20220109_162209.jpg"/>
          <p:cNvPicPr/>
          <p:nvPr/>
        </p:nvPicPr>
        <p:blipFill>
          <a:blip r:embed="rId3" cstate="print"/>
          <a:srcRect t="3125" b="9375"/>
          <a:stretch>
            <a:fillRect/>
          </a:stretch>
        </p:blipFill>
        <p:spPr bwMode="auto">
          <a:xfrm>
            <a:off x="3143240" y="2643182"/>
            <a:ext cx="342985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IMG_20220109_163818.jpg"/>
          <p:cNvPicPr/>
          <p:nvPr/>
        </p:nvPicPr>
        <p:blipFill>
          <a:blip r:embed="rId4" cstate="print"/>
          <a:srcRect r="10048" b="11552"/>
          <a:stretch>
            <a:fillRect/>
          </a:stretch>
        </p:blipFill>
        <p:spPr bwMode="auto">
          <a:xfrm>
            <a:off x="6003316" y="0"/>
            <a:ext cx="314068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58" y="4071942"/>
            <a:ext cx="2977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«Мозаичный парк» 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43306" y="1357298"/>
            <a:ext cx="1985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«Ателье звуков</a:t>
            </a:r>
          </a:p>
          <a:p>
            <a:pPr algn="ctr"/>
            <a:r>
              <a:rPr lang="ru-RU" sz="2000" dirty="0" smtClean="0"/>
              <a:t> и музыки»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15141" y="4500570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«Выставка света»</a:t>
            </a: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дминистратор\Desktop\РЕДЖИО\выпуск\IMG_20210325_114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071966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Администратор\Desktop\МОЗАИЧНЫЙ ПАРК\IMG_5378.JPG"/>
          <p:cNvPicPr/>
          <p:nvPr/>
        </p:nvPicPr>
        <p:blipFill>
          <a:blip r:embed="rId3" cstate="print"/>
          <a:srcRect l="16066"/>
          <a:stretch>
            <a:fillRect/>
          </a:stretch>
        </p:blipFill>
        <p:spPr bwMode="auto">
          <a:xfrm>
            <a:off x="4786314" y="0"/>
            <a:ext cx="414340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5929330"/>
            <a:ext cx="485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«Дом нашего творчества»</a:t>
            </a:r>
            <a:endParaRPr lang="ru-RU" sz="2800" dirty="0"/>
          </a:p>
        </p:txBody>
      </p:sp>
      <p:pic>
        <p:nvPicPr>
          <p:cNvPr id="8" name="Рисунок 7" descr="F:\IMG_20220109_1603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286124"/>
            <a:ext cx="2279426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643438" y="2857496"/>
            <a:ext cx="433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«Сундук  открытий»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929322" y="6000768"/>
            <a:ext cx="2683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«Партизаны Апшеронского района»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733</TotalTime>
  <Words>174</Words>
  <Application>Microsoft Office PowerPoint</Application>
  <PresentationFormat>Экран (4:3)</PresentationFormat>
  <Paragraphs>60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Техническая</vt:lpstr>
      <vt:lpstr>Применение Реджио Технологии для развития  дошкольников</vt:lpstr>
      <vt:lpstr>Технология Реджио  </vt:lpstr>
      <vt:lpstr>«У ребёнка сто языков, сто рук, сто мыслей, сто способов думать, играть и говорить». (Лорис Малагуцци) </vt:lpstr>
      <vt:lpstr> Основные идеи, которые лежат в основе подхода </vt:lpstr>
      <vt:lpstr>Слайд 5</vt:lpstr>
      <vt:lpstr>Концептуальные основы Реджио Мария Монтессори – теория о сенситивных периодах и принцип «Помоги мне это сделать самому»; среда - третий учитель  Лев Семенович Выготский – теория о зоне ближайшего развития; среда - третий учитель, ценность игры как движущей силы развития  Жан Пиаже – теория когнитивного развития   Джон Дьюи – Прагматизм и инструментальная педагогика  Джером Брунер – о взаимосвязи культуры и образования  Говард Гарднер – Теория множественного интеллекта  Лорис Малагуцци – концепция 100 языков ребенка, творчество как элемент познания мира  </vt:lpstr>
      <vt:lpstr>Творческие ателье</vt:lpstr>
      <vt:lpstr>Слайд 8</vt:lpstr>
      <vt:lpstr>Слайд 9</vt:lpstr>
      <vt:lpstr>Способы применения  Реджио технологии</vt:lpstr>
      <vt:lpstr> Провокация - это тот самый мяч, который взрослый бросает (или возвращает) ребёнку. Это не единственный, но очень творческий способ это сделать!  (Лориса Малагуцци)</vt:lpstr>
      <vt:lpstr>Как выглядит «провокация» в Реджио-педагогике?  </vt:lpstr>
      <vt:lpstr> </vt:lpstr>
      <vt:lpstr>Что стоит учитывать, создавая провокацию?</vt:lpstr>
      <vt:lpstr>Важно, чтобы провокация разжигала любопытство и желание действовать</vt:lpstr>
      <vt:lpstr>Не объясняйте дошкольникам, что делать с выставленными материалами!</vt:lpstr>
      <vt:lpstr>Провокация открыта к любому развитию событий</vt:lpstr>
      <vt:lpstr>Выдумывание провокаций – творчество!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Администратор</cp:lastModifiedBy>
  <cp:revision>65</cp:revision>
  <dcterms:created xsi:type="dcterms:W3CDTF">2022-01-08T15:22:23Z</dcterms:created>
  <dcterms:modified xsi:type="dcterms:W3CDTF">2022-03-22T16:23:55Z</dcterms:modified>
</cp:coreProperties>
</file>