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275" r:id="rId3"/>
    <p:sldId id="276" r:id="rId4"/>
    <p:sldId id="277" r:id="rId5"/>
    <p:sldId id="280" r:id="rId6"/>
    <p:sldId id="285" r:id="rId7"/>
    <p:sldId id="279" r:id="rId8"/>
    <p:sldId id="278" r:id="rId9"/>
    <p:sldId id="281" r:id="rId10"/>
    <p:sldId id="282" r:id="rId11"/>
    <p:sldId id="283" r:id="rId12"/>
    <p:sldId id="286" r:id="rId13"/>
    <p:sldId id="287" r:id="rId14"/>
    <p:sldId id="289" r:id="rId15"/>
    <p:sldId id="288" r:id="rId16"/>
    <p:sldId id="292" r:id="rId17"/>
    <p:sldId id="291" r:id="rId18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FF66CC"/>
    <a:srgbClr val="FF99FF"/>
    <a:srgbClr val="00FFFF"/>
    <a:srgbClr val="000000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76" d="100"/>
          <a:sy n="76" d="100"/>
        </p:scale>
        <p:origin x="-108" y="-5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r>
              <a:rPr lang="ru-RU" sz="2000" i="1" dirty="0"/>
              <a:t>Сентябрь 2022г</a:t>
            </a:r>
            <a:r>
              <a:rPr lang="ru-RU" sz="2000" dirty="0"/>
              <a:t>.</a:t>
            </a:r>
          </a:p>
        </c:rich>
      </c:tx>
      <c:layout>
        <c:manualLayout>
          <c:xMode val="edge"/>
          <c:yMode val="edge"/>
          <c:x val="0.48912015042585827"/>
          <c:y val="3.3333100030795947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0"/>
          <c:y val="0.15079334527842336"/>
          <c:w val="0.60032069315237546"/>
          <c:h val="0.6578821402634659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Сентябрь 2022г.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Не занимались 82 %</c:v>
                </c:pt>
                <c:pt idx="1">
                  <c:v>Занимались 18%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82</c:v>
                </c:pt>
                <c:pt idx="1">
                  <c:v>18</c:v>
                </c:pt>
              </c:numCache>
            </c:numRef>
          </c:val>
        </c:ser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46850265888746906"/>
          <c:y val="0.25759980950869121"/>
          <c:w val="0.48355593640241012"/>
          <c:h val="0.32417706311467792"/>
        </c:manualLayout>
      </c:layout>
    </c:legend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 sz="2000">
                <a:latin typeface="Times New Roman" pitchFamily="18" charset="0"/>
                <a:cs typeface="Times New Roman" pitchFamily="18" charset="0"/>
              </a:defRPr>
            </a:pPr>
            <a:r>
              <a:rPr lang="ru-RU" sz="2000" i="1" dirty="0">
                <a:latin typeface="Times New Roman" pitchFamily="18" charset="0"/>
                <a:cs typeface="Times New Roman" pitchFamily="18" charset="0"/>
              </a:rPr>
              <a:t>Март 2023г.</a:t>
            </a:r>
          </a:p>
        </c:rich>
      </c:tx>
      <c:layout>
        <c:manualLayout>
          <c:xMode val="edge"/>
          <c:yMode val="edge"/>
          <c:x val="0.45296550148309717"/>
          <c:y val="2.9596669636691168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319420439170967E-2"/>
          <c:y val="0.13940970792906821"/>
          <c:w val="0.52716507237857635"/>
          <c:h val="0.6791666995605026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Март 2023г.</c:v>
                </c:pt>
              </c:strCache>
            </c:strRef>
          </c:tx>
          <c:dPt>
            <c:idx val="0"/>
            <c:explosion val="5"/>
          </c:dPt>
          <c:dPt>
            <c:idx val="1"/>
            <c:explosion val="19"/>
          </c:dPt>
          <c:cat>
            <c:strRef>
              <c:f>Лист1!$A$2:$A$5</c:f>
              <c:strCache>
                <c:ptCount val="2"/>
                <c:pt idx="0">
                  <c:v>Не занимались 2%</c:v>
                </c:pt>
                <c:pt idx="1">
                  <c:v>Занимались 98%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</c:v>
                </c:pt>
                <c:pt idx="1">
                  <c:v>98</c:v>
                </c:pt>
              </c:numCache>
            </c:numRef>
          </c:val>
        </c:ser>
      </c:pie3DChart>
    </c:plotArea>
    <c:legend>
      <c:legendPos val="r"/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52469104381251985"/>
          <c:y val="0.46172450555238881"/>
          <c:w val="0.46453462082399061"/>
          <c:h val="0.2071349457749172"/>
        </c:manualLayout>
      </c:layout>
    </c:legend>
    <c:plotVisOnly val="1"/>
  </c:chart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3/28/2023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17" Type="http://schemas.openxmlformats.org/officeDocument/2006/relationships/image" Target="../media/image56.jpeg"/><Relationship Id="rId2" Type="http://schemas.openxmlformats.org/officeDocument/2006/relationships/image" Target="../media/image5.jpeg"/><Relationship Id="rId16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5" Type="http://schemas.openxmlformats.org/officeDocument/2006/relationships/image" Target="../media/image5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Relationship Id="rId14" Type="http://schemas.openxmlformats.org/officeDocument/2006/relationships/image" Target="../media/image5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12" Type="http://schemas.openxmlformats.org/officeDocument/2006/relationships/image" Target="../media/image6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11" Type="http://schemas.openxmlformats.org/officeDocument/2006/relationships/image" Target="../media/image65.jpe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13" Type="http://schemas.openxmlformats.org/officeDocument/2006/relationships/image" Target="../media/image77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12" Type="http://schemas.openxmlformats.org/officeDocument/2006/relationships/image" Target="../media/image7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11" Type="http://schemas.openxmlformats.org/officeDocument/2006/relationships/image" Target="../media/image75.jpeg"/><Relationship Id="rId5" Type="http://schemas.openxmlformats.org/officeDocument/2006/relationships/image" Target="../media/image69.jpeg"/><Relationship Id="rId10" Type="http://schemas.openxmlformats.org/officeDocument/2006/relationships/image" Target="../media/image74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Relationship Id="rId14" Type="http://schemas.openxmlformats.org/officeDocument/2006/relationships/image" Target="../media/image78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11" Type="http://schemas.openxmlformats.org/officeDocument/2006/relationships/image" Target="../media/image87.jpeg"/><Relationship Id="rId5" Type="http://schemas.openxmlformats.org/officeDocument/2006/relationships/image" Target="../media/image81.jpeg"/><Relationship Id="rId10" Type="http://schemas.openxmlformats.org/officeDocument/2006/relationships/image" Target="../media/image86.jpeg"/><Relationship Id="rId4" Type="http://schemas.openxmlformats.org/officeDocument/2006/relationships/image" Target="../media/image80.jpeg"/><Relationship Id="rId9" Type="http://schemas.openxmlformats.org/officeDocument/2006/relationships/image" Target="../media/image8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25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12" Type="http://schemas.openxmlformats.org/officeDocument/2006/relationships/image" Target="../media/image2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3.jpeg"/><Relationship Id="rId5" Type="http://schemas.openxmlformats.org/officeDocument/2006/relationships/image" Target="../media/image17.jpeg"/><Relationship Id="rId10" Type="http://schemas.openxmlformats.org/officeDocument/2006/relationships/image" Target="../media/image22.jpe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1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0"/>
              <a:ext cx="9144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3" name="Picture 2" descr="C:\Users\Андрей\Desktop\education-logo-design-1[1].jpg"/>
            <p:cNvPicPr>
              <a:picLocks noChangeAspect="1" noChangeArrowheads="1"/>
            </p:cNvPicPr>
            <p:nvPr/>
          </p:nvPicPr>
          <p:blipFill>
            <a:blip r:embed="rId3" cstate="print"/>
            <a:srcRect l="3726" t="1681" r="1553" b="2701"/>
            <a:stretch>
              <a:fillRect/>
            </a:stretch>
          </p:blipFill>
          <p:spPr bwMode="auto">
            <a:xfrm>
              <a:off x="304800" y="457200"/>
              <a:ext cx="1162896" cy="1066800"/>
            </a:xfrm>
            <a:prstGeom prst="ellipse">
              <a:avLst/>
            </a:prstGeom>
            <a:noFill/>
          </p:spPr>
        </p:pic>
        <p:sp>
          <p:nvSpPr>
            <p:cNvPr id="8" name="Прямоугольник 7"/>
            <p:cNvSpPr/>
            <p:nvPr/>
          </p:nvSpPr>
          <p:spPr>
            <a:xfrm>
              <a:off x="0" y="0"/>
              <a:ext cx="1571604" cy="1676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0" y="1571612"/>
              <a:ext cx="9144000" cy="152400"/>
            </a:xfrm>
            <a:prstGeom prst="rect">
              <a:avLst/>
            </a:prstGeom>
            <a:solidFill>
              <a:srgbClr val="00B0F0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0" y="5486400"/>
              <a:ext cx="9144000" cy="1371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b="1" dirty="0" smtClean="0">
                <a:ln w="9525" cmpd="sng">
                  <a:solidFill>
                    <a:schemeClr val="tx1"/>
                  </a:solidFill>
                  <a:prstDash val="solid"/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0" y="214290"/>
              <a:ext cx="64291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ru-RU" sz="2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0" y="5500702"/>
              <a:ext cx="9144000" cy="1524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Picture 2" descr="C:\Users\Андрей\Desktop\O1CN01pHCCbu21iIGVXSpeE_!!6000000007018-0-tbvideo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0" y="1785926"/>
              <a:ext cx="9144000" cy="3714776"/>
            </a:xfrm>
            <a:prstGeom prst="rect">
              <a:avLst/>
            </a:prstGeom>
            <a:noFill/>
          </p:spPr>
        </p:pic>
        <p:sp>
          <p:nvSpPr>
            <p:cNvPr id="19" name="Прямоугольник 18"/>
            <p:cNvSpPr/>
            <p:nvPr/>
          </p:nvSpPr>
          <p:spPr>
            <a:xfrm>
              <a:off x="5286348" y="4214818"/>
              <a:ext cx="3857652" cy="8925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b="1" dirty="0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    Ходакова М.А.,</a:t>
              </a:r>
            </a:p>
            <a:p>
              <a:pPr algn="ctr"/>
              <a:r>
                <a:rPr lang="ru-RU" sz="1600" b="1" dirty="0" smtClean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ru-RU" sz="1600" b="1" dirty="0" smtClean="0">
                  <a:ln>
                    <a:solidFill>
                      <a:schemeClr val="tx1"/>
                    </a:solidFill>
                  </a:ln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воспитатель ДОУ  24,</a:t>
              </a:r>
            </a:p>
            <a:p>
              <a:pPr algn="ctr"/>
              <a:r>
                <a:rPr lang="ru-RU" sz="1600" b="1" dirty="0" smtClean="0">
                  <a:ln>
                    <a:solidFill>
                      <a:schemeClr val="tx1"/>
                    </a:solidFill>
                  </a:ln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высшая квалификационная катег</a:t>
              </a:r>
              <a:r>
                <a:rPr lang="ru-RU" b="1" dirty="0" smtClean="0">
                  <a:ln>
                    <a:solidFill>
                      <a:schemeClr val="tx1"/>
                    </a:solidFill>
                  </a:ln>
                  <a:solidFill>
                    <a:srgbClr val="0070C0"/>
                  </a:solidFill>
                  <a:latin typeface="Times New Roman" pitchFamily="18" charset="0"/>
                  <a:cs typeface="Times New Roman" pitchFamily="18" charset="0"/>
                </a:rPr>
                <a:t>ория</a:t>
              </a:r>
              <a:endParaRPr lang="ru-RU" b="1" dirty="0">
                <a:ln>
                  <a:solidFill>
                    <a:schemeClr val="tx1"/>
                  </a:solidFill>
                </a:ln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5720" y="2143116"/>
              <a:ext cx="5929354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lvl="1" algn="ctr"/>
              <a:r>
                <a:rPr lang="ru-RU" sz="2400" b="1" dirty="0" smtClean="0">
                  <a:ln w="3175">
                    <a:solidFill>
                      <a:schemeClr val="tx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«Включение родителей в образовательный процесс по программе математического развития «</a:t>
              </a:r>
              <a:r>
                <a:rPr lang="ru-RU" sz="2400" b="1" dirty="0" err="1" smtClean="0">
                  <a:ln w="3175">
                    <a:solidFill>
                      <a:schemeClr val="tx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Игралочка</a:t>
              </a:r>
              <a:r>
                <a:rPr lang="ru-RU" sz="2400" b="1" dirty="0" smtClean="0">
                  <a:ln w="3175">
                    <a:solidFill>
                      <a:schemeClr val="tx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» Л.Г. </a:t>
              </a:r>
              <a:r>
                <a:rPr lang="ru-RU" sz="2400" b="1" dirty="0" err="1" smtClean="0">
                  <a:ln w="3175">
                    <a:solidFill>
                      <a:schemeClr val="tx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Петерсон</a:t>
              </a:r>
              <a:r>
                <a:rPr lang="ru-RU" sz="2400" b="1" dirty="0" smtClean="0">
                  <a:ln w="3175">
                    <a:solidFill>
                      <a:schemeClr val="tx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, Е.Е. </a:t>
              </a:r>
              <a:r>
                <a:rPr lang="ru-RU" sz="2400" b="1" dirty="0" err="1" smtClean="0">
                  <a:ln w="3175">
                    <a:solidFill>
                      <a:schemeClr val="tx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Кочемасова</a:t>
              </a:r>
              <a:r>
                <a:rPr lang="ru-RU" sz="2400" b="1" dirty="0" smtClean="0">
                  <a:ln w="3175">
                    <a:solidFill>
                      <a:schemeClr val="tx1"/>
                    </a:solidFill>
                  </a:ln>
                  <a:solidFill>
                    <a:schemeClr val="tx2">
                      <a:lumMod val="60000"/>
                      <a:lumOff val="4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посредством метода проектов». </a:t>
              </a:r>
            </a:p>
          </p:txBody>
        </p:sp>
        <p:pic>
          <p:nvPicPr>
            <p:cNvPr id="16" name="Picture 6" descr="C:\Users\Андрей\Desktop\ДЛЯ ФИЛЬМА\IMG_20200122_141034-PhotoRoom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6357949" y="1857364"/>
              <a:ext cx="2071701" cy="2357454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дрей\Desktop\материал для семинара\1610228018_4-p-fon-v-vide-bloknota-dlya-prezentatsii-5.jpg"/>
          <p:cNvPicPr>
            <a:picLocks noChangeAspect="1" noChangeArrowheads="1"/>
          </p:cNvPicPr>
          <p:nvPr/>
        </p:nvPicPr>
        <p:blipFill>
          <a:blip r:embed="rId2" cstate="print"/>
          <a:srcRect l="3906"/>
          <a:stretch>
            <a:fillRect/>
          </a:stretch>
        </p:blipFill>
        <p:spPr bwMode="auto">
          <a:xfrm>
            <a:off x="142844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C:\Users\777\Desktop\МАША\РАБОТА\Семинар 2023\1 задание дети\IMG_20230217_094735.jpg"/>
          <p:cNvPicPr/>
          <p:nvPr/>
        </p:nvPicPr>
        <p:blipFill>
          <a:blip r:embed="rId3" cstate="print"/>
          <a:srcRect t="18728" r="9447"/>
          <a:stretch>
            <a:fillRect/>
          </a:stretch>
        </p:blipFill>
        <p:spPr bwMode="auto">
          <a:xfrm>
            <a:off x="5357818" y="3857628"/>
            <a:ext cx="3429024" cy="2500330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777\Desktop\МАША\РАБОТА\Семинар 2023\1 задание дети\IMG_20230217_094440.jpg"/>
          <p:cNvPicPr/>
          <p:nvPr/>
        </p:nvPicPr>
        <p:blipFill>
          <a:blip r:embed="rId4" cstate="print"/>
          <a:srcRect l="19605" t="32862"/>
          <a:stretch>
            <a:fillRect/>
          </a:stretch>
        </p:blipFill>
        <p:spPr bwMode="auto">
          <a:xfrm>
            <a:off x="1357290" y="3786190"/>
            <a:ext cx="3671185" cy="2643206"/>
          </a:xfrm>
          <a:prstGeom prst="rect">
            <a:avLst/>
          </a:prstGeom>
          <a:ln w="28575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C:\Users\777\Desktop\МАША\РАБОТА\Семинар 2023\1 задание дети\IMG_20230217_094244.jpg"/>
          <p:cNvPicPr/>
          <p:nvPr/>
        </p:nvPicPr>
        <p:blipFill>
          <a:blip r:embed="rId5" cstate="print"/>
          <a:srcRect l="15277" t="22039" r="10734"/>
          <a:stretch>
            <a:fillRect/>
          </a:stretch>
        </p:blipFill>
        <p:spPr bwMode="auto">
          <a:xfrm>
            <a:off x="1357290" y="357166"/>
            <a:ext cx="2143140" cy="2857520"/>
          </a:xfrm>
          <a:prstGeom prst="rect">
            <a:avLst/>
          </a:prstGeom>
          <a:ln w="28575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:\Users\777\Desktop\МАША\РАБОТА\Семинар 2023\1 задание дети\IMG_20230217_094303.jpg"/>
          <p:cNvPicPr/>
          <p:nvPr/>
        </p:nvPicPr>
        <p:blipFill>
          <a:blip r:embed="rId6" cstate="print"/>
          <a:srcRect l="6678" t="20989" r="18733"/>
          <a:stretch>
            <a:fillRect/>
          </a:stretch>
        </p:blipFill>
        <p:spPr bwMode="auto">
          <a:xfrm>
            <a:off x="3786182" y="500042"/>
            <a:ext cx="2286016" cy="2928958"/>
          </a:xfrm>
          <a:prstGeom prst="rect">
            <a:avLst/>
          </a:prstGeom>
          <a:ln w="28575"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C:\Users\777\Desktop\МАША\РАБОТА\Семинар 2023\1 задание дети\IMG_20230217_091616.jpg"/>
          <p:cNvPicPr/>
          <p:nvPr/>
        </p:nvPicPr>
        <p:blipFill>
          <a:blip r:embed="rId7" cstate="print"/>
          <a:srcRect l="34479" t="18667" r="8121"/>
          <a:stretch>
            <a:fillRect/>
          </a:stretch>
        </p:blipFill>
        <p:spPr bwMode="auto">
          <a:xfrm>
            <a:off x="6357950" y="714356"/>
            <a:ext cx="2428892" cy="3000396"/>
          </a:xfrm>
          <a:prstGeom prst="rect">
            <a:avLst/>
          </a:prstGeom>
          <a:noFill/>
          <a:ln w="28575">
            <a:solidFill>
              <a:schemeClr val="accent6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дрей\Desktop\материал для семинара\1610228018_4-p-fon-v-vide-bloknota-dlya-prezentatsii-5.jpg"/>
          <p:cNvPicPr>
            <a:picLocks noChangeAspect="1" noChangeArrowheads="1"/>
          </p:cNvPicPr>
          <p:nvPr/>
        </p:nvPicPr>
        <p:blipFill>
          <a:blip r:embed="rId2" cstate="print"/>
          <a:srcRect l="39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777\Desktop\МАША\РАБОТА\Семинар 2023\1 задание дети\IMG_20230217_092046.jpg"/>
          <p:cNvPicPr/>
          <p:nvPr/>
        </p:nvPicPr>
        <p:blipFill>
          <a:blip r:embed="rId3" cstate="print"/>
          <a:srcRect r="24747"/>
          <a:stretch>
            <a:fillRect/>
          </a:stretch>
        </p:blipFill>
        <p:spPr bwMode="auto">
          <a:xfrm>
            <a:off x="3714744" y="2285992"/>
            <a:ext cx="2143140" cy="1857388"/>
          </a:xfrm>
          <a:prstGeom prst="rect">
            <a:avLst/>
          </a:prstGeom>
          <a:ln w="28575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C:\Users\777\Desktop\МАША\РАБОТА\Семинар 2023\1 задание дети\IMG_20230217_092151.jpg"/>
          <p:cNvPicPr/>
          <p:nvPr/>
        </p:nvPicPr>
        <p:blipFill>
          <a:blip r:embed="rId4" cstate="print"/>
          <a:srcRect l="5407" t="11953" r="31947"/>
          <a:stretch>
            <a:fillRect/>
          </a:stretch>
        </p:blipFill>
        <p:spPr bwMode="auto">
          <a:xfrm>
            <a:off x="6215074" y="2285992"/>
            <a:ext cx="2435511" cy="1785950"/>
          </a:xfrm>
          <a:prstGeom prst="rect">
            <a:avLst/>
          </a:prstGeom>
          <a:ln w="28575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C:\Users\777\Desktop\МАША\РАБОТА\Семинар 2023\1 задание дети\IMG_20230217_092451.jpg"/>
          <p:cNvPicPr/>
          <p:nvPr/>
        </p:nvPicPr>
        <p:blipFill>
          <a:blip r:embed="rId5" cstate="print"/>
          <a:srcRect l="25459" t="14558" r="17652" b="36471"/>
          <a:stretch>
            <a:fillRect/>
          </a:stretch>
        </p:blipFill>
        <p:spPr bwMode="auto">
          <a:xfrm>
            <a:off x="1285852" y="357166"/>
            <a:ext cx="2786082" cy="1679608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777\Desktop\МАША\РАБОТА\Семинар 2023\1 задание дети\IMG_20230217_093703.jpg"/>
          <p:cNvPicPr/>
          <p:nvPr/>
        </p:nvPicPr>
        <p:blipFill>
          <a:blip r:embed="rId6" cstate="print"/>
          <a:srcRect l="21676" t="6667" r="19011" b="27467"/>
          <a:stretch>
            <a:fillRect/>
          </a:stretch>
        </p:blipFill>
        <p:spPr bwMode="auto">
          <a:xfrm>
            <a:off x="1357290" y="4500570"/>
            <a:ext cx="2428892" cy="2009815"/>
          </a:xfrm>
          <a:prstGeom prst="rect">
            <a:avLst/>
          </a:prstGeom>
          <a:noFill/>
          <a:ln w="28575">
            <a:solidFill>
              <a:schemeClr val="accent6"/>
            </a:solidFill>
            <a:miter lim="800000"/>
            <a:headEnd/>
            <a:tailEnd/>
          </a:ln>
        </p:spPr>
      </p:pic>
      <p:pic>
        <p:nvPicPr>
          <p:cNvPr id="10" name="Рисунок 9" descr="C:\Users\777\Desktop\МАША\РАБОТА\Семинар 2023\1 задание дети\IMG_20230217_092046.jpg"/>
          <p:cNvPicPr/>
          <p:nvPr/>
        </p:nvPicPr>
        <p:blipFill>
          <a:blip r:embed="rId7" cstate="print"/>
          <a:srcRect l="72868" t="39467" r="5066" b="25333"/>
          <a:stretch>
            <a:fillRect/>
          </a:stretch>
        </p:blipFill>
        <p:spPr bwMode="auto">
          <a:xfrm>
            <a:off x="4143372" y="4500570"/>
            <a:ext cx="1941694" cy="1998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 descr="C:\Users\777\Desktop\МАША\РАБОТА\Семинар 2023\1 задание дети\IMG_20230217_092151.jpg"/>
          <p:cNvPicPr/>
          <p:nvPr/>
        </p:nvPicPr>
        <p:blipFill>
          <a:blip r:embed="rId8" cstate="print"/>
          <a:srcRect l="64663" b="48018"/>
          <a:stretch>
            <a:fillRect/>
          </a:stretch>
        </p:blipFill>
        <p:spPr bwMode="auto">
          <a:xfrm>
            <a:off x="6357950" y="4500570"/>
            <a:ext cx="2094757" cy="1895126"/>
          </a:xfrm>
          <a:prstGeom prst="rect">
            <a:avLst/>
          </a:prstGeom>
          <a:noFill/>
          <a:ln w="28575">
            <a:solidFill>
              <a:srgbClr val="FF66CC"/>
            </a:solidFill>
            <a:miter lim="800000"/>
            <a:headEnd/>
            <a:tailEnd/>
          </a:ln>
        </p:spPr>
      </p:pic>
      <p:pic>
        <p:nvPicPr>
          <p:cNvPr id="13" name="Рисунок 12" descr="C:\Users\777\Desktop\МАША\РАБОТА\Семинар 2023\1 задание дети\IMG_20230217_092432.jpg"/>
          <p:cNvPicPr/>
          <p:nvPr/>
        </p:nvPicPr>
        <p:blipFill>
          <a:blip r:embed="rId9" cstate="print"/>
          <a:srcRect l="34270" t="30933" r="30366" b="20246"/>
          <a:stretch>
            <a:fillRect/>
          </a:stretch>
        </p:blipFill>
        <p:spPr bwMode="auto">
          <a:xfrm>
            <a:off x="1357290" y="2214554"/>
            <a:ext cx="1928826" cy="2031240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5" name="Рисунок 14" descr="C:\Users\777\Desktop\МАША\РАБОТА\Семинар 2023\1 задание дети\IMG_20230217_092504.jpg"/>
          <p:cNvPicPr/>
          <p:nvPr/>
        </p:nvPicPr>
        <p:blipFill>
          <a:blip r:embed="rId10" cstate="print"/>
          <a:srcRect l="15079" t="30133" r="32331" b="29333"/>
          <a:stretch>
            <a:fillRect/>
          </a:stretch>
        </p:blipFill>
        <p:spPr bwMode="auto">
          <a:xfrm>
            <a:off x="5286380" y="357166"/>
            <a:ext cx="2699283" cy="1590735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дрей\Desktop\материал для семинара\1610228018_4-p-fon-v-vide-bloknota-dlya-prezentatsii-5.jpg"/>
          <p:cNvPicPr>
            <a:picLocks noChangeAspect="1" noChangeArrowheads="1"/>
          </p:cNvPicPr>
          <p:nvPr/>
        </p:nvPicPr>
        <p:blipFill>
          <a:blip r:embed="rId2" cstate="print"/>
          <a:srcRect l="39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Рисунок 6" descr="C:\Users\777\Desktop\МАША\РАБОТА\Семинар 2023\1 домашка\IMG-20230218-WA0017.jpg"/>
          <p:cNvPicPr/>
          <p:nvPr/>
        </p:nvPicPr>
        <p:blipFill>
          <a:blip r:embed="rId3" cstate="print"/>
          <a:srcRect t="31150" b="24866"/>
          <a:stretch>
            <a:fillRect/>
          </a:stretch>
        </p:blipFill>
        <p:spPr bwMode="auto">
          <a:xfrm>
            <a:off x="1071538" y="571480"/>
            <a:ext cx="1714512" cy="1428760"/>
          </a:xfrm>
          <a:prstGeom prst="rect">
            <a:avLst/>
          </a:prstGeom>
          <a:ln w="28575">
            <a:solidFill>
              <a:srgbClr val="FF99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C:\Users\777\Desktop\МАША\РАБОТА\Семинар 2023\1 домашка\IMG-20230218-WA0026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2143116"/>
            <a:ext cx="1428760" cy="1121024"/>
          </a:xfrm>
          <a:prstGeom prst="rect">
            <a:avLst/>
          </a:prstGeom>
          <a:ln w="28575">
            <a:solidFill>
              <a:srgbClr val="92D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C:\Users\777\Desktop\МАША\РАБОТА\Семинар 2023\1 домашка\IMG-20230217-WA000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14942" y="4643446"/>
            <a:ext cx="1428760" cy="185738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" name="Рисунок 9" descr="C:\Users\777\Desktop\МАША\РАБОТА\Семинар 2023\1 домашка\IMG-20230217-WA0006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52" y="5072074"/>
            <a:ext cx="1428760" cy="1483851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C:\Users\777\Desktop\МАША\РАБОТА\Семинар 2023\1 домашка\IMG-20230218-WA0040.jpg"/>
          <p:cNvPicPr/>
          <p:nvPr/>
        </p:nvPicPr>
        <p:blipFill>
          <a:blip r:embed="rId7" cstate="print"/>
          <a:srcRect r="31613"/>
          <a:stretch>
            <a:fillRect/>
          </a:stretch>
        </p:blipFill>
        <p:spPr bwMode="auto">
          <a:xfrm>
            <a:off x="6929454" y="5286388"/>
            <a:ext cx="1848859" cy="1174763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C:\Users\777\Desktop\МАША\РАБОТА\Семинар 2023\1 домашка\IMG-20230218-WA0059.jpg"/>
          <p:cNvPicPr/>
          <p:nvPr/>
        </p:nvPicPr>
        <p:blipFill>
          <a:blip r:embed="rId8" cstate="print"/>
          <a:srcRect l="12273"/>
          <a:stretch>
            <a:fillRect/>
          </a:stretch>
        </p:blipFill>
        <p:spPr bwMode="auto">
          <a:xfrm>
            <a:off x="1214414" y="3571876"/>
            <a:ext cx="1714512" cy="1285884"/>
          </a:xfrm>
          <a:prstGeom prst="rect">
            <a:avLst/>
          </a:prstGeom>
          <a:ln w="28575">
            <a:solidFill>
              <a:srgbClr val="00B0F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C:\Users\777\Desktop\МАША\РАБОТА\Семинар 2023\1 домашка\IMG-20230219-WA0001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000364" y="357166"/>
            <a:ext cx="1071570" cy="1748207"/>
          </a:xfrm>
          <a:prstGeom prst="rect">
            <a:avLst/>
          </a:prstGeom>
          <a:ln w="19050">
            <a:solidFill>
              <a:srgbClr val="92D050"/>
            </a:solidFill>
            <a:prstDash val="solid"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C:\Users\777\Desktop\МАША\РАБОТА\Семинар 2023\1 домашка\IMG-20230219-WA0028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57686" y="500042"/>
            <a:ext cx="1278338" cy="2071702"/>
          </a:xfrm>
          <a:prstGeom prst="rect">
            <a:avLst/>
          </a:prstGeom>
          <a:ln w="28575">
            <a:solidFill>
              <a:srgbClr val="0070C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 descr="C:\Users\777\Desktop\МАША\РАБОТА\Семинар 2023\1 домашка\IMG-20230219-WA0034.jpg"/>
          <p:cNvPicPr/>
          <p:nvPr/>
        </p:nvPicPr>
        <p:blipFill>
          <a:blip r:embed="rId11" cstate="print"/>
          <a:srcRect t="23333" b="31721"/>
          <a:stretch>
            <a:fillRect/>
          </a:stretch>
        </p:blipFill>
        <p:spPr bwMode="auto">
          <a:xfrm>
            <a:off x="5857884" y="428604"/>
            <a:ext cx="1391796" cy="1500198"/>
          </a:xfrm>
          <a:prstGeom prst="rect">
            <a:avLst/>
          </a:prstGeom>
          <a:ln w="28575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C:\Users\777\Desktop\МАША\РАБОТА\Семинар 2023\1 домашка\IMG-20230219-WA0040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500958" y="357166"/>
            <a:ext cx="1170083" cy="1571636"/>
          </a:xfrm>
          <a:prstGeom prst="rect">
            <a:avLst/>
          </a:prstGeom>
          <a:ln w="28575">
            <a:solidFill>
              <a:srgbClr val="C000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C:\Users\777\Desktop\МАША\РАБОТА\Семинар 2023\1 домашка\IMG-20230219-WA0035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786446" y="2643182"/>
            <a:ext cx="1154512" cy="1714512"/>
          </a:xfrm>
          <a:prstGeom prst="rect">
            <a:avLst/>
          </a:prstGeom>
          <a:ln w="28575">
            <a:solidFill>
              <a:srgbClr val="FF99FF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 descr="C:\Users\777\Desktop\МАША\РАБОТА\Семинар 2023\1 домашка\IMG-20230219-WA0010.jpg"/>
          <p:cNvPicPr/>
          <p:nvPr/>
        </p:nvPicPr>
        <p:blipFill>
          <a:blip r:embed="rId14" cstate="print"/>
          <a:srcRect l="12538" b="18276"/>
          <a:stretch>
            <a:fillRect/>
          </a:stretch>
        </p:blipFill>
        <p:spPr bwMode="auto">
          <a:xfrm>
            <a:off x="3714744" y="2714620"/>
            <a:ext cx="1623305" cy="1754947"/>
          </a:xfrm>
          <a:prstGeom prst="rect">
            <a:avLst/>
          </a:prstGeom>
          <a:ln w="28575">
            <a:solidFill>
              <a:schemeClr val="accent6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 descr="C:\Users\777\Desktop\МАША\РАБОТА\Семинар 2023\1 домашка\IMG-20230219-WA0042.jpg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214678" y="4572008"/>
            <a:ext cx="1500198" cy="1892646"/>
          </a:xfrm>
          <a:prstGeom prst="rect">
            <a:avLst/>
          </a:prstGeom>
          <a:ln w="28575"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 descr="C:\Users\777\Desktop\МАША\РАБОТА\Семинар 2023\1 домашка\IMG-20230219-WA0020.jpg"/>
          <p:cNvPicPr/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7215206" y="3429000"/>
            <a:ext cx="1353179" cy="1643074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" name="Рисунок 21" descr="C:\Users\777\Desktop\МАША\РАБОТА\Семинар 2023\1 домашка\IMG-20230220-WA0001.jpg"/>
          <p:cNvPicPr/>
          <p:nvPr/>
        </p:nvPicPr>
        <p:blipFill>
          <a:blip r:embed="rId17" cstate="print"/>
          <a:srcRect r="32553"/>
          <a:stretch>
            <a:fillRect/>
          </a:stretch>
        </p:blipFill>
        <p:spPr bwMode="auto">
          <a:xfrm>
            <a:off x="1785918" y="2285992"/>
            <a:ext cx="1643074" cy="1143008"/>
          </a:xfrm>
          <a:prstGeom prst="rect">
            <a:avLst/>
          </a:prstGeom>
          <a:ln w="28575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дрей\Desktop\материал для семинара\1610228018_4-p-fon-v-vide-bloknota-dlya-prezentatsii-5.jpg"/>
          <p:cNvPicPr>
            <a:picLocks noChangeAspect="1" noChangeArrowheads="1"/>
          </p:cNvPicPr>
          <p:nvPr/>
        </p:nvPicPr>
        <p:blipFill>
          <a:blip r:embed="rId2" cstate="print"/>
          <a:srcRect l="39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777\Desktop\МАША\РАБОТА\Семинар 2023\платки\IMG_20230222_090211.jpg"/>
          <p:cNvPicPr/>
          <p:nvPr/>
        </p:nvPicPr>
        <p:blipFill>
          <a:blip r:embed="rId3" cstate="print"/>
          <a:srcRect l="15277" t="24000" r="16408"/>
          <a:stretch>
            <a:fillRect/>
          </a:stretch>
        </p:blipFill>
        <p:spPr bwMode="auto">
          <a:xfrm>
            <a:off x="3929058" y="2428868"/>
            <a:ext cx="2286016" cy="178595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4" name="Рисунок 3" descr="C:\Users\777\Desktop\МАША\РАБОТА\Семинар 2023\платки\IMG_20230222_090257.jpg"/>
          <p:cNvPicPr/>
          <p:nvPr/>
        </p:nvPicPr>
        <p:blipFill>
          <a:blip r:embed="rId4" cstate="print"/>
          <a:srcRect l="13276" t="13333"/>
          <a:stretch>
            <a:fillRect/>
          </a:stretch>
        </p:blipFill>
        <p:spPr bwMode="auto">
          <a:xfrm>
            <a:off x="6572264" y="2428868"/>
            <a:ext cx="2071702" cy="1854051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7" name="Рисунок 6" descr="C:\Users\777\Desktop\МАША\РАБОТА\Семинар 2023\карусель\IMG-20230221-WA0075.jpg"/>
          <p:cNvPicPr/>
          <p:nvPr/>
        </p:nvPicPr>
        <p:blipFill>
          <a:blip r:embed="rId5" cstate="print"/>
          <a:srcRect l="15893" r="17271" b="8362"/>
          <a:stretch>
            <a:fillRect/>
          </a:stretch>
        </p:blipFill>
        <p:spPr bwMode="auto">
          <a:xfrm>
            <a:off x="1142976" y="4429132"/>
            <a:ext cx="2000264" cy="2140806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8" name="Рисунок 7" descr="C:\Users\777\Desktop\МАША\РАБОТА\Семинар 2023\солнышко\IMG_20230222_085119.jpg"/>
          <p:cNvPicPr/>
          <p:nvPr/>
        </p:nvPicPr>
        <p:blipFill>
          <a:blip r:embed="rId6" cstate="print"/>
          <a:srcRect l="11477" t="13333"/>
          <a:stretch>
            <a:fillRect/>
          </a:stretch>
        </p:blipFill>
        <p:spPr bwMode="auto">
          <a:xfrm>
            <a:off x="3428992" y="4500570"/>
            <a:ext cx="2571768" cy="2012487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9" name="Рисунок 8" descr="C:\Users\777\Desktop\МАША\РАБОТА\Семинар 2023\солнышко\IMG_20230222_08520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57950" y="4572008"/>
            <a:ext cx="2214578" cy="189604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11" name="Рисунок 10" descr="C:\Users\777\Desktop\МАША\РАБОТА\Семинар 2023\платки\IMG_20230220_101114.jpg"/>
          <p:cNvPicPr/>
          <p:nvPr/>
        </p:nvPicPr>
        <p:blipFill>
          <a:blip r:embed="rId8" cstate="print"/>
          <a:srcRect l="3279" t="41229"/>
          <a:stretch>
            <a:fillRect/>
          </a:stretch>
        </p:blipFill>
        <p:spPr bwMode="auto">
          <a:xfrm>
            <a:off x="1357290" y="2500306"/>
            <a:ext cx="2357454" cy="1778027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0" name="Рисунок 9" descr="C:\Users\777\Desktop\МАША\РАБОТА\Семинар 2023\АК\IMG_20230309_085204.jpg"/>
          <p:cNvPicPr/>
          <p:nvPr/>
        </p:nvPicPr>
        <p:blipFill>
          <a:blip r:embed="rId9" cstate="print"/>
          <a:srcRect l="4269" t="20245" r="35847"/>
          <a:stretch>
            <a:fillRect/>
          </a:stretch>
        </p:blipFill>
        <p:spPr bwMode="auto">
          <a:xfrm>
            <a:off x="1071538" y="357166"/>
            <a:ext cx="1831221" cy="1928826"/>
          </a:xfrm>
          <a:prstGeom prst="rect">
            <a:avLst/>
          </a:prstGeom>
          <a:noFill/>
          <a:ln w="28575">
            <a:solidFill>
              <a:srgbClr val="FF66CC"/>
            </a:solidFill>
            <a:miter lim="800000"/>
            <a:headEnd/>
            <a:tailEnd/>
          </a:ln>
        </p:spPr>
      </p:pic>
      <p:pic>
        <p:nvPicPr>
          <p:cNvPr id="12" name="Рисунок 11" descr="C:\Users\777\Desktop\МАША\РАБОТА\Семинар 2023\АК\IMG_20230309_085149.jpg"/>
          <p:cNvPicPr/>
          <p:nvPr/>
        </p:nvPicPr>
        <p:blipFill>
          <a:blip r:embed="rId10" cstate="print"/>
          <a:srcRect l="9098" t="18406" r="32322" b="3641"/>
          <a:stretch>
            <a:fillRect/>
          </a:stretch>
        </p:blipFill>
        <p:spPr bwMode="auto">
          <a:xfrm>
            <a:off x="3000364" y="500042"/>
            <a:ext cx="1785950" cy="1714512"/>
          </a:xfrm>
          <a:prstGeom prst="rect">
            <a:avLst/>
          </a:prstGeom>
          <a:noFill/>
          <a:ln w="28575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13" name="Рисунок 12" descr="C:\Users\777\Desktop\МАША\РАБОТА\Семинар 2023\Самоконтроль детей\IMG_20230310_083343.jpg"/>
          <p:cNvPicPr/>
          <p:nvPr/>
        </p:nvPicPr>
        <p:blipFill>
          <a:blip r:embed="rId11" cstate="print"/>
          <a:srcRect r="16847"/>
          <a:stretch>
            <a:fillRect/>
          </a:stretch>
        </p:blipFill>
        <p:spPr bwMode="auto">
          <a:xfrm>
            <a:off x="5000628" y="357166"/>
            <a:ext cx="1752494" cy="1745067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14" name="Рисунок 13" descr="C:\Users\777\Desktop\МАША\РАБОТА\Семинар 2023\Самоконтроль детей\IMG_20230310_083357.jpg"/>
          <p:cNvPicPr/>
          <p:nvPr/>
        </p:nvPicPr>
        <p:blipFill>
          <a:blip r:embed="rId12" cstate="print"/>
          <a:srcRect l="14351" r="5552"/>
          <a:stretch>
            <a:fillRect/>
          </a:stretch>
        </p:blipFill>
        <p:spPr bwMode="auto">
          <a:xfrm>
            <a:off x="7000892" y="571480"/>
            <a:ext cx="1717494" cy="1714512"/>
          </a:xfrm>
          <a:prstGeom prst="rect">
            <a:avLst/>
          </a:prstGeom>
          <a:noFill/>
          <a:ln w="28575">
            <a:solidFill>
              <a:srgbClr val="FF99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дрей\Desktop\материал для семинара\1610228018_4-p-fon-v-vide-bloknota-dlya-prezentatsii-5.jpg"/>
          <p:cNvPicPr>
            <a:picLocks noChangeAspect="1" noChangeArrowheads="1"/>
          </p:cNvPicPr>
          <p:nvPr/>
        </p:nvPicPr>
        <p:blipFill>
          <a:blip r:embed="rId2" cstate="print"/>
          <a:srcRect l="39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777\Desktop\МАША\РАБОТА\Семинар 2023\2 домашка\IMG-20230220-WA0035.jpg"/>
          <p:cNvPicPr/>
          <p:nvPr/>
        </p:nvPicPr>
        <p:blipFill>
          <a:blip r:embed="rId3" cstate="print"/>
          <a:srcRect t="7000" b="11990"/>
          <a:stretch>
            <a:fillRect/>
          </a:stretch>
        </p:blipFill>
        <p:spPr bwMode="auto">
          <a:xfrm>
            <a:off x="2857488" y="2714620"/>
            <a:ext cx="2214578" cy="1757176"/>
          </a:xfrm>
          <a:prstGeom prst="rect">
            <a:avLst/>
          </a:prstGeom>
          <a:noFill/>
          <a:ln w="28575">
            <a:solidFill>
              <a:srgbClr val="FFC000"/>
            </a:solidFill>
            <a:miter lim="800000"/>
            <a:headEnd/>
            <a:tailEnd/>
          </a:ln>
        </p:spPr>
      </p:pic>
      <p:pic>
        <p:nvPicPr>
          <p:cNvPr id="4" name="Рисунок 3" descr="C:\Users\777\Desktop\МАША\РАБОТА\Семинар 2023\2 домашка\IMG-20230221-WA000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500042"/>
            <a:ext cx="1428760" cy="1949113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5" name="Рисунок 4" descr="C:\Users\777\Desktop\МАША\РАБОТА\Семинар 2023\2 домашка\IMG-20230220-WA0030.jpg"/>
          <p:cNvPicPr/>
          <p:nvPr/>
        </p:nvPicPr>
        <p:blipFill>
          <a:blip r:embed="rId5" cstate="print"/>
          <a:srcRect l="4079" t="4341" b="10572"/>
          <a:stretch>
            <a:fillRect/>
          </a:stretch>
        </p:blipFill>
        <p:spPr bwMode="auto">
          <a:xfrm>
            <a:off x="7500958" y="2571744"/>
            <a:ext cx="1285884" cy="1857388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6" name="Рисунок 5" descr="C:\Users\777\Desktop\МАША\РАБОТА\Семинар 2023\2 домашка\IMG-20230220-WA0064.jpg"/>
          <p:cNvPicPr/>
          <p:nvPr/>
        </p:nvPicPr>
        <p:blipFill>
          <a:blip r:embed="rId6" cstate="print"/>
          <a:srcRect b="7930"/>
          <a:stretch>
            <a:fillRect/>
          </a:stretch>
        </p:blipFill>
        <p:spPr bwMode="auto">
          <a:xfrm>
            <a:off x="1142976" y="2357430"/>
            <a:ext cx="1571636" cy="1714512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7" name="Рисунок 6" descr="C:\Users\777\Desktop\МАША\РАБОТА\Семинар 2023\2 домашка\IMG-20230220-WA0043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00628" y="428604"/>
            <a:ext cx="1428760" cy="1975849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8" name="Рисунок 7" descr="C:\Users\777\Desktop\МАША\РАБОТА\Семинар 2023\2 домашка\IMG-20230220-WA0046.jpg"/>
          <p:cNvPicPr/>
          <p:nvPr/>
        </p:nvPicPr>
        <p:blipFill>
          <a:blip r:embed="rId8"/>
          <a:srcRect l="10277" t="11985" b="33333"/>
          <a:stretch>
            <a:fillRect/>
          </a:stretch>
        </p:blipFill>
        <p:spPr bwMode="auto">
          <a:xfrm>
            <a:off x="1214414" y="428604"/>
            <a:ext cx="1571636" cy="171451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9" name="Рисунок 8" descr="C:\Users\777\Desktop\МАША\РАБОТА\Семинар 2023\2 домашка\IMG-20230227-WA0000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43240" y="500042"/>
            <a:ext cx="1357322" cy="1950586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0" name="Рисунок 9" descr="C:\Users\777\Desktop\МАША\РАБОТА\Семинар 2023\2 домашка\IMG-20230220-WA0047.jpg"/>
          <p:cNvPicPr/>
          <p:nvPr/>
        </p:nvPicPr>
        <p:blipFill>
          <a:blip r:embed="rId10" cstate="print"/>
          <a:srcRect t="3103" r="10968" b="41965"/>
          <a:stretch>
            <a:fillRect/>
          </a:stretch>
        </p:blipFill>
        <p:spPr bwMode="auto">
          <a:xfrm>
            <a:off x="6786578" y="4643446"/>
            <a:ext cx="1960598" cy="1726824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11" name="Рисунок 10" descr="C:\Users\777\Desktop\МАША\РАБОТА\Семинар 2023\2 домашка\IMG-20230220-WA0053.jpg"/>
          <p:cNvPicPr/>
          <p:nvPr/>
        </p:nvPicPr>
        <p:blipFill>
          <a:blip r:embed="rId11" cstate="print"/>
          <a:srcRect r="23092"/>
          <a:stretch>
            <a:fillRect/>
          </a:stretch>
        </p:blipFill>
        <p:spPr bwMode="auto">
          <a:xfrm>
            <a:off x="1285852" y="4286256"/>
            <a:ext cx="1428760" cy="226012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12" name="Рисунок 11" descr="C:\Users\777\Desktop\МАША\РАБОТА\Семинар 2023\2 домашка\IMG-20230220-WA0054.jpg"/>
          <p:cNvPicPr/>
          <p:nvPr/>
        </p:nvPicPr>
        <p:blipFill>
          <a:blip r:embed="rId12" cstate="print"/>
          <a:srcRect l="25743" t="25690" b="23405"/>
          <a:stretch>
            <a:fillRect/>
          </a:stretch>
        </p:blipFill>
        <p:spPr bwMode="auto">
          <a:xfrm>
            <a:off x="2928926" y="4643446"/>
            <a:ext cx="2000264" cy="1769890"/>
          </a:xfrm>
          <a:prstGeom prst="rect">
            <a:avLst/>
          </a:prstGeom>
          <a:noFill/>
          <a:ln w="28575">
            <a:solidFill>
              <a:srgbClr val="00FFFF"/>
            </a:solidFill>
            <a:miter lim="800000"/>
            <a:headEnd/>
            <a:tailEnd/>
          </a:ln>
        </p:spPr>
      </p:pic>
      <p:pic>
        <p:nvPicPr>
          <p:cNvPr id="13" name="Рисунок 12" descr="C:\Users\777\Desktop\МАША\РАБОТА\Семинар 2023\2 домашка\IMG-20230220-WA0055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214942" y="2857496"/>
            <a:ext cx="2143140" cy="1592482"/>
          </a:xfrm>
          <a:prstGeom prst="rect">
            <a:avLst/>
          </a:prstGeom>
          <a:noFill/>
          <a:ln w="28575">
            <a:solidFill>
              <a:srgbClr val="FF66CC"/>
            </a:solidFill>
            <a:miter lim="800000"/>
            <a:headEnd/>
            <a:tailEnd/>
          </a:ln>
        </p:spPr>
      </p:pic>
      <p:pic>
        <p:nvPicPr>
          <p:cNvPr id="14" name="Рисунок 13" descr="C:\Users\777\Desktop\МАША\РАБОТА\Семинар 2023\2 домашка\IMG-20230220-WA0058.jpg"/>
          <p:cNvPicPr/>
          <p:nvPr/>
        </p:nvPicPr>
        <p:blipFill>
          <a:blip r:embed="rId14" cstate="print"/>
          <a:srcRect t="10780" b="26808"/>
          <a:stretch>
            <a:fillRect/>
          </a:stretch>
        </p:blipFill>
        <p:spPr bwMode="auto">
          <a:xfrm>
            <a:off x="5072066" y="4857760"/>
            <a:ext cx="1598784" cy="1679146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дрей\Desktop\материал для семинара\1610228018_4-p-fon-v-vide-bloknota-dlya-prezentatsii-5.jpg"/>
          <p:cNvPicPr>
            <a:picLocks noChangeAspect="1" noChangeArrowheads="1"/>
          </p:cNvPicPr>
          <p:nvPr/>
        </p:nvPicPr>
        <p:blipFill>
          <a:blip r:embed="rId2" cstate="print"/>
          <a:srcRect l="39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777\Desktop\МАША\РАБОТА\Семинар 2023\Абрамова\IMG-20230225-WA0025.jpg"/>
          <p:cNvPicPr/>
          <p:nvPr/>
        </p:nvPicPr>
        <p:blipFill>
          <a:blip r:embed="rId3"/>
          <a:srcRect l="10019" t="11735" r="15994" b="13776"/>
          <a:stretch>
            <a:fillRect/>
          </a:stretch>
        </p:blipFill>
        <p:spPr bwMode="auto">
          <a:xfrm>
            <a:off x="2357422" y="2214554"/>
            <a:ext cx="4685402" cy="221457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5" name="Рисунок 4" descr="C:\Users\777\Desktop\МАША\РАБОТА\Семинар 2023\Абрамова\IMG-20230225-WA0009.jpg"/>
          <p:cNvPicPr/>
          <p:nvPr/>
        </p:nvPicPr>
        <p:blipFill>
          <a:blip r:embed="rId4" cstate="print"/>
          <a:srcRect l="6304" r="26915"/>
          <a:stretch>
            <a:fillRect/>
          </a:stretch>
        </p:blipFill>
        <p:spPr bwMode="auto">
          <a:xfrm>
            <a:off x="1071538" y="428604"/>
            <a:ext cx="1785950" cy="1285884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7" name="Рисунок 6" descr="C:\Users\777\Desktop\МАША\РАБОТА\Семинар 2023\Абрамова\IMG-20230225-WA001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5143512"/>
            <a:ext cx="1939388" cy="1214446"/>
          </a:xfrm>
          <a:prstGeom prst="rect">
            <a:avLst/>
          </a:prstGeom>
          <a:noFill/>
          <a:ln w="28575">
            <a:solidFill>
              <a:srgbClr val="FF99FF"/>
            </a:solidFill>
            <a:miter lim="800000"/>
            <a:headEnd/>
            <a:tailEnd/>
          </a:ln>
        </p:spPr>
      </p:pic>
      <p:pic>
        <p:nvPicPr>
          <p:cNvPr id="8" name="Рисунок 7" descr="C:\Users\777\Desktop\МАША\РАБОТА\Семинар 2023\Кадр хоровод 1.2 (00-00-11.014).jpg"/>
          <p:cNvPicPr/>
          <p:nvPr/>
        </p:nvPicPr>
        <p:blipFill>
          <a:blip r:embed="rId6"/>
          <a:srcRect l="17640" t="28125" r="28815" b="6421"/>
          <a:stretch>
            <a:fillRect/>
          </a:stretch>
        </p:blipFill>
        <p:spPr bwMode="auto">
          <a:xfrm>
            <a:off x="3143240" y="785794"/>
            <a:ext cx="1857388" cy="1285884"/>
          </a:xfrm>
          <a:prstGeom prst="rect">
            <a:avLst/>
          </a:prstGeom>
          <a:noFill/>
          <a:ln w="28575">
            <a:solidFill>
              <a:srgbClr val="FF66CC"/>
            </a:solidFill>
            <a:miter lim="800000"/>
            <a:headEnd/>
            <a:tailEnd/>
          </a:ln>
        </p:spPr>
      </p:pic>
      <p:pic>
        <p:nvPicPr>
          <p:cNvPr id="9" name="Рисунок 8" descr="C:\Users\777\Desktop\МАША\РАБОТА\Семинар 2023\Кадр хоровод 1.2 (00-00-44.841).jpg"/>
          <p:cNvPicPr/>
          <p:nvPr/>
        </p:nvPicPr>
        <p:blipFill>
          <a:blip r:embed="rId7"/>
          <a:srcRect l="12881" t="14839" r="25613" b="12903"/>
          <a:stretch>
            <a:fillRect/>
          </a:stretch>
        </p:blipFill>
        <p:spPr bwMode="auto">
          <a:xfrm>
            <a:off x="5072067" y="357166"/>
            <a:ext cx="1785950" cy="1143008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</p:spPr>
      </p:pic>
      <p:pic>
        <p:nvPicPr>
          <p:cNvPr id="10" name="Рисунок 9" descr="C:\Users\777\Desktop\МАША\РАБОТА\Семинар 2023\Кадр хоровод 1.2 (00-01-08.193).jpg"/>
          <p:cNvPicPr/>
          <p:nvPr/>
        </p:nvPicPr>
        <p:blipFill>
          <a:blip r:embed="rId8"/>
          <a:srcRect l="19814" t="19130" r="8942" b="5217"/>
          <a:stretch>
            <a:fillRect/>
          </a:stretch>
        </p:blipFill>
        <p:spPr bwMode="auto">
          <a:xfrm>
            <a:off x="6929454" y="1000108"/>
            <a:ext cx="1779520" cy="1071570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</p:spPr>
      </p:pic>
      <p:pic>
        <p:nvPicPr>
          <p:cNvPr id="11" name="Рисунок 10" descr="C:\Users\777\Desktop\МАША\РАБОТА\Семинар 2023\Кадр хоровод 1.2 (00-01-30.333).jpg"/>
          <p:cNvPicPr/>
          <p:nvPr/>
        </p:nvPicPr>
        <p:blipFill>
          <a:blip r:embed="rId9" cstate="print"/>
          <a:srcRect l="5146" t="7826" r="5260" b="6087"/>
          <a:stretch>
            <a:fillRect/>
          </a:stretch>
        </p:blipFill>
        <p:spPr bwMode="auto">
          <a:xfrm>
            <a:off x="1071538" y="4500571"/>
            <a:ext cx="1928826" cy="1143008"/>
          </a:xfrm>
          <a:prstGeom prst="rect">
            <a:avLst/>
          </a:prstGeom>
          <a:noFill/>
          <a:ln w="28575">
            <a:solidFill>
              <a:schemeClr val="accent6"/>
            </a:solidFill>
            <a:miter lim="800000"/>
            <a:headEnd/>
            <a:tailEnd/>
          </a:ln>
        </p:spPr>
      </p:pic>
      <p:pic>
        <p:nvPicPr>
          <p:cNvPr id="12" name="Рисунок 11" descr="C:\Users\777\Desktop\МАША\РАБОТА\Семинар 2023\Кадр хоровод 1.2 (00-01-47.233).jpg"/>
          <p:cNvPicPr/>
          <p:nvPr/>
        </p:nvPicPr>
        <p:blipFill>
          <a:blip r:embed="rId10" cstate="print"/>
          <a:srcRect l="17374" t="12211" r="8942" b="12781"/>
          <a:stretch>
            <a:fillRect/>
          </a:stretch>
        </p:blipFill>
        <p:spPr bwMode="auto">
          <a:xfrm>
            <a:off x="3071802" y="5500702"/>
            <a:ext cx="1714512" cy="959393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  <p:pic>
        <p:nvPicPr>
          <p:cNvPr id="13" name="Рисунок 12" descr="C:\Users\777\Desktop\МАША\РАБОТА\Семинар 2023\Кадр хоровод 1.2 (00-02-35.014).jpg"/>
          <p:cNvPicPr/>
          <p:nvPr/>
        </p:nvPicPr>
        <p:blipFill>
          <a:blip r:embed="rId11" cstate="print"/>
          <a:srcRect l="8094" t="15652" r="9151" b="5217"/>
          <a:stretch>
            <a:fillRect/>
          </a:stretch>
        </p:blipFill>
        <p:spPr bwMode="auto">
          <a:xfrm>
            <a:off x="4857752" y="4572008"/>
            <a:ext cx="1857388" cy="1027633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дрей\Desktop\материал для семинара\1610228018_4-p-fon-v-vide-bloknota-dlya-prezentatsii-5.jpg"/>
          <p:cNvPicPr>
            <a:picLocks noChangeAspect="1" noChangeArrowheads="1"/>
          </p:cNvPicPr>
          <p:nvPr/>
        </p:nvPicPr>
        <p:blipFill>
          <a:blip r:embed="rId2" cstate="print"/>
          <a:srcRect l="39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graphicFrame>
        <p:nvGraphicFramePr>
          <p:cNvPr id="3" name="Диаграмма 2"/>
          <p:cNvGraphicFramePr/>
          <p:nvPr/>
        </p:nvGraphicFramePr>
        <p:xfrm>
          <a:off x="357158" y="1714488"/>
          <a:ext cx="7000924" cy="22860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Диаграмма 3"/>
          <p:cNvGraphicFramePr/>
          <p:nvPr/>
        </p:nvGraphicFramePr>
        <p:xfrm>
          <a:off x="2071638" y="3929066"/>
          <a:ext cx="7072362" cy="25746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1500166" y="0"/>
            <a:ext cx="6858048" cy="1046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Диаграмма включения родителей в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совместный образовательный процесс </a:t>
            </a:r>
            <a:endParaRPr kumimoji="0" lang="ru-RU" sz="32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дрей\Desktop\материал для семинара\1610228018_4-p-fon-v-vide-bloknota-dlya-prezentatsii-5.jpg"/>
          <p:cNvPicPr>
            <a:picLocks noChangeAspect="1" noChangeArrowheads="1"/>
          </p:cNvPicPr>
          <p:nvPr/>
        </p:nvPicPr>
        <p:blipFill>
          <a:blip r:embed="rId2" cstate="print"/>
          <a:srcRect l="39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214414" y="1928802"/>
            <a:ext cx="714380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 smtClean="0">
                <a:solidFill>
                  <a:srgbClr val="FF0000"/>
                </a:solidFill>
                <a:latin typeface="Monotype Corsiva" pitchFamily="66" charset="0"/>
              </a:rPr>
              <a:t>СПАСИБО ЗА ВНИМАНИЕ!!!</a:t>
            </a:r>
            <a:endParaRPr lang="ru-RU" sz="4400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дрей\Desktop\материал для семинара\1610228018_4-p-fon-v-vide-bloknota-dlya-prezentatsii-5.jpg"/>
          <p:cNvPicPr>
            <a:picLocks noChangeAspect="1" noChangeArrowheads="1"/>
          </p:cNvPicPr>
          <p:nvPr/>
        </p:nvPicPr>
        <p:blipFill>
          <a:blip r:embed="rId2" cstate="print"/>
          <a:srcRect l="39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</p:pic>
      <p:pic>
        <p:nvPicPr>
          <p:cNvPr id="4" name="Рисунок 3" descr="C:\Users\777\Desktop\МАША\РАБОТА\Семинар 2023\Родители и программа\IMG_20230301_14490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285728"/>
            <a:ext cx="4458035" cy="2286016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0" y="428604"/>
            <a:ext cx="50003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 descr="C:\Users\777\Desktop\МАША\РАБОТА\Семинар 2023\АК\IMG_20230309_14295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3500438"/>
            <a:ext cx="2388215" cy="2143140"/>
          </a:xfrm>
          <a:prstGeom prst="rect">
            <a:avLst/>
          </a:prstGeom>
          <a:noFill/>
          <a:ln w="28575">
            <a:solidFill>
              <a:schemeClr val="accent6"/>
            </a:solidFill>
            <a:miter lim="800000"/>
            <a:headEnd/>
            <a:tailEnd/>
          </a:ln>
        </p:spPr>
      </p:pic>
      <p:pic>
        <p:nvPicPr>
          <p:cNvPr id="9" name="Рисунок 8" descr="C:\Users\777\Desktop\МАША\РАБОТА\Семинар 2023\АК\IMG_20230309_143019.jpg"/>
          <p:cNvPicPr/>
          <p:nvPr/>
        </p:nvPicPr>
        <p:blipFill>
          <a:blip r:embed="rId5" cstate="print"/>
          <a:srcRect t="7771"/>
          <a:stretch>
            <a:fillRect/>
          </a:stretch>
        </p:blipFill>
        <p:spPr bwMode="auto">
          <a:xfrm>
            <a:off x="6215074" y="4214818"/>
            <a:ext cx="2419052" cy="2143140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</p:spPr>
      </p:pic>
      <p:pic>
        <p:nvPicPr>
          <p:cNvPr id="10" name="Рисунок 9" descr="C:\Users\777\Desktop\МАША\РАБОТА\Семинар 2023\Родители и программа\IMG_20230310_080216.jpg"/>
          <p:cNvPicPr/>
          <p:nvPr/>
        </p:nvPicPr>
        <p:blipFill>
          <a:blip r:embed="rId6" cstate="print"/>
          <a:srcRect l="39579" t="24344"/>
          <a:stretch>
            <a:fillRect/>
          </a:stretch>
        </p:blipFill>
        <p:spPr bwMode="auto">
          <a:xfrm>
            <a:off x="1071538" y="2714620"/>
            <a:ext cx="2357454" cy="2064630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дрей\Desktop\материал для семинара\1610228018_4-p-fon-v-vide-bloknota-dlya-prezentatsii-5.jpg"/>
          <p:cNvPicPr>
            <a:picLocks noChangeAspect="1" noChangeArrowheads="1"/>
          </p:cNvPicPr>
          <p:nvPr/>
        </p:nvPicPr>
        <p:blipFill>
          <a:blip r:embed="rId2" cstate="print"/>
          <a:srcRect l="39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1142976" y="642919"/>
            <a:ext cx="7358114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родители не считают обязательным занятия с детьми</a:t>
            </a:r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всегда выполняют задания</a:t>
            </a:r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всегда правильно выполняют задания</a:t>
            </a:r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отсутствие времени и желания</a:t>
            </a:r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могут мотивировать ребенка</a:t>
            </a:r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не понимают педагогической задачи выполняемого задания</a:t>
            </a:r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задания дают в готовом виде, а не в виде проблемной ситуации</a:t>
            </a:r>
            <a:endParaRPr lang="ru-RU" sz="200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делают задание за ребенка</a:t>
            </a: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/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критикуют, а не поддерживают интерес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2857488" y="357166"/>
            <a:ext cx="314327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ПРОБЛЕМЫ</a:t>
            </a: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дрей\Desktop\материал для семинара\1610228018_4-p-fon-v-vide-bloknota-dlya-prezentatsii-5.jpg"/>
          <p:cNvPicPr>
            <a:picLocks noChangeAspect="1" noChangeArrowheads="1"/>
          </p:cNvPicPr>
          <p:nvPr/>
        </p:nvPicPr>
        <p:blipFill>
          <a:blip r:embed="rId2" cstate="print"/>
          <a:srcRect l="39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142976" y="785794"/>
            <a:ext cx="7429552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</a:t>
            </a:r>
            <a:r>
              <a:rPr kumimoji="0" lang="ru-RU" sz="2400" b="1" i="1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1400" baseline="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	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Включение семей воспитанников в образовательный процесс посредством выполнения заданий в тетради "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Игралочка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"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дрей\Desktop\материал для семинара\1610228018_4-p-fon-v-vide-bloknota-dlya-prezentatsii-5.jpg"/>
          <p:cNvPicPr>
            <a:picLocks noChangeAspect="1" noChangeArrowheads="1"/>
          </p:cNvPicPr>
          <p:nvPr/>
        </p:nvPicPr>
        <p:blipFill>
          <a:blip r:embed="rId2" cstate="print"/>
          <a:srcRect l="39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1142976" y="571480"/>
            <a:ext cx="7643866" cy="5124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детей: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сформировать интерес в работе с тетрадями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формировать предпосылки к самостоятельной деятельности и самопроверке заданий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воспитывать интерес к изучению математики</a:t>
            </a: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Для родителей: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 помощью "АК" заинтересовать родителей совместной деятельностью с детьми по выполнению математических заданий в тетради "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Игралочка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"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сплотить детско-родительский коллектив </a:t>
            </a:r>
            <a:endParaRPr lang="ru-RU" baseline="0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научить родителей создавать проблемные ситуации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дрей\Desktop\материал для семинара\1610228018_4-p-fon-v-vide-bloknota-dlya-prezentatsii-5.jpg"/>
          <p:cNvPicPr>
            <a:picLocks noChangeAspect="1" noChangeArrowheads="1"/>
          </p:cNvPicPr>
          <p:nvPr/>
        </p:nvPicPr>
        <p:blipFill>
          <a:blip r:embed="rId2" cstate="print"/>
          <a:srcRect l="39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289" name="Rectangle 1"/>
          <p:cNvSpPr>
            <a:spLocks noChangeArrowheads="1"/>
          </p:cNvSpPr>
          <p:nvPr/>
        </p:nvSpPr>
        <p:spPr bwMode="auto">
          <a:xfrm>
            <a:off x="6500826" y="1643050"/>
            <a:ext cx="21431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 descr="C:\Users\777\Desktop\МАША\РАБОТА\Семинар 2023\Родители и программа\IMG_20230310_0815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571480"/>
            <a:ext cx="2486171" cy="2500330"/>
          </a:xfrm>
          <a:prstGeom prst="rect">
            <a:avLst/>
          </a:prstGeom>
          <a:noFill/>
          <a:ln w="28575">
            <a:solidFill>
              <a:srgbClr val="FF66CC"/>
            </a:solidFill>
            <a:miter lim="800000"/>
            <a:headEnd/>
            <a:tailEnd/>
          </a:ln>
        </p:spPr>
      </p:pic>
      <p:pic>
        <p:nvPicPr>
          <p:cNvPr id="5" name="Рисунок 4" descr="C:\Users\777\Desktop\МАША\РАБОТА\Семинар 2023\Родители и программа\IMG_20230310_07070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57356" y="3429000"/>
            <a:ext cx="2258019" cy="2551814"/>
          </a:xfrm>
          <a:prstGeom prst="rect">
            <a:avLst/>
          </a:prstGeom>
          <a:noFill/>
          <a:ln w="28575">
            <a:solidFill>
              <a:schemeClr val="accent6"/>
            </a:solidFill>
            <a:miter lim="800000"/>
            <a:headEnd/>
            <a:tailEnd/>
          </a:ln>
        </p:spPr>
      </p:pic>
      <p:pic>
        <p:nvPicPr>
          <p:cNvPr id="6" name="Рисунок 5" descr="C:\Users\777\Desktop\МАША\РАБОТА\Семинар 2023\Родители и программа\IMG_20230310_07381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642918"/>
            <a:ext cx="2279504" cy="2803014"/>
          </a:xfrm>
          <a:prstGeom prst="rect">
            <a:avLst/>
          </a:prstGeom>
          <a:noFill/>
          <a:ln w="28575">
            <a:solidFill>
              <a:srgbClr val="00B050"/>
            </a:solidFill>
            <a:miter lim="800000"/>
            <a:headEnd/>
            <a:tailEnd/>
          </a:ln>
        </p:spPr>
      </p:pic>
      <p:pic>
        <p:nvPicPr>
          <p:cNvPr id="7" name="Рисунок 6" descr="C:\Users\777\Desktop\МАША\РАБОТА\Семинар 2023\Родители и программа\IMG_20230310_07384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3786190"/>
            <a:ext cx="2465779" cy="2489986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дрей\Desktop\материал для семинара\1610228018_4-p-fon-v-vide-bloknota-dlya-prezentatsii-5.jpg"/>
          <p:cNvPicPr>
            <a:picLocks noChangeAspect="1" noChangeArrowheads="1"/>
          </p:cNvPicPr>
          <p:nvPr/>
        </p:nvPicPr>
        <p:blipFill>
          <a:blip r:embed="rId2" cstate="print"/>
          <a:srcRect l="39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Рисунок 2" descr="C:\Users\777\Desktop\МАША\РАБОТА\Семинар 2023\АК\IMG_20230217_13515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08" y="1071546"/>
            <a:ext cx="5399485" cy="5214974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1714480" y="357166"/>
            <a:ext cx="621510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 smtClean="0">
                <a:solidFill>
                  <a:srgbClr val="FF66CC"/>
                </a:solidFill>
                <a:latin typeface="Monotype Corsiva" pitchFamily="66" charset="0"/>
              </a:rPr>
              <a:t>Адвент</a:t>
            </a:r>
            <a:r>
              <a:rPr lang="ru-RU" sz="2000" b="1" dirty="0" smtClean="0">
                <a:solidFill>
                  <a:srgbClr val="FF66CC"/>
                </a:solidFill>
                <a:latin typeface="Monotype Corsiva" pitchFamily="66" charset="0"/>
              </a:rPr>
              <a:t> – календарь «Гуляй народ, Масленица у ворот!» </a:t>
            </a:r>
            <a:endParaRPr lang="ru-RU" sz="2000" b="1" dirty="0">
              <a:solidFill>
                <a:srgbClr val="FF66CC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дрей\Desktop\материал для семинара\1610228018_4-p-fon-v-vide-bloknota-dlya-prezentatsii-5.jpg"/>
          <p:cNvPicPr>
            <a:picLocks noChangeAspect="1" noChangeArrowheads="1"/>
          </p:cNvPicPr>
          <p:nvPr/>
        </p:nvPicPr>
        <p:blipFill>
          <a:blip r:embed="rId2" cstate="print"/>
          <a:srcRect l="39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pic>
        <p:nvPicPr>
          <p:cNvPr id="3" name="Рисунок 2" descr="C:\Users\777\Downloads\0.jpg"/>
          <p:cNvPicPr/>
          <p:nvPr/>
        </p:nvPicPr>
        <p:blipFill>
          <a:blip r:embed="rId3"/>
          <a:srcRect l="19836" t="10000" r="19916" b="10252"/>
          <a:stretch>
            <a:fillRect/>
          </a:stretch>
        </p:blipFill>
        <p:spPr bwMode="auto">
          <a:xfrm>
            <a:off x="1071538" y="1000108"/>
            <a:ext cx="2714644" cy="3786214"/>
          </a:xfrm>
          <a:prstGeom prst="rect">
            <a:avLst/>
          </a:prstGeom>
          <a:ln w="28575">
            <a:solidFill>
              <a:srgbClr val="00B0F0"/>
            </a:solidFill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0246" name="Рисунок 7" descr="IMG_20230306_1347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6182" y="3286124"/>
            <a:ext cx="1573514" cy="2205025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</p:pic>
      <p:pic>
        <p:nvPicPr>
          <p:cNvPr id="10245" name="Рисунок 6" descr="IMG_20230306_13452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0694" y="3714752"/>
            <a:ext cx="1586754" cy="21755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</p:pic>
      <p:pic>
        <p:nvPicPr>
          <p:cNvPr id="10244" name="Рисунок 15" descr="IMG_20230306_13522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9058275"/>
            <a:ext cx="2809875" cy="3752850"/>
          </a:xfrm>
          <a:prstGeom prst="rect">
            <a:avLst/>
          </a:prstGeom>
          <a:noFill/>
        </p:spPr>
      </p:pic>
      <p:pic>
        <p:nvPicPr>
          <p:cNvPr id="10243" name="Рисунок 14" descr="IMG_20230306_13520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12811125"/>
            <a:ext cx="2771775" cy="3810000"/>
          </a:xfrm>
          <a:prstGeom prst="rect">
            <a:avLst/>
          </a:prstGeom>
          <a:noFill/>
        </p:spPr>
      </p:pic>
      <p:pic>
        <p:nvPicPr>
          <p:cNvPr id="10242" name="Рисунок 13" descr="IMG_20230306_1350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16621125"/>
            <a:ext cx="3086100" cy="4219575"/>
          </a:xfrm>
          <a:prstGeom prst="rect">
            <a:avLst/>
          </a:prstGeom>
          <a:noFill/>
        </p:spPr>
      </p:pic>
      <p:pic>
        <p:nvPicPr>
          <p:cNvPr id="10241" name="Рисунок 12" descr="IMG_20230306_13525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0840700"/>
            <a:ext cx="2466975" cy="3286125"/>
          </a:xfrm>
          <a:prstGeom prst="rect">
            <a:avLst/>
          </a:prstGeom>
          <a:noFill/>
        </p:spPr>
      </p:pic>
      <p:sp>
        <p:nvSpPr>
          <p:cNvPr id="10247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248" name="Rectangle 8"/>
          <p:cNvSpPr>
            <a:spLocks noChangeArrowheads="1"/>
          </p:cNvSpPr>
          <p:nvPr/>
        </p:nvSpPr>
        <p:spPr bwMode="auto">
          <a:xfrm>
            <a:off x="0" y="86010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13" name="Рисунок 12" descr="C:\Users\777\Desktop\МАША\РАБОТА\Семинар 2023\АК\IMG_20230306_135225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72132" y="857232"/>
            <a:ext cx="1544316" cy="2301447"/>
          </a:xfrm>
          <a:prstGeom prst="rect">
            <a:avLst/>
          </a:prstGeom>
          <a:noFill/>
          <a:ln w="28575">
            <a:solidFill>
              <a:schemeClr val="accent6"/>
            </a:solidFill>
            <a:miter lim="800000"/>
            <a:headEnd/>
            <a:tailEnd/>
          </a:ln>
        </p:spPr>
      </p:pic>
      <p:pic>
        <p:nvPicPr>
          <p:cNvPr id="14" name="Рисунок 13" descr="C:\Users\777\Desktop\МАША\РАБОТА\Семинар 2023\АК\IMG_20230306_135204.jpg"/>
          <p:cNvPicPr/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57620" y="642918"/>
            <a:ext cx="1528123" cy="2330460"/>
          </a:xfrm>
          <a:prstGeom prst="rect">
            <a:avLst/>
          </a:prstGeom>
          <a:ln w="28575">
            <a:solidFill>
              <a:schemeClr val="accent6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Рисунок 14" descr="C:\Users\777\Desktop\МАША\РАБОТА\Семинар 2023\АК\IMG_20230306_135012.jpg"/>
          <p:cNvPicPr/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86644" y="1214422"/>
            <a:ext cx="1542197" cy="2255354"/>
          </a:xfrm>
          <a:prstGeom prst="rect">
            <a:avLst/>
          </a:prstGeom>
          <a:noFill/>
          <a:ln w="28575">
            <a:solidFill>
              <a:schemeClr val="accent6"/>
            </a:solidFill>
            <a:miter lim="800000"/>
            <a:headEnd/>
            <a:tailEnd/>
          </a:ln>
        </p:spPr>
      </p:pic>
      <p:pic>
        <p:nvPicPr>
          <p:cNvPr id="16" name="Рисунок 15" descr="C:\Users\777\Desktop\МАША\РАБОТА\Семинар 2023\АК\IMG_20230306_135251.jpg"/>
          <p:cNvPicPr/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7215206" y="4000504"/>
            <a:ext cx="1588502" cy="2212762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дрей\Desktop\материал для семинара\1610228018_4-p-fon-v-vide-bloknota-dlya-prezentatsii-5.jpg"/>
          <p:cNvPicPr>
            <a:picLocks noChangeAspect="1" noChangeArrowheads="1"/>
          </p:cNvPicPr>
          <p:nvPr/>
        </p:nvPicPr>
        <p:blipFill>
          <a:blip r:embed="rId2" cstate="print"/>
          <a:srcRect l="390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Рисунок 3" descr="C:\Users\777\Desktop\МАША\РАБОТА\Семинар 2023\читаем письмо\IMG_20230217_091138.jpg"/>
          <p:cNvPicPr/>
          <p:nvPr/>
        </p:nvPicPr>
        <p:blipFill>
          <a:blip r:embed="rId3" cstate="print"/>
          <a:srcRect l="19876" t="6933" r="4327" b="6667"/>
          <a:stretch>
            <a:fillRect/>
          </a:stretch>
        </p:blipFill>
        <p:spPr bwMode="auto">
          <a:xfrm>
            <a:off x="5072066" y="571480"/>
            <a:ext cx="3500462" cy="2638182"/>
          </a:xfrm>
          <a:prstGeom prst="rect">
            <a:avLst/>
          </a:prstGeom>
          <a:ln w="28575">
            <a:solidFill>
              <a:srgbClr val="FFC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 descr="C:\Users\777\Desktop\МАША\РАБОТА\Семинар 2023\читаем письмо\IMG_20230217_090931.jpg"/>
          <p:cNvPicPr/>
          <p:nvPr/>
        </p:nvPicPr>
        <p:blipFill>
          <a:blip r:embed="rId4" cstate="print"/>
          <a:srcRect l="2479" t="8267"/>
          <a:stretch>
            <a:fillRect/>
          </a:stretch>
        </p:blipFill>
        <p:spPr bwMode="auto">
          <a:xfrm>
            <a:off x="2000232" y="3357562"/>
            <a:ext cx="5000660" cy="3143272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 descr="C:\Users\777\Desktop\МАША\РАБОТА\Семинар 2023\читаем письмо\IMG_20230217_091021.jpg"/>
          <p:cNvPicPr/>
          <p:nvPr/>
        </p:nvPicPr>
        <p:blipFill>
          <a:blip r:embed="rId5" cstate="print"/>
          <a:srcRect l="3928" t="28622"/>
          <a:stretch>
            <a:fillRect/>
          </a:stretch>
        </p:blipFill>
        <p:spPr bwMode="auto">
          <a:xfrm>
            <a:off x="1142976" y="428604"/>
            <a:ext cx="3637734" cy="2378135"/>
          </a:xfrm>
          <a:prstGeom prst="rect">
            <a:avLst/>
          </a:prstGeom>
          <a:noFill/>
          <a:ln w="28575">
            <a:solidFill>
              <a:srgbClr val="92D05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1626</TotalTime>
  <Words>178</Words>
  <Application>Microsoft Office PowerPoint</Application>
  <PresentationFormat>Экран (4:3)</PresentationFormat>
  <Paragraphs>36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Администратор</dc:creator>
  <cp:lastModifiedBy>777</cp:lastModifiedBy>
  <cp:revision>130</cp:revision>
  <dcterms:created xsi:type="dcterms:W3CDTF">2022-02-14T07:44:08Z</dcterms:created>
  <dcterms:modified xsi:type="dcterms:W3CDTF">2023-03-28T18:13:47Z</dcterms:modified>
</cp:coreProperties>
</file>