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60" r:id="rId3"/>
    <p:sldId id="261" r:id="rId4"/>
    <p:sldId id="262" r:id="rId5"/>
    <p:sldId id="264" r:id="rId6"/>
    <p:sldId id="267" r:id="rId7"/>
    <p:sldId id="269" r:id="rId8"/>
    <p:sldId id="273" r:id="rId9"/>
    <p:sldId id="270" r:id="rId10"/>
    <p:sldId id="272" r:id="rId11"/>
    <p:sldId id="274" r:id="rId12"/>
    <p:sldId id="284" r:id="rId13"/>
    <p:sldId id="263" r:id="rId14"/>
    <p:sldId id="266" r:id="rId15"/>
    <p:sldId id="275" r:id="rId16"/>
    <p:sldId id="280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72" autoAdjust="0"/>
    <p:restoredTop sz="94660"/>
  </p:normalViewPr>
  <p:slideViewPr>
    <p:cSldViewPr>
      <p:cViewPr varScale="1">
        <p:scale>
          <a:sx n="86" d="100"/>
          <a:sy n="86" d="100"/>
        </p:scale>
        <p:origin x="-148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E0887C-AA8D-4C04-8FF3-D4E50B68B87A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09DD2-7EE0-49B2-A1A8-845E04D827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62000" y="1219200"/>
            <a:ext cx="811151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Песочная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терапия как эффективный метод развития детей с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ОНР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 руки знают, как распутать то,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над  чем тщетно бьётся разум.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К.Г.Юнг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Воспитатель: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Стукалова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Татьяна Викторовна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МАОУ СОШ №4 г.Боровичи, Новгородская область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289" name="Picture 1" descr="C:\Users\админ\Desktop\фото конт\IMG_20210128_091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092472"/>
            <a:ext cx="3733800" cy="4991711"/>
          </a:xfrm>
          <a:prstGeom prst="rect">
            <a:avLst/>
          </a:prstGeom>
          <a:noFill/>
        </p:spPr>
      </p:pic>
      <p:pic>
        <p:nvPicPr>
          <p:cNvPr id="12290" name="Picture 2" descr="C:\Users\админ\Desktop\публикация\pPgBmbnTg-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143000"/>
            <a:ext cx="3657600" cy="489492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76600" y="304800"/>
            <a:ext cx="28813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Дыхательная гимнастика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«Волшебный цветок»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241" name="Picture 1" descr="C:\Users\админ\Desktop\публикация\hXKGiB4q78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219200"/>
            <a:ext cx="3530176" cy="4724400"/>
          </a:xfrm>
          <a:prstGeom prst="rect">
            <a:avLst/>
          </a:prstGeom>
          <a:noFill/>
        </p:spPr>
      </p:pic>
      <p:pic>
        <p:nvPicPr>
          <p:cNvPr id="10242" name="Picture 2" descr="C:\Users\админ\Desktop\публикация\blMJg0g5M-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219200"/>
            <a:ext cx="3530177" cy="47244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971800" y="4572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«Веселая математика»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8914" name="Picture 2" descr="C:\Users\админ\Desktop\публикация\Hd_f8v_77_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599"/>
            <a:ext cx="3352800" cy="4487019"/>
          </a:xfrm>
          <a:prstGeom prst="rect">
            <a:avLst/>
          </a:prstGeom>
          <a:noFill/>
        </p:spPr>
      </p:pic>
      <p:pic>
        <p:nvPicPr>
          <p:cNvPr id="38915" name="Picture 3" descr="C:\Users\админ\Desktop\публикация\go89QzOkDW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371600"/>
            <a:ext cx="3359361" cy="4495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0" y="381000"/>
            <a:ext cx="624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Создаем образы необычных животных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9050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43200" y="381000"/>
            <a:ext cx="4004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Драматизация сказки «Колобок»</a:t>
            </a:r>
            <a:endParaRPr lang="ru-RU" sz="2000" b="1" dirty="0"/>
          </a:p>
        </p:txBody>
      </p:sp>
      <p:pic>
        <p:nvPicPr>
          <p:cNvPr id="18434" name="Picture 2" descr="C:\Users\админ\Desktop\публикация\5ASBUSrMqT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066800"/>
            <a:ext cx="3657600" cy="4894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361" name="Picture 1" descr="C:\Users\админ\Desktop\публикация\97Wab-995r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222223"/>
            <a:ext cx="4347414" cy="31023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6600" y="304800"/>
            <a:ext cx="2430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Создаем мультфильм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админ\Desktop\публикация\ehZEu191EF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914400"/>
            <a:ext cx="4586332" cy="342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217" name="Picture 1" descr="C:\Users\админ\Desktop\IMG_20210126_0945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8305800" cy="6212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95400" y="1443841"/>
            <a:ext cx="7010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Перенос </a:t>
            </a: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традиционных педагогических занятий в интерактивную песочницу дает больший воспитательный и образовательный эффект, нежели стандартные формы обучения. В играх с интерактивным песком на световых столах более гармонично и интенсивно развиваются все познавательные функции (восприятие, внимание, память, мышление), а также речь и моторика, совершенствуется предметно-игровая деятельность, что в дальнейшем способствует развитию сюжетно-ролевой игры и речевому развитию ребенку. 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0"/>
            <a:ext cx="9144000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62000" y="0"/>
            <a:ext cx="7620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Песок — загадочный материал, обладающий способностью завораживать человека - своей податливостью, способностью принимать любые формы: быть сухим, легким и ускользающим или влажным, плотным и пластичным.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Сам принцип терапии песком был предложен еще Карлом Густавом Юнгом, замечательным швейцарским психологом и философом, основателем аналитической терапии. Песочная терапия – одна из разновидностей игровой терапии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Основные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преимущества метода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песочной терапии работе с детьми с ОНР: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развивается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тактильно-кинестетическая чувствительность и мелкая моторика рук, которые напрямую связаны с мыслительными операциями 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существенно повышается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мотивация и интерес к коррекционно-развивающей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стабилизируется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эмоциональное состояние детей,  дольше сохраняется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работоспособность;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расширяется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словарный запас слов, вырабатывается навык связного высказывания, развиваются фонематический слух и восприятие, осваиваются навыки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звуко-слогового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анализа и синтеза; закрепляется навык правильного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звукопроизношения;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гармонично и интенсивно развиваются все познавательные функции (восприятие, внимание, память, мышление), а главное для нас – речь и моторика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совершенствуются коммуникативные навыки ребенка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3048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38200" y="990600"/>
            <a:ext cx="7772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Перенос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традиционных педагогических занятий в интерактивную песочницу дает больший воспитательный и образовательный эффект, нежели стандартные формы обучения.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песочной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терапии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психолого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педагогическая поддержка полноценного развития ребенка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ОНР.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развитию речи детей;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- развитию мелкой моторики рук;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развитию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речевого дыхания;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создание условий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развития творческого потенциала;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осуществление коммуникативного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взаимодействие детей между собой в творческой деятельности;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всех психических функций воспитанников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оздание  благоприятных ситуаций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развития каждого ребёнка в соответствии с его особенностями и склонностями.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38400" y="2286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Игра «Зоопарк»</a:t>
            </a:r>
            <a:endParaRPr lang="ru-RU" sz="2000" b="1" dirty="0"/>
          </a:p>
        </p:txBody>
      </p:sp>
      <p:pic>
        <p:nvPicPr>
          <p:cNvPr id="19457" name="Picture 1" descr="C:\Users\админ\Desktop\публикация\dMJD01ROb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838200"/>
            <a:ext cx="3530177" cy="4724400"/>
          </a:xfrm>
          <a:prstGeom prst="rect">
            <a:avLst/>
          </a:prstGeom>
          <a:noFill/>
        </p:spPr>
      </p:pic>
      <p:pic>
        <p:nvPicPr>
          <p:cNvPr id="19458" name="Picture 2" descr="C:\Users\админ\Desktop\публикация\z2G1jXhjtU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838200"/>
            <a:ext cx="3530177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8000" y="609600"/>
            <a:ext cx="28151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Экспериментирование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админ\Desktop\работа\к В\Папка !\фото к видео\IMG_20210128_092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295400"/>
            <a:ext cx="3419856" cy="4572000"/>
          </a:xfrm>
          <a:prstGeom prst="rect">
            <a:avLst/>
          </a:prstGeom>
          <a:noFill/>
        </p:spPr>
      </p:pic>
      <p:pic>
        <p:nvPicPr>
          <p:cNvPr id="17411" name="Picture 3" descr="C:\Users\админ\Desktop\работа\к В\Папка !\фото к видео\IMG_20210128_0924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295400"/>
            <a:ext cx="3429000" cy="4584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43200" y="30480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Пальчиковая гимнастика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5" name="Picture 1" descr="C:\Users\админ\Desktop\публикация\rU38bIwnJl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143000"/>
            <a:ext cx="3581400" cy="4792952"/>
          </a:xfrm>
          <a:prstGeom prst="rect">
            <a:avLst/>
          </a:prstGeom>
          <a:noFill/>
        </p:spPr>
      </p:pic>
      <p:pic>
        <p:nvPicPr>
          <p:cNvPr id="16386" name="Picture 2" descr="C:\Users\админ\Desktop\публикация\oH66Qse2qVU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143000"/>
            <a:ext cx="3581400" cy="4792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600200" y="304800"/>
            <a:ext cx="5715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Художественное творчество«Подарок мамочке»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админ\Desktop\фото конт\RT2Eq2SjJ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76600"/>
            <a:ext cx="4305454" cy="3219000"/>
          </a:xfrm>
          <a:prstGeom prst="rect">
            <a:avLst/>
          </a:prstGeom>
          <a:noFill/>
        </p:spPr>
      </p:pic>
      <p:pic>
        <p:nvPicPr>
          <p:cNvPr id="14337" name="Picture 1" descr="C:\Users\админ\Desktop\публикация\bh9NVNo5Eo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1" y="990600"/>
            <a:ext cx="4191000" cy="3133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265" name="Picture 1" descr="C:\Users\админ\Desktop\фото конт\IMG_20210128_091948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371600"/>
            <a:ext cx="3200400" cy="4278610"/>
          </a:xfrm>
          <a:prstGeom prst="rect">
            <a:avLst/>
          </a:prstGeom>
          <a:noFill/>
        </p:spPr>
      </p:pic>
      <p:pic>
        <p:nvPicPr>
          <p:cNvPr id="11266" name="Picture 2" descr="C:\Users\админ\Desktop\фото конт\RT2Eq2SjJ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905000"/>
            <a:ext cx="4305454" cy="321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313" name="Picture 1" descr="C:\Users\админ\Desktop\IMG_20210128_0910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371600"/>
            <a:ext cx="3581400" cy="4787968"/>
          </a:xfrm>
          <a:prstGeom prst="rect">
            <a:avLst/>
          </a:prstGeom>
          <a:noFill/>
        </p:spPr>
      </p:pic>
      <p:pic>
        <p:nvPicPr>
          <p:cNvPr id="13314" name="Picture 2" descr="C:\Users\админ\Desktop\публикация\PXCXQgZelX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371600"/>
            <a:ext cx="3657600" cy="48949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09800" y="3810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Обучение грамоте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185</Words>
  <PresentationFormat>Экран (4:3)</PresentationFormat>
  <Paragraphs>48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adminnnn</dc:creator>
  <cp:lastModifiedBy>админ</cp:lastModifiedBy>
  <cp:revision>34</cp:revision>
  <dcterms:created xsi:type="dcterms:W3CDTF">2020-03-17T11:22:46Z</dcterms:created>
  <dcterms:modified xsi:type="dcterms:W3CDTF">2022-03-24T16:46:05Z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1162540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