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57" r:id="rId5"/>
    <p:sldId id="259" r:id="rId6"/>
    <p:sldId id="261" r:id="rId7"/>
    <p:sldId id="293" r:id="rId8"/>
    <p:sldId id="278" r:id="rId9"/>
    <p:sldId id="275" r:id="rId10"/>
    <p:sldId id="262" r:id="rId11"/>
    <p:sldId id="264" r:id="rId12"/>
    <p:sldId id="265" r:id="rId13"/>
    <p:sldId id="266" r:id="rId14"/>
    <p:sldId id="292" r:id="rId15"/>
    <p:sldId id="273" r:id="rId16"/>
    <p:sldId id="272" r:id="rId17"/>
    <p:sldId id="271" r:id="rId18"/>
    <p:sldId id="294" r:id="rId19"/>
    <p:sldId id="270" r:id="rId20"/>
    <p:sldId id="269" r:id="rId21"/>
    <p:sldId id="268" r:id="rId22"/>
    <p:sldId id="285" r:id="rId23"/>
    <p:sldId id="291" r:id="rId24"/>
    <p:sldId id="284" r:id="rId25"/>
    <p:sldId id="288" r:id="rId26"/>
    <p:sldId id="287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D12C6-6010-4F1C-8B4E-BD43BA988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76" y="858078"/>
            <a:ext cx="8803124" cy="32633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технологии «фото-кейс» для развития речемыслительной деятельности воспитанников старших дошкольников в группе компенсирующей направленности для детей с ТНР</a:t>
            </a:r>
          </a:p>
        </p:txBody>
      </p:sp>
    </p:spTree>
    <p:extLst>
      <p:ext uri="{BB962C8B-B14F-4D97-AF65-F5344CB8AC3E}">
        <p14:creationId xmlns:p14="http://schemas.microsoft.com/office/powerpoint/2010/main" val="23035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20E4E2-6431-479F-AE75-67E6D0E1CDFA}"/>
              </a:ext>
            </a:extLst>
          </p:cNvPr>
          <p:cNvSpPr/>
          <p:nvPr/>
        </p:nvSpPr>
        <p:spPr>
          <a:xfrm>
            <a:off x="577774" y="315602"/>
            <a:ext cx="261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«фото-кейса»</a:t>
            </a:r>
          </a:p>
          <a:p>
            <a:pPr algn="just">
              <a:spcAft>
                <a:spcPts val="0"/>
              </a:spcAft>
            </a:pPr>
            <a:endParaRPr lang="ru-RU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«Случай на дороге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C:\Users\Руслана\Desktop\17191_html_m67ef87cd.jpg">
            <a:extLst>
              <a:ext uri="{FF2B5EF4-FFF2-40B4-BE49-F238E27FC236}">
                <a16:creationId xmlns:a16="http://schemas.microsoft.com/office/drawing/2014/main" id="{05086310-E03C-4B83-8ED6-D96CF914264B}"/>
              </a:ext>
            </a:extLst>
          </p:cNvPr>
          <p:cNvPicPr/>
          <p:nvPr/>
        </p:nvPicPr>
        <p:blipFill rotWithShape="1">
          <a:blip r:embed="rId2" cstate="print"/>
          <a:srcRect l="1839" r="2299" b="14861"/>
          <a:stretch/>
        </p:blipFill>
        <p:spPr bwMode="auto">
          <a:xfrm>
            <a:off x="1115045" y="1244668"/>
            <a:ext cx="6849512" cy="4732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38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услана\Desktop\17191_html_28bf8efc.jpg">
            <a:extLst>
              <a:ext uri="{FF2B5EF4-FFF2-40B4-BE49-F238E27FC236}">
                <a16:creationId xmlns:a16="http://schemas.microsoft.com/office/drawing/2014/main" id="{9CD49665-C4FE-4988-B00D-59AB9D3D72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888" y="878370"/>
            <a:ext cx="6367877" cy="4475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83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услана\Desktop\6154_html_4f103fc0.jpg">
            <a:extLst>
              <a:ext uri="{FF2B5EF4-FFF2-40B4-BE49-F238E27FC236}">
                <a16:creationId xmlns:a16="http://schemas.microsoft.com/office/drawing/2014/main" id="{96EDBF6A-1E39-44CF-98E4-E0513006E6C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92" y="1010657"/>
            <a:ext cx="6778073" cy="4836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1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услана\Desktop\250044_view.jpg">
            <a:extLst>
              <a:ext uri="{FF2B5EF4-FFF2-40B4-BE49-F238E27FC236}">
                <a16:creationId xmlns:a16="http://schemas.microsoft.com/office/drawing/2014/main" id="{8F5D3BC8-D209-49C4-9AA1-6381F00EBF7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788" y="790782"/>
            <a:ext cx="6203412" cy="447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62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5BB80B-8114-4401-9DDA-5B2EA107E164}"/>
              </a:ext>
            </a:extLst>
          </p:cNvPr>
          <p:cNvSpPr/>
          <p:nvPr/>
        </p:nvSpPr>
        <p:spPr>
          <a:xfrm>
            <a:off x="471833" y="226182"/>
            <a:ext cx="306955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создаем фото-кейс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C3DE26-EA38-497D-B6A0-DF236ADF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80" y="1408165"/>
            <a:ext cx="3330988" cy="2681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CF67C-B782-4650-8990-E03174F2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5" y="4098171"/>
            <a:ext cx="3069558" cy="20434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71B99-B760-4A0F-8F71-8DAA6F9E4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893" y="4089610"/>
            <a:ext cx="1884281" cy="2456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1A7D0-B3D2-4FBC-A45A-42FC78658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3" y="1110905"/>
            <a:ext cx="3391827" cy="2318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42C070-2EB7-4FAE-A9A1-A59BB74D4B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136"/>
          <a:stretch/>
        </p:blipFill>
        <p:spPr>
          <a:xfrm>
            <a:off x="7716446" y="3392093"/>
            <a:ext cx="2116096" cy="1672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AE68FB-E2D6-42C8-BAC2-68B7C2270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407" y="716381"/>
            <a:ext cx="3654934" cy="245682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72AD53-1257-4CFD-BA0D-EBEF474A6DD0}"/>
              </a:ext>
            </a:extLst>
          </p:cNvPr>
          <p:cNvSpPr/>
          <p:nvPr/>
        </p:nvSpPr>
        <p:spPr>
          <a:xfrm>
            <a:off x="3393729" y="1096460"/>
            <a:ext cx="38985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556310-488F-418C-9E81-29DD1DFDFD73}"/>
              </a:ext>
            </a:extLst>
          </p:cNvPr>
          <p:cNvSpPr/>
          <p:nvPr/>
        </p:nvSpPr>
        <p:spPr>
          <a:xfrm>
            <a:off x="3125893" y="4228223"/>
            <a:ext cx="41549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A982E1-2106-456F-9656-A733B24C7D34}"/>
              </a:ext>
            </a:extLst>
          </p:cNvPr>
          <p:cNvSpPr/>
          <p:nvPr/>
        </p:nvSpPr>
        <p:spPr>
          <a:xfrm>
            <a:off x="6993991" y="1575541"/>
            <a:ext cx="41549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223DDE-14EC-41EA-8771-0D3E04CD6738}"/>
              </a:ext>
            </a:extLst>
          </p:cNvPr>
          <p:cNvSpPr/>
          <p:nvPr/>
        </p:nvSpPr>
        <p:spPr>
          <a:xfrm>
            <a:off x="10880034" y="697630"/>
            <a:ext cx="41549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D0CF94-594E-4FD3-A5F1-5CD0B73FADD8}"/>
              </a:ext>
            </a:extLst>
          </p:cNvPr>
          <p:cNvSpPr/>
          <p:nvPr/>
        </p:nvSpPr>
        <p:spPr>
          <a:xfrm>
            <a:off x="10054406" y="4228223"/>
            <a:ext cx="415498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1192A6-52D5-42ED-9649-203221D42778}"/>
              </a:ext>
            </a:extLst>
          </p:cNvPr>
          <p:cNvSpPr/>
          <p:nvPr/>
        </p:nvSpPr>
        <p:spPr>
          <a:xfrm>
            <a:off x="7787321" y="3340241"/>
            <a:ext cx="511661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80A893-FAD4-4951-A14B-BDA77ABFE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296" y="4472590"/>
            <a:ext cx="2886431" cy="204936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E9725A-CF9C-412A-B473-7CEC7721F28B}"/>
              </a:ext>
            </a:extLst>
          </p:cNvPr>
          <p:cNvSpPr/>
          <p:nvPr/>
        </p:nvSpPr>
        <p:spPr>
          <a:xfrm>
            <a:off x="6897828" y="6108471"/>
            <a:ext cx="511661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BE1D44-CCE4-4D9F-89E4-A0C3994E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226754"/>
            <a:ext cx="7315200" cy="588873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B573E2-FBA7-4CC9-849E-1A3F638FDDF6}"/>
              </a:ext>
            </a:extLst>
          </p:cNvPr>
          <p:cNvSpPr/>
          <p:nvPr/>
        </p:nvSpPr>
        <p:spPr>
          <a:xfrm>
            <a:off x="471833" y="226182"/>
            <a:ext cx="278114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Случай на прогулке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9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52A830-CF90-4FD4-AC6D-89F3E346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0" y="957882"/>
            <a:ext cx="7088670" cy="47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1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A43C69-3307-493C-808F-B93EECF0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19" y="902597"/>
            <a:ext cx="42005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110873-4A47-4B72-9F87-969715E50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56" y="684557"/>
            <a:ext cx="6837818" cy="4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488A8B-1968-4FA4-B657-364ADA8E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4" y="179939"/>
            <a:ext cx="7762875" cy="5305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3CF00-E4D5-413E-B6EE-2F6367961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36"/>
          <a:stretch/>
        </p:blipFill>
        <p:spPr>
          <a:xfrm>
            <a:off x="7941366" y="3599414"/>
            <a:ext cx="3230217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BCB1E9-5689-4F3D-B5D9-3C16A892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16" y="464310"/>
            <a:ext cx="8596668" cy="58967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Формирование связной речи у детей с речевыми нарушениями приобретает первостепенное значение в общем комплексе коррекционных мероприятий. Организация обучения детей с недоразвитием речи предполагает формирование умения планировать собственное высказывание, самостоятельно ориентироваться в условиях речевой ситуации и определять содержание своего высказывания.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Внедрение кейс-технологии в </a:t>
            </a:r>
            <a:r>
              <a:rPr lang="ru-RU" sz="2000" b="1" dirty="0"/>
              <a:t>группе</a:t>
            </a:r>
            <a:r>
              <a:rPr lang="ru-RU" sz="2000" dirty="0"/>
              <a:t> компенсирующей направленности для детей с ТНР позволяет на практике развить коммуникативные компетенции.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14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96736-E45F-466A-962C-3D7BEFA1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2" y="438979"/>
            <a:ext cx="4744573" cy="31788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0321D-E269-45AF-9D4E-17A3D500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39" y="2776529"/>
            <a:ext cx="5736535" cy="38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6D3A5A7-20FB-4FAA-A61F-7A46F31C5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559" y="276385"/>
            <a:ext cx="3232058" cy="45248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залог здоровья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091D6-8CF0-434B-9167-F690FC0A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28" y="967409"/>
            <a:ext cx="6667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47CE17-30A8-482D-8F3A-76EB29CC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95" y="581025"/>
            <a:ext cx="5715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BCE66-34C5-46D5-ABD4-3F29DF80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5" r="46202"/>
          <a:stretch/>
        </p:blipFill>
        <p:spPr>
          <a:xfrm>
            <a:off x="7179013" y="1926077"/>
            <a:ext cx="2295727" cy="35513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88F95F-6AA6-4F71-A298-395CF35C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7" y="713013"/>
            <a:ext cx="5061625" cy="37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EF995-ED30-4F3B-B1D0-8AD487FE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36" y="1365569"/>
            <a:ext cx="5770500" cy="43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9EC8A1-C4CF-4DAC-87C6-6A0BEA6E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59"/>
          <a:stretch/>
        </p:blipFill>
        <p:spPr>
          <a:xfrm>
            <a:off x="967409" y="896715"/>
            <a:ext cx="7964083" cy="46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DD02C-E274-46AC-AA55-CB290F40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827415"/>
            <a:ext cx="7750396" cy="55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2B783-832E-4C56-AFBE-810F65CB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09" y="820392"/>
            <a:ext cx="6382578" cy="5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7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119/92/119092398_IGRAEM_V_ZHIZN.jpg">
            <a:extLst>
              <a:ext uri="{FF2B5EF4-FFF2-40B4-BE49-F238E27FC236}">
                <a16:creationId xmlns:a16="http://schemas.microsoft.com/office/drawing/2014/main" id="{85CF7291-1BF3-470F-9ADD-A02E68E4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5" y="492400"/>
            <a:ext cx="8241561" cy="46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9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47D228-BA48-4EEA-A89B-EB5D95C7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/>
              <a:t>Кейс - технология – это способ организации краткосрочного обучения на основе подлинных или вымышленных ситуаций. Кейс-технология направлена на обучение детей анализу проблемной ситуации и активизации речемыслительной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97F64F-E099-4DF9-91BE-5844B5CE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6104"/>
            <a:ext cx="8596668" cy="58839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Название кейс-технология произошло от латинского «</a:t>
            </a:r>
            <a:r>
              <a:rPr lang="ru-RU" sz="2300" dirty="0" err="1"/>
              <a:t>casus</a:t>
            </a:r>
            <a:r>
              <a:rPr lang="ru-RU" sz="2300" dirty="0"/>
              <a:t>» - запутанный, необычный случай; а также от английского «</a:t>
            </a:r>
            <a:r>
              <a:rPr lang="ru-RU" sz="2300" dirty="0" err="1"/>
              <a:t>case</a:t>
            </a:r>
            <a:r>
              <a:rPr lang="ru-RU" sz="2300" dirty="0"/>
              <a:t>» - портфель, чемоданчик.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300" dirty="0"/>
          </a:p>
          <a:p>
            <a:pPr>
              <a:lnSpc>
                <a:spcPct val="150000"/>
              </a:lnSpc>
            </a:pPr>
            <a:r>
              <a:rPr lang="ru-RU" sz="2300" dirty="0"/>
              <a:t>Изначально кейс-технологии разрабатывались для обучения юристов и менеджеров. На сегодняшний день данные технологии адаптированы и могут широко использоваться в процессе обучения школьников и дошкольников. </a:t>
            </a:r>
          </a:p>
          <a:p>
            <a:pPr>
              <a:lnSpc>
                <a:spcPct val="150000"/>
              </a:lnSpc>
            </a:pPr>
            <a:r>
              <a:rPr lang="ru-RU" sz="2300" b="1" dirty="0"/>
              <a:t> 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2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2079CA-A430-4C55-8067-5FA219C0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0" y="702849"/>
            <a:ext cx="10547257" cy="56184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Использование кейс-технологии предполагает знакомство с реальной или гипотетической проблемой и выработку своего взгляда на её решение. Сущность кейс-технологи - анализ проблемной ситуации. Анализ как логическая операция мышления способствует речевому развитию ребёнка, «поскольку речь является формой существования мышления, между речью и мышлением существует единство» (</a:t>
            </a:r>
            <a:r>
              <a:rPr lang="ru-RU" sz="2000" dirty="0" err="1"/>
              <a:t>С.Л.Рубенштейн</a:t>
            </a:r>
            <a:r>
              <a:rPr lang="ru-RU" sz="2000" dirty="0"/>
              <a:t>)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Технология метода заключается в том,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что разрабатывается или подбирается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готовая конкретная ситуация,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ставится комплекс вопросов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или задач, разворачивается дискуссия.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6B82C-BEAA-4DD5-8DFA-D367EAE3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36" y="3087997"/>
            <a:ext cx="4542541" cy="36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07F480-43D6-4CA2-9294-EF809736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81" y="636103"/>
            <a:ext cx="10312206" cy="13649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8000" dirty="0"/>
              <a:t>Фото-кейс - это фотографии, которые используются для рассмотрения проблемной ситуации, далее идет анализ возможных решений и выбор лучшего из них. А фотография с продолжением мотивирует интерес детей.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49D934-FEA7-488E-84C3-800B0122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1" y="2431773"/>
            <a:ext cx="4788452" cy="3591339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7209276-5193-42E6-B198-6262127ACF97}"/>
              </a:ext>
            </a:extLst>
          </p:cNvPr>
          <p:cNvSpPr txBox="1">
            <a:spLocks/>
          </p:cNvSpPr>
          <p:nvPr/>
        </p:nvSpPr>
        <p:spPr>
          <a:xfrm>
            <a:off x="5199270" y="2431773"/>
            <a:ext cx="6773876" cy="2915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Фото-кейс</a:t>
            </a:r>
            <a:r>
              <a:rPr lang="ru-RU" sz="2000" dirty="0"/>
              <a:t> активизируют мысль детей, развивают воображение, воспитывают чувства, усиливают потребность в общении с другими людьми. Данная технологии помогают повысить интерес детей к изучаемому предмету, развивают у них такие качества, как социальная активность, коммуникабельность, умение слушать и грамотно излагать свои мысли.</a:t>
            </a:r>
          </a:p>
        </p:txBody>
      </p:sp>
    </p:spTree>
    <p:extLst>
      <p:ext uri="{BB962C8B-B14F-4D97-AF65-F5344CB8AC3E}">
        <p14:creationId xmlns:p14="http://schemas.microsoft.com/office/powerpoint/2010/main" val="199639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989D18-5A76-4217-91D8-122C1DB8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60" y="663095"/>
            <a:ext cx="10268962" cy="1921079"/>
          </a:xfrm>
        </p:spPr>
        <p:txBody>
          <a:bodyPr>
            <a:normAutofit/>
          </a:bodyPr>
          <a:lstStyle/>
          <a:p>
            <a:r>
              <a:rPr lang="ru-RU" sz="2000" dirty="0"/>
              <a:t>В старшем дошкольном возрасте дети начинают осознавать события, которых не было в их личном опыте, их интересуют не только поступки героев, но и мотивы поступков, чувства. Наиболее существенными становятся социальные связи, выраженные в сюжете через позу людей, их жесты и внешние выразительные действия.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58A1A-CA3C-4985-B2A7-0621DA8B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1" t="25121"/>
          <a:stretch/>
        </p:blipFill>
        <p:spPr>
          <a:xfrm>
            <a:off x="2544417" y="2412570"/>
            <a:ext cx="6506818" cy="40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AFE7BF-F606-40CE-8125-170378558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7565"/>
            <a:ext cx="10626770" cy="56437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70C0"/>
                </a:solidFill>
              </a:rPr>
              <a:t>Комплект «фото-кейс»</a:t>
            </a:r>
          </a:p>
          <a:p>
            <a:pPr algn="ctr"/>
            <a:r>
              <a:rPr lang="ru-RU" sz="2400" dirty="0"/>
              <a:t>Фотографии</a:t>
            </a:r>
          </a:p>
          <a:p>
            <a:pPr algn="ctr"/>
            <a:r>
              <a:rPr lang="ru-RU" sz="2400" dirty="0"/>
              <a:t> текст, о каком-либо событии </a:t>
            </a:r>
          </a:p>
          <a:p>
            <a:pPr algn="ctr"/>
            <a:r>
              <a:rPr lang="ru-RU" sz="2400" dirty="0"/>
              <a:t>вопросы после основного текста</a:t>
            </a:r>
          </a:p>
          <a:p>
            <a:pPr algn="ctr"/>
            <a:r>
              <a:rPr lang="ru-RU" sz="2400" dirty="0"/>
              <a:t> технологическая карта</a:t>
            </a:r>
            <a:r>
              <a:rPr lang="ru-RU" dirty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sz="2400" dirty="0"/>
              <a:t>Это практический материал, разработанный в творческой лаборатории «Современные образовательные технологии, под научным руководством профессора кафедры педагогики и методик преподавания ТГУ, доктора педагогических наук И.В. Руденко.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10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52674D4-2A6A-40FD-B38C-988CC2675A5E}"/>
              </a:ext>
            </a:extLst>
          </p:cNvPr>
          <p:cNvSpPr/>
          <p:nvPr/>
        </p:nvSpPr>
        <p:spPr>
          <a:xfrm>
            <a:off x="260303" y="2480963"/>
            <a:ext cx="2294197" cy="1084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 воображение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E65359E-A5E4-40A5-B3DB-26D956F6AC13}"/>
              </a:ext>
            </a:extLst>
          </p:cNvPr>
          <p:cNvSpPr/>
          <p:nvPr/>
        </p:nvSpPr>
        <p:spPr>
          <a:xfrm>
            <a:off x="3685788" y="2510780"/>
            <a:ext cx="360947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Влияние применения фото-кейсов на развитие дошкольников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C3033F-A4FA-4B19-9327-82D246CE3EBC}"/>
              </a:ext>
            </a:extLst>
          </p:cNvPr>
          <p:cNvSpPr/>
          <p:nvPr/>
        </p:nvSpPr>
        <p:spPr>
          <a:xfrm>
            <a:off x="7190276" y="391055"/>
            <a:ext cx="3305446" cy="1667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социальную активность, коммуникабельность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689FC44-0140-4B96-B95E-DFA76F600257}"/>
              </a:ext>
            </a:extLst>
          </p:cNvPr>
          <p:cNvSpPr/>
          <p:nvPr/>
        </p:nvSpPr>
        <p:spPr>
          <a:xfrm>
            <a:off x="8607300" y="2415320"/>
            <a:ext cx="2961848" cy="14422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умение слушать и грамотно излагать свои мысли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9B81D7-D776-4E15-B316-FC3919F98C62}"/>
              </a:ext>
            </a:extLst>
          </p:cNvPr>
          <p:cNvSpPr/>
          <p:nvPr/>
        </p:nvSpPr>
        <p:spPr>
          <a:xfrm>
            <a:off x="7533372" y="4180385"/>
            <a:ext cx="3426176" cy="1667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 умение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взаимодействовать 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системах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«ребенок-ребенок», «ребенок-взрослый»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4B0C9F2-5FD6-40AB-88F1-3A0846C528AF}"/>
              </a:ext>
            </a:extLst>
          </p:cNvPr>
          <p:cNvSpPr/>
          <p:nvPr/>
        </p:nvSpPr>
        <p:spPr>
          <a:xfrm>
            <a:off x="896407" y="4179102"/>
            <a:ext cx="2316963" cy="1667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повышает интерес детей к обсуждаемой теме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C5F3B66-041F-4BB9-AEA2-7969422D88F4}"/>
              </a:ext>
            </a:extLst>
          </p:cNvPr>
          <p:cNvSpPr/>
          <p:nvPr/>
        </p:nvSpPr>
        <p:spPr>
          <a:xfrm>
            <a:off x="3685789" y="5030628"/>
            <a:ext cx="2993978" cy="1472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учатся получать необходимую информацию в общении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96A19F1-EE32-42F0-8547-6BE8EA9B218A}"/>
              </a:ext>
            </a:extLst>
          </p:cNvPr>
          <p:cNvSpPr/>
          <p:nvPr/>
        </p:nvSpPr>
        <p:spPr>
          <a:xfrm>
            <a:off x="3594216" y="354818"/>
            <a:ext cx="2806583" cy="1168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Учатся отстаивать свою точку зрения в общении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14DCD4F-14D0-40E8-AE55-D92DCF6E5AAC}"/>
              </a:ext>
            </a:extLst>
          </p:cNvPr>
          <p:cNvSpPr/>
          <p:nvPr/>
        </p:nvSpPr>
        <p:spPr>
          <a:xfrm>
            <a:off x="437322" y="711049"/>
            <a:ext cx="2711651" cy="1347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умение вести диалог со взрослыми и сверстниками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565F6C6-5A88-4107-AE38-7D8E32D823B9}"/>
              </a:ext>
            </a:extLst>
          </p:cNvPr>
          <p:cNvSpPr/>
          <p:nvPr/>
        </p:nvSpPr>
        <p:spPr>
          <a:xfrm rot="16200000">
            <a:off x="4816775" y="1837876"/>
            <a:ext cx="503583" cy="22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117777A-F358-4190-88BB-92BCE747350D}"/>
              </a:ext>
            </a:extLst>
          </p:cNvPr>
          <p:cNvSpPr/>
          <p:nvPr/>
        </p:nvSpPr>
        <p:spPr>
          <a:xfrm rot="18180088">
            <a:off x="6650032" y="2144647"/>
            <a:ext cx="503583" cy="2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1B31A748-F216-41DC-AA0E-AA1368F81490}"/>
              </a:ext>
            </a:extLst>
          </p:cNvPr>
          <p:cNvSpPr/>
          <p:nvPr/>
        </p:nvSpPr>
        <p:spPr>
          <a:xfrm rot="21393317">
            <a:off x="7622212" y="3059282"/>
            <a:ext cx="503583" cy="22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B332D1E9-EF7A-40E1-862B-3C2541C43844}"/>
              </a:ext>
            </a:extLst>
          </p:cNvPr>
          <p:cNvSpPr/>
          <p:nvPr/>
        </p:nvSpPr>
        <p:spPr>
          <a:xfrm rot="8502825">
            <a:off x="3342425" y="3996185"/>
            <a:ext cx="503583" cy="22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8677938F-EB26-4B3B-AB81-DC0F8205C080}"/>
              </a:ext>
            </a:extLst>
          </p:cNvPr>
          <p:cNvSpPr/>
          <p:nvPr/>
        </p:nvSpPr>
        <p:spPr>
          <a:xfrm rot="5400000">
            <a:off x="5045198" y="4330260"/>
            <a:ext cx="503583" cy="22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3EDC86A7-6615-4270-A839-6FE60DD91BC8}"/>
              </a:ext>
            </a:extLst>
          </p:cNvPr>
          <p:cNvSpPr/>
          <p:nvPr/>
        </p:nvSpPr>
        <p:spPr>
          <a:xfrm rot="12804122">
            <a:off x="3160034" y="2259288"/>
            <a:ext cx="503583" cy="22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24797F6-244E-4124-9077-B7C2060E1DD7}"/>
              </a:ext>
            </a:extLst>
          </p:cNvPr>
          <p:cNvSpPr/>
          <p:nvPr/>
        </p:nvSpPr>
        <p:spPr>
          <a:xfrm rot="2160242">
            <a:off x="6907166" y="4031591"/>
            <a:ext cx="503583" cy="242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CEA2A1D-E783-4434-AF5C-84F4C6815C6D}"/>
              </a:ext>
            </a:extLst>
          </p:cNvPr>
          <p:cNvSpPr/>
          <p:nvPr/>
        </p:nvSpPr>
        <p:spPr>
          <a:xfrm rot="10800000" flipV="1">
            <a:off x="2959165" y="2967098"/>
            <a:ext cx="503583" cy="24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441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</TotalTime>
  <Words>480</Words>
  <Application>Microsoft Office PowerPoint</Application>
  <PresentationFormat>Широкоэкранный</PresentationFormat>
  <Paragraphs>54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Аспект</vt:lpstr>
      <vt:lpstr>Применение технологии «фото-кейс» для развития речемыслительной деятельности воспитанников старших дошкольников в группе компенсирующей направленности для детей с ТНР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Bhbyf</dc:creator>
  <cp:lastModifiedBy>Bhbyf</cp:lastModifiedBy>
  <cp:revision>33</cp:revision>
  <dcterms:created xsi:type="dcterms:W3CDTF">2018-01-08T11:39:24Z</dcterms:created>
  <dcterms:modified xsi:type="dcterms:W3CDTF">2018-10-18T03:05:54Z</dcterms:modified>
</cp:coreProperties>
</file>