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2" r:id="rId3"/>
    <p:sldId id="261" r:id="rId4"/>
    <p:sldId id="281" r:id="rId5"/>
    <p:sldId id="282" r:id="rId6"/>
    <p:sldId id="283" r:id="rId7"/>
    <p:sldId id="284" r:id="rId8"/>
    <p:sldId id="287" r:id="rId9"/>
    <p:sldId id="267" r:id="rId10"/>
    <p:sldId id="268" r:id="rId11"/>
    <p:sldId id="286" r:id="rId12"/>
    <p:sldId id="269" r:id="rId13"/>
    <p:sldId id="274" r:id="rId14"/>
    <p:sldId id="275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название" id="{779CC93D-E52E-4D84-901B-11D7331DD495}">
          <p14:sldIdLst>
            <p14:sldId id="259"/>
          </p14:sldIdLst>
        </p14:section>
        <p14:section name="Актуальность, введение" id="{ABA716BF-3A5C-4ADB-94C9-CFEF84EBA240}">
          <p14:sldIdLst>
            <p14:sldId id="262"/>
            <p14:sldId id="261"/>
            <p14:sldId id="281"/>
            <p14:sldId id="282"/>
          </p14:sldIdLst>
        </p14:section>
        <p14:section name="Цели,задачи, средства реализации. Основной раздел." id="{6D9936A3-3945-4757-BC8B-B5C252D8E036}">
          <p14:sldIdLst>
            <p14:sldId id="283"/>
            <p14:sldId id="284"/>
            <p14:sldId id="287"/>
            <p14:sldId id="267"/>
            <p14:sldId id="268"/>
            <p14:sldId id="286"/>
            <p14:sldId id="269"/>
            <p14:sldId id="274"/>
          </p14:sldIdLst>
        </p14:section>
        <p14:section name="заключение" id="{3F78B471-41DA-46F2-A8E4-97E471896AB3}">
          <p14:sldIdLst>
            <p14:sldId id="275"/>
            <p14:sldId id="27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83986" autoAdjust="0"/>
  </p:normalViewPr>
  <p:slideViewPr>
    <p:cSldViewPr>
      <p:cViewPr varScale="1">
        <p:scale>
          <a:sx n="61" d="100"/>
          <a:sy n="61" d="100"/>
        </p:scale>
        <p:origin x="-17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6246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ru-RU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ru-RU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ru-RU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ru-RU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ru-RU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ru-RU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ru-RU" sz="2000" dirty="0" smtClean="0"/>
            <a:t>Двигательные методы - используются как инструмент преодоления различных проблем самочувствия и взаимоотношений с другими людьми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ru-RU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ru-RU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ru-RU" sz="2000" dirty="0" smtClean="0"/>
            <a:t>Когнитивные методы - направлены на формирование и развитие психических функций 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ru-RU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ru-RU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ru-RU"/>
        </a:p>
      </dgm:t>
    </dgm:pt>
    <dgm:pt modelId="{7E429971-BC57-430F-BB25-C0574E5E39E3}" type="pres">
      <dgm:prSet presAssocID="{74EE5CD8-078F-4590-BF9C-A341A294A016}" presName="parentText" presStyleLbl="node1" presStyleIdx="0" presStyleCnt="2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ru-RU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ru-RU"/>
        </a:p>
      </dgm:t>
    </dgm:pt>
    <dgm:pt modelId="{C04276DC-EE64-470A-B8BC-09067B8045FA}" type="pres">
      <dgm:prSet presAssocID="{AA046201-5C4D-445E-BF0B-5C6D2B0A1945}" presName="parentText" presStyleLbl="node1" presStyleIdx="1" presStyleCnt="2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235078" y="-1898770"/>
          <a:ext cx="1297023" cy="54189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Когнитивные методы - направлены на формирование и развитие психических функций 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74139" y="162169"/>
        <a:ext cx="5418902" cy="1297023"/>
      </dsp:txXfrm>
    </dsp:sp>
    <dsp:sp modelId="{7E429971-BC57-430F-BB25-C0574E5E39E3}">
      <dsp:nvSpPr>
        <dsp:cNvPr id="0" name=""/>
        <dsp:cNvSpPr/>
      </dsp:nvSpPr>
      <dsp:spPr>
        <a:xfrm>
          <a:off x="118" y="0"/>
          <a:ext cx="1174020" cy="16212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1</a:t>
          </a:r>
        </a:p>
      </dsp:txBody>
      <dsp:txXfrm>
        <a:off x="57429" y="57311"/>
        <a:ext cx="1059398" cy="1506657"/>
      </dsp:txXfrm>
    </dsp:sp>
    <dsp:sp modelId="{B37A5355-225B-4C6F-AED7-6C620F99EECC}">
      <dsp:nvSpPr>
        <dsp:cNvPr id="0" name=""/>
        <dsp:cNvSpPr/>
      </dsp:nvSpPr>
      <dsp:spPr>
        <a:xfrm rot="5400000">
          <a:off x="3235078" y="-196427"/>
          <a:ext cx="1297023" cy="5418902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0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Двигательные методы - используются как инструмент преодоления различных проблем самочувствия и взаимоотношений с другими людьми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174139" y="1864512"/>
        <a:ext cx="5418902" cy="1297023"/>
      </dsp:txXfrm>
    </dsp:sp>
    <dsp:sp modelId="{C04276DC-EE64-470A-B8BC-09067B8045FA}">
      <dsp:nvSpPr>
        <dsp:cNvPr id="0" name=""/>
        <dsp:cNvSpPr/>
      </dsp:nvSpPr>
      <dsp:spPr>
        <a:xfrm>
          <a:off x="118" y="1702383"/>
          <a:ext cx="1174020" cy="162127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/>
            <a:t>2</a:t>
          </a:r>
        </a:p>
      </dsp:txBody>
      <dsp:txXfrm>
        <a:off x="57429" y="1759694"/>
        <a:ext cx="1059398" cy="1506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D83FDC75-7F73-4A4A-A77C-09AADF00E0EA}" type="datetimeFigureOut">
              <a:rPr lang="ru-RU" smtClean="0"/>
              <a:pPr/>
              <a:t>15.11.2022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459226BF-1F13-42D3-80DC-373E7ADD1E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5805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48AEF76B-3757-4A0B-AF93-28494465C1DD}" type="datetimeFigureOut">
              <a:pPr/>
              <a:t>12/17/2009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75693FD4-8F83-4EF7-AC3F-0DC0388986B0}" type="slidenum"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203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ru-RU" smtClean="0"/>
              <a:pPr/>
              <a:t>12</a:t>
            </a:fld>
            <a:endParaRPr lang="ru-RU" dirty="0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 smtClean="0"/>
              <a:t>Microsoft </a:t>
            </a:r>
            <a:r>
              <a:rPr lang="ru-RU" b="1" dirty="0" smtClean="0"/>
              <a:t>Инженерное мастерство</a:t>
            </a:r>
            <a:endParaRPr lang="ru-RU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Конфиденциальная информация Майкрософт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endParaRPr lang="ru-RU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ru-RU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ru-RU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2000" baseline="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ru-RU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ru-RU" sz="1800"/>
            </a:lvl1pPr>
          </a:lstStyle>
          <a:p>
            <a:r>
              <a:rPr kumimoji="0" lang="ru-RU" dirty="0"/>
              <a:t>Эмблема организации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ru-RU"/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ru-RU" sz="3200">
                <a:latin typeface="+mn-lt"/>
              </a:defRPr>
            </a:lvl1pPr>
            <a:lvl2pPr eaLnBrk="1" latinLnBrk="0" hangingPunct="1">
              <a:defRPr kumimoji="0" lang="ru-RU" sz="2800">
                <a:latin typeface="+mn-lt"/>
              </a:defRPr>
            </a:lvl2pPr>
            <a:lvl3pPr eaLnBrk="1" latinLnBrk="0" hangingPunct="1">
              <a:defRPr kumimoji="0" lang="ru-RU" sz="2400">
                <a:latin typeface="+mn-lt"/>
              </a:defRPr>
            </a:lvl3pPr>
            <a:lvl4pPr eaLnBrk="1" latinLnBrk="0" hangingPunct="1">
              <a:defRPr kumimoji="0" lang="ru-RU" sz="2400">
                <a:latin typeface="+mn-lt"/>
              </a:defRPr>
            </a:lvl4pPr>
            <a:lvl5pPr eaLnBrk="1" latinLnBrk="0" hangingPunct="1">
              <a:defRPr kumimoji="0" lang="ru-RU" sz="2400">
                <a:latin typeface="+mn-lt"/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ru-RU" sz="2800"/>
            </a:lvl1pPr>
            <a:lvl2pPr eaLnBrk="1" latinLnBrk="0" hangingPunct="1">
              <a:defRPr kumimoji="0" lang="ru-RU" sz="2400"/>
            </a:lvl2pPr>
            <a:lvl3pPr eaLnBrk="1" latinLnBrk="0" hangingPunct="1">
              <a:defRPr kumimoji="0" lang="ru-RU" sz="2000"/>
            </a:lvl3pPr>
            <a:lvl4pPr eaLnBrk="1" latinLnBrk="0" hangingPunct="1">
              <a:defRPr kumimoji="0" lang="ru-RU" sz="1800"/>
            </a:lvl4pPr>
            <a:lvl5pPr eaLnBrk="1" latinLnBrk="0" hangingPunct="1">
              <a:defRPr kumimoji="0" lang="ru-RU" sz="1800"/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ru-RU" sz="2400" b="1"/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ru-RU" sz="2400"/>
            </a:lvl1pPr>
            <a:lvl2pPr eaLnBrk="1" latinLnBrk="0" hangingPunct="1">
              <a:defRPr kumimoji="0" lang="ru-RU" sz="2000"/>
            </a:lvl2pPr>
            <a:lvl3pPr eaLnBrk="1" latinLnBrk="0" hangingPunct="1">
              <a:defRPr kumimoji="0" lang="ru-RU" sz="1800"/>
            </a:lvl3pPr>
            <a:lvl4pPr eaLnBrk="1" latinLnBrk="0" hangingPunct="1">
              <a:defRPr kumimoji="0" lang="ru-RU" sz="1600"/>
            </a:lvl4pPr>
            <a:lvl5pPr eaLnBrk="1" latinLnBrk="0" hangingPunct="1">
              <a:defRPr kumimoji="0" lang="ru-RU" sz="1600"/>
            </a:lvl5pPr>
            <a:lvl6pPr eaLnBrk="1" latinLnBrk="0" hangingPunct="1">
              <a:defRPr kumimoji="0" lang="ru-RU" sz="1600"/>
            </a:lvl6pPr>
            <a:lvl7pPr eaLnBrk="1" latinLnBrk="0" hangingPunct="1">
              <a:defRPr kumimoji="0" lang="ru-RU" sz="1600"/>
            </a:lvl7pPr>
            <a:lvl8pPr eaLnBrk="1" latinLnBrk="0" hangingPunct="1">
              <a:defRPr kumimoji="0" lang="ru-RU" sz="1600"/>
            </a:lvl8pPr>
            <a:lvl9pPr eaLnBrk="1" latinLnBrk="0" hangingPunct="1">
              <a:defRPr kumimoji="0" lang="ru-RU" sz="16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ru-RU" sz="3200"/>
            </a:lvl1pPr>
            <a:lvl2pPr eaLnBrk="1" latinLnBrk="0" hangingPunct="1">
              <a:defRPr kumimoji="0" lang="ru-RU" sz="2800"/>
            </a:lvl2pPr>
            <a:lvl3pPr eaLnBrk="1" latinLnBrk="0" hangingPunct="1">
              <a:defRPr kumimoji="0" lang="ru-RU" sz="2400"/>
            </a:lvl3pPr>
            <a:lvl4pPr eaLnBrk="1" latinLnBrk="0" hangingPunct="1">
              <a:defRPr kumimoji="0" lang="ru-RU" sz="2000"/>
            </a:lvl4pPr>
            <a:lvl5pPr eaLnBrk="1" latinLnBrk="0" hangingPunct="1">
              <a:defRPr kumimoji="0" lang="ru-RU" sz="2000"/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dirty="0" smtClean="0"/>
              <a:t>Вставка рисунка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12/17/2009</a:t>
            </a:fld>
            <a:endParaRPr kumimoji="0"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4.xml"/><Relationship Id="rId9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9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195736" y="2286000"/>
            <a:ext cx="65752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использование </a:t>
            </a:r>
            <a:r>
              <a:rPr lang="ru-RU" sz="2700" dirty="0" err="1" smtClean="0"/>
              <a:t>кинезиомячей</a:t>
            </a:r>
            <a:r>
              <a:rPr lang="ru-RU" sz="2700" dirty="0" smtClean="0"/>
              <a:t>, </a:t>
            </a:r>
            <a:r>
              <a:rPr lang="ru-RU" sz="2700" dirty="0" err="1" smtClean="0"/>
              <a:t>кинезиомешочков</a:t>
            </a:r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>для </a:t>
            </a:r>
            <a:r>
              <a:rPr lang="ru-RU" sz="2700" dirty="0"/>
              <a:t>развития и коррекции визуально-пространственного мышления у детей с ОВЗ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95936" y="4869160"/>
            <a:ext cx="4988552" cy="1224136"/>
          </a:xfrm>
        </p:spPr>
        <p:txBody>
          <a:bodyPr>
            <a:normAutofit fontScale="85000" lnSpcReduction="10000"/>
          </a:bodyPr>
          <a:lstStyle/>
          <a:p>
            <a:r>
              <a:rPr lang="ru-RU" sz="2400" i="1" dirty="0" smtClean="0">
                <a:latin typeface="+mn-lt"/>
              </a:rPr>
              <a:t>Педагог-психолог</a:t>
            </a:r>
            <a:endParaRPr lang="ru-RU" sz="2400" i="1" dirty="0">
              <a:latin typeface="+mn-lt"/>
            </a:endParaRPr>
          </a:p>
          <a:p>
            <a:r>
              <a:rPr lang="ru-RU" sz="2400" i="1" dirty="0">
                <a:latin typeface="+mn-lt"/>
              </a:rPr>
              <a:t>МБДОУ </a:t>
            </a:r>
            <a:r>
              <a:rPr lang="ru-RU" sz="2400" i="1" dirty="0" smtClean="0">
                <a:latin typeface="+mn-lt"/>
              </a:rPr>
              <a:t>№16 </a:t>
            </a:r>
            <a:r>
              <a:rPr lang="ru-RU" sz="2400" i="1" dirty="0">
                <a:latin typeface="+mn-lt"/>
              </a:rPr>
              <a:t>«Детский сад» г. Кингисеппа</a:t>
            </a:r>
          </a:p>
          <a:p>
            <a:r>
              <a:rPr lang="ru-RU" sz="2400" i="1" dirty="0" smtClean="0">
                <a:latin typeface="+mn-lt"/>
              </a:rPr>
              <a:t>Сорока Ирина Юрьевна</a:t>
            </a:r>
            <a:endParaRPr lang="ru-RU" sz="2400" i="1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s2.livemaster.ru/storage/7f/4e/b83391cb3e4567fb737a066576m8--kukly-i-igrushki-kineziologicheskie-meshochk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5"/>
            <a:ext cx="794056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1718131"/>
            <a:ext cx="49685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Методика показана детям, при работе с</a:t>
            </a:r>
            <a:r>
              <a:rPr lang="ru-RU" dirty="0"/>
              <a:t>:</a:t>
            </a:r>
          </a:p>
          <a:p>
            <a:r>
              <a:rPr lang="ru-RU" dirty="0"/>
              <a:t>• Эмоциональными и поведенческими трудностями.</a:t>
            </a:r>
          </a:p>
          <a:p>
            <a:r>
              <a:rPr lang="ru-RU" dirty="0"/>
              <a:t>• Нарушениями координации движений и моторной неловкости.</a:t>
            </a:r>
          </a:p>
          <a:p>
            <a:r>
              <a:rPr lang="ru-RU" dirty="0"/>
              <a:t>• Трудностями выстраивания отношений со взрослыми и сверстниками.</a:t>
            </a:r>
          </a:p>
          <a:p>
            <a:r>
              <a:rPr lang="ru-RU" dirty="0"/>
              <a:t>• Синдромом дефицита внимания и гиперреактивность, невнимательность, </a:t>
            </a:r>
            <a:r>
              <a:rPr lang="ru-RU" dirty="0" smtClean="0"/>
              <a:t>гиперактивность </a:t>
            </a:r>
            <a:r>
              <a:rPr lang="ru-RU" dirty="0"/>
              <a:t>- импульсивность.</a:t>
            </a:r>
          </a:p>
          <a:p>
            <a:r>
              <a:rPr lang="ru-RU" dirty="0"/>
              <a:t>• Задержкой развития, аутизмом, РАС.</a:t>
            </a:r>
          </a:p>
          <a:p>
            <a:r>
              <a:rPr lang="ru-RU" dirty="0"/>
              <a:t>• Задержкой психоречевого и интеллектуального развития.</a:t>
            </a:r>
          </a:p>
          <a:p>
            <a:r>
              <a:rPr lang="ru-RU" dirty="0"/>
              <a:t>• Общим недоразвитием речи.</a:t>
            </a:r>
          </a:p>
          <a:p>
            <a:r>
              <a:rPr lang="ru-RU" dirty="0"/>
              <a:t>• Для эффективности других коррекционных занятий с психологом, логопедом, дефектологом.</a:t>
            </a:r>
          </a:p>
        </p:txBody>
      </p:sp>
      <p:pic>
        <p:nvPicPr>
          <p:cNvPr id="8194" name="Picture 2" descr="https://newneuro.ru/wp-content/uploads/2019/08/autizm-u-rebenka-diagnostika-lechen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2" y="4725144"/>
            <a:ext cx="3000345" cy="182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nformugra.ru/upload/iblock/0fb/r8lmlzka52nw4bzx5uk21ngy5g4kd7v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92" y="2899525"/>
            <a:ext cx="2975324" cy="167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ihi.ru/pics/2021/09/09/24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52228"/>
            <a:ext cx="1992974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Line 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1249363" y="5799138"/>
            <a:ext cx="7208837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ru-RU"/>
            </a:pPr>
            <a:endParaRPr lang="ru-RU" dirty="0"/>
          </a:p>
        </p:txBody>
      </p:sp>
      <p:sp>
        <p:nvSpPr>
          <p:cNvPr id="627715" name="Line 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42990" y="1898319"/>
            <a:ext cx="15875" cy="3916363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defRPr lang="ru-RU"/>
            </a:pPr>
            <a:endParaRPr lang="ru-RU" dirty="0"/>
          </a:p>
        </p:txBody>
      </p:sp>
      <p:sp>
        <p:nvSpPr>
          <p:cNvPr id="627722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invGray">
          <a:xfrm>
            <a:off x="1619672" y="4329094"/>
            <a:ext cx="1890463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ru-RU"/>
            </a:pPr>
            <a:r>
              <a:rPr lang="ru-RU" sz="2000" dirty="0"/>
              <a:t>Н</a:t>
            </a:r>
            <a:r>
              <a:rPr lang="ru-RU" sz="2000" dirty="0" smtClean="0"/>
              <a:t>ачальное </a:t>
            </a:r>
            <a:r>
              <a:rPr lang="ru-RU" sz="2000" dirty="0"/>
              <a:t>разучивание двигательного действия</a:t>
            </a:r>
          </a:p>
        </p:txBody>
      </p:sp>
      <p:sp>
        <p:nvSpPr>
          <p:cNvPr id="627725" name="AutoShape 13"/>
          <p:cNvSpPr>
            <a:spLocks noChangeArrowheads="1"/>
          </p:cNvSpPr>
          <p:nvPr>
            <p:custDataLst>
              <p:tags r:id="rId5"/>
            </p:custDataLst>
          </p:nvPr>
        </p:nvSpPr>
        <p:spPr bwMode="invGray">
          <a:xfrm>
            <a:off x="6335670" y="2089798"/>
            <a:ext cx="2484802" cy="1212785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ru-RU"/>
            </a:pPr>
            <a:r>
              <a:rPr lang="ru-RU" sz="2000" dirty="0"/>
              <a:t>закрепление и совершенствование двигательного действия</a:t>
            </a:r>
          </a:p>
        </p:txBody>
      </p:sp>
      <p:sp>
        <p:nvSpPr>
          <p:cNvPr id="627728" name="Rectangle 16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921154" y="62243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Этапы разучивания упражнений с кинезиомешочками и </a:t>
            </a:r>
            <a:r>
              <a:rPr lang="ru-RU" sz="3200" b="1" dirty="0" smtClean="0"/>
              <a:t>кинезиомячами</a:t>
            </a:r>
            <a:endParaRPr lang="ru-RU" sz="3200" dirty="0"/>
          </a:p>
        </p:txBody>
      </p:sp>
      <p:sp>
        <p:nvSpPr>
          <p:cNvPr id="17" name="AutoShape 10"/>
          <p:cNvSpPr>
            <a:spLocks noChangeArrowheads="1"/>
          </p:cNvSpPr>
          <p:nvPr>
            <p:custDataLst>
              <p:tags r:id="rId7"/>
            </p:custDataLst>
          </p:nvPr>
        </p:nvSpPr>
        <p:spPr bwMode="invGray">
          <a:xfrm>
            <a:off x="4191000" y="3276600"/>
            <a:ext cx="1753651" cy="1222157"/>
          </a:xfrm>
          <a:prstGeom prst="round2DiagRect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45720" rIns="45720" anchor="ctr">
            <a:noAutofit/>
          </a:bodyPr>
          <a:lstStyle/>
          <a:p>
            <a:pPr algn="ctr">
              <a:defRPr lang="ru-RU"/>
            </a:pPr>
            <a:r>
              <a:rPr lang="ru-RU" sz="2000" dirty="0"/>
              <a:t>У</a:t>
            </a:r>
            <a:r>
              <a:rPr lang="ru-RU" sz="2000" dirty="0" smtClean="0"/>
              <a:t>глубленное </a:t>
            </a:r>
            <a:r>
              <a:rPr lang="ru-RU" sz="2000" dirty="0"/>
              <a:t>разучивание</a:t>
            </a:r>
          </a:p>
        </p:txBody>
      </p:sp>
      <p:sp>
        <p:nvSpPr>
          <p:cNvPr id="11" name="Freeform 15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21240482">
            <a:off x="2519412" y="1676400"/>
            <a:ext cx="3728988" cy="2313711"/>
          </a:xfrm>
          <a:custGeom>
            <a:avLst/>
            <a:gdLst/>
            <a:ahLst/>
            <a:cxnLst>
              <a:cxn ang="0">
                <a:pos x="0" y="1390"/>
              </a:cxn>
              <a:cxn ang="0">
                <a:pos x="1529" y="158"/>
              </a:cxn>
              <a:cxn ang="0">
                <a:pos x="1529" y="0"/>
              </a:cxn>
              <a:cxn ang="0">
                <a:pos x="2030" y="360"/>
              </a:cxn>
              <a:cxn ang="0">
                <a:pos x="1523" y="714"/>
              </a:cxn>
              <a:cxn ang="0">
                <a:pos x="1520" y="543"/>
              </a:cxn>
              <a:cxn ang="0">
                <a:pos x="0" y="1390"/>
              </a:cxn>
            </a:cxnLst>
            <a:rect l="0" t="0" r="r" b="b"/>
            <a:pathLst>
              <a:path w="2030" h="1390">
                <a:moveTo>
                  <a:pt x="0" y="1390"/>
                </a:moveTo>
                <a:cubicBezTo>
                  <a:pt x="131" y="796"/>
                  <a:pt x="676" y="220"/>
                  <a:pt x="1529" y="158"/>
                </a:cubicBezTo>
                <a:lnTo>
                  <a:pt x="1529" y="0"/>
                </a:lnTo>
                <a:lnTo>
                  <a:pt x="2030" y="360"/>
                </a:lnTo>
                <a:lnTo>
                  <a:pt x="1523" y="714"/>
                </a:lnTo>
                <a:lnTo>
                  <a:pt x="1520" y="543"/>
                </a:lnTo>
                <a:cubicBezTo>
                  <a:pt x="803" y="447"/>
                  <a:pt x="109" y="1123"/>
                  <a:pt x="0" y="1390"/>
                </a:cubicBezTo>
                <a:close/>
              </a:path>
            </a:pathLst>
          </a:custGeom>
          <a:gradFill rotWithShape="1">
            <a:gsLst>
              <a:gs pos="0">
                <a:schemeClr val="accent5"/>
              </a:gs>
              <a:gs pos="100000">
                <a:schemeClr val="accent4"/>
              </a:gs>
            </a:gsLst>
            <a:lin ang="18900000" scaled="1"/>
          </a:gradFill>
          <a:ln w="317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>
              <a:defRPr lang="ru-RU"/>
            </a:pPr>
            <a:endParaRPr lang="ru-RU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2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404664"/>
            <a:ext cx="5534000" cy="62646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400" b="1" dirty="0"/>
              <a:t>Все упражнения можно поделить </a:t>
            </a:r>
            <a:r>
              <a:rPr lang="ru-RU" sz="6400" b="1" dirty="0" smtClean="0"/>
              <a:t>на</a:t>
            </a:r>
          </a:p>
          <a:p>
            <a:pPr marL="0" indent="0">
              <a:buNone/>
            </a:pPr>
            <a:r>
              <a:rPr lang="ru-RU" sz="6400" b="1" dirty="0" smtClean="0"/>
              <a:t>    </a:t>
            </a:r>
            <a:r>
              <a:rPr lang="ru-RU" sz="6400" b="1" dirty="0"/>
              <a:t>4 группы </a:t>
            </a:r>
          </a:p>
          <a:p>
            <a:pPr lvl="0"/>
            <a:r>
              <a:rPr lang="ru-RU" sz="6400" dirty="0"/>
              <a:t>Подбрасывание</a:t>
            </a:r>
          </a:p>
          <a:p>
            <a:pPr lvl="0"/>
            <a:r>
              <a:rPr lang="ru-RU" sz="6400" dirty="0"/>
              <a:t>Перемещение</a:t>
            </a:r>
          </a:p>
          <a:p>
            <a:pPr lvl="0"/>
            <a:r>
              <a:rPr lang="ru-RU" sz="6400" dirty="0"/>
              <a:t>Перебрасывание</a:t>
            </a:r>
          </a:p>
          <a:p>
            <a:pPr lvl="0"/>
            <a:r>
              <a:rPr lang="ru-RU" sz="6400" dirty="0" smtClean="0"/>
              <a:t>Перекладывание</a:t>
            </a:r>
          </a:p>
          <a:p>
            <a:pPr marL="0" indent="0">
              <a:buNone/>
            </a:pPr>
            <a:r>
              <a:rPr lang="ru-RU" sz="6400" b="1" dirty="0" smtClean="0"/>
              <a:t>    Усложнение</a:t>
            </a:r>
            <a:r>
              <a:rPr lang="ru-RU" sz="6400" b="1" dirty="0"/>
              <a:t>:</a:t>
            </a:r>
            <a:endParaRPr lang="ru-RU" sz="6400" dirty="0"/>
          </a:p>
          <a:p>
            <a:pPr marL="0" lvl="0" indent="0">
              <a:buNone/>
            </a:pPr>
            <a:r>
              <a:rPr lang="ru-RU" sz="6400" dirty="0" smtClean="0"/>
              <a:t>1. Внешний </a:t>
            </a:r>
            <a:r>
              <a:rPr lang="ru-RU" sz="6400" dirty="0"/>
              <a:t>ритм:</a:t>
            </a:r>
          </a:p>
          <a:p>
            <a:r>
              <a:rPr lang="ru-RU" sz="6400" dirty="0"/>
              <a:t>- музыка</a:t>
            </a:r>
          </a:p>
          <a:p>
            <a:r>
              <a:rPr lang="ru-RU" sz="6400" dirty="0"/>
              <a:t>- метроном</a:t>
            </a:r>
          </a:p>
          <a:p>
            <a:r>
              <a:rPr lang="ru-RU" sz="6400" dirty="0"/>
              <a:t>- хлопки и т.д.</a:t>
            </a:r>
          </a:p>
          <a:p>
            <a:pPr marL="0" indent="0">
              <a:buNone/>
            </a:pPr>
            <a:r>
              <a:rPr lang="ru-RU" sz="6400" dirty="0" smtClean="0"/>
              <a:t> 2. Слова</a:t>
            </a:r>
            <a:r>
              <a:rPr lang="ru-RU" sz="6400" dirty="0"/>
              <a:t>, тексты</a:t>
            </a:r>
          </a:p>
          <a:p>
            <a:r>
              <a:rPr lang="ru-RU" sz="6400" dirty="0"/>
              <a:t>- </a:t>
            </a:r>
            <a:r>
              <a:rPr lang="ru-RU" sz="6400" dirty="0" smtClean="0"/>
              <a:t>скороговорки</a:t>
            </a:r>
            <a:endParaRPr lang="ru-RU" sz="6400" dirty="0"/>
          </a:p>
          <a:p>
            <a:r>
              <a:rPr lang="ru-RU" sz="6400" dirty="0"/>
              <a:t>- стихи</a:t>
            </a:r>
          </a:p>
          <a:p>
            <a:pPr marL="0" indent="0">
              <a:buNone/>
            </a:pPr>
            <a:r>
              <a:rPr lang="ru-RU" sz="6400" dirty="0" smtClean="0"/>
              <a:t>3. Движения</a:t>
            </a:r>
            <a:endParaRPr lang="ru-RU" sz="6400" dirty="0"/>
          </a:p>
          <a:p>
            <a:r>
              <a:rPr lang="ru-RU" sz="6400" dirty="0"/>
              <a:t>- ходьба</a:t>
            </a:r>
          </a:p>
          <a:p>
            <a:r>
              <a:rPr lang="ru-RU" sz="6400" dirty="0"/>
              <a:t>- хлопки</a:t>
            </a:r>
          </a:p>
          <a:p>
            <a:r>
              <a:rPr lang="ru-RU" sz="6400" dirty="0"/>
              <a:t>- балансир</a:t>
            </a:r>
          </a:p>
          <a:p>
            <a:r>
              <a:rPr lang="ru-RU" sz="6400" dirty="0"/>
              <a:t>- нейро </a:t>
            </a:r>
            <a:r>
              <a:rPr lang="ru-RU" sz="6400" dirty="0" smtClean="0"/>
              <a:t>скакалка</a:t>
            </a:r>
          </a:p>
          <a:p>
            <a:pPr marL="0" indent="0">
              <a:buNone/>
            </a:pPr>
            <a:r>
              <a:rPr lang="ru-RU" sz="6400" dirty="0" smtClean="0"/>
              <a:t>4. Усложнения для мяча</a:t>
            </a:r>
          </a:p>
          <a:p>
            <a:r>
              <a:rPr lang="ru-RU" sz="6400" dirty="0" smtClean="0"/>
              <a:t>Смена рук</a:t>
            </a:r>
          </a:p>
          <a:p>
            <a:r>
              <a:rPr lang="ru-RU" sz="6400" dirty="0"/>
              <a:t>регулированием высоты отскока мяча (до пояса, груди, выше головы</a:t>
            </a:r>
            <a:r>
              <a:rPr lang="ru-RU" sz="6400" dirty="0" smtClean="0"/>
              <a:t>)</a:t>
            </a:r>
          </a:p>
          <a:p>
            <a:r>
              <a:rPr lang="ru-RU" sz="6400" dirty="0"/>
              <a:t>громкостью «цоканья» (тише/громче</a:t>
            </a:r>
            <a:r>
              <a:rPr lang="ru-RU" sz="6400" dirty="0" smtClean="0"/>
              <a:t>)</a:t>
            </a:r>
          </a:p>
          <a:p>
            <a:r>
              <a:rPr lang="ru-RU" sz="6400" dirty="0"/>
              <a:t>и физическими действиями (приседания, прыжок, шаг </a:t>
            </a:r>
            <a:r>
              <a:rPr lang="ru-RU" sz="6400" dirty="0" smtClean="0"/>
              <a:t>и т.п.)</a:t>
            </a:r>
            <a:endParaRPr lang="ru-RU" sz="6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s://i.ytimg.com/vi/KGYG2WZcFL4/maxresdefaul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63" y="412468"/>
            <a:ext cx="384042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2" y="2852936"/>
            <a:ext cx="2330461" cy="33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3888" y="2824681"/>
            <a:ext cx="1814772" cy="265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3568" y="188640"/>
            <a:ext cx="8077200" cy="49685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    Коррекционные </a:t>
            </a:r>
            <a:r>
              <a:rPr lang="ru-RU" dirty="0"/>
              <a:t>занятия с кинезиологическими мячами и мешочками дают возможность детям с ОВЗ «почувствовать» свое тело, они гораздо проще начинают ориентироваться в пространстве.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Улучшаются </a:t>
            </a:r>
            <a:r>
              <a:rPr lang="ru-RU" dirty="0"/>
              <a:t>фокусировка внимания, функции самоконтроля. Упражнения развивают тело, повышают стрессоустойчивость организма, </a:t>
            </a:r>
            <a:r>
              <a:rPr lang="ru-RU" dirty="0" smtClean="0"/>
              <a:t>синхронизируют </a:t>
            </a:r>
            <a:r>
              <a:rPr lang="ru-RU" dirty="0"/>
              <a:t>работу полушарий, улучшают мыслительную деятельность, способствуют улучшению памяти и внимания.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В </a:t>
            </a:r>
            <a:r>
              <a:rPr lang="ru-RU" dirty="0"/>
              <a:t>результате у детей улучшается зрительно-моторная координация, формируется пространственная ориентировка, совершенствуется регулирующая и координирующая роль нервной системы, улучшаются графические навыки, процессы памяти и внимания, произвольность поведения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  Гармонизируются </a:t>
            </a:r>
            <a:r>
              <a:rPr lang="ru-RU" dirty="0"/>
              <a:t>процессы торможения и возбуждения.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Как </a:t>
            </a:r>
            <a:r>
              <a:rPr lang="ru-RU" dirty="0"/>
              <a:t>следствие - более высокая продуктивность деятельности.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        Кинезиологические </a:t>
            </a:r>
            <a:r>
              <a:rPr lang="ru-RU" dirty="0"/>
              <a:t>занятия с кинезиомячами и кинезиомешочками так же увеличивают эффект любых коррекционных курсов: логопедических, дефектологических, занятий с психологом и т. д.</a:t>
            </a:r>
          </a:p>
        </p:txBody>
      </p:sp>
      <p:pic>
        <p:nvPicPr>
          <p:cNvPr id="9218" name="Picture 2" descr="Развитие способностей у детей. основы общей психологии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012085"/>
            <a:ext cx="2194967" cy="164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cspsid-pechatniki.ru/800/600/https/www.truehealthmagazine.co.uk/wp-content/uploads/2017/04/mind-matter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222" name="Picture 6" descr="https://cspsid-pechatniki.ru/800/600/https/www.truehealthmagazine.co.uk/wp-content/uploads/2017/04/mind-matters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52542"/>
            <a:ext cx="2483768" cy="16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un9-15.userapi.com/impg/f3LT6lddGOjt05Ge6-a7QOsf-kKhy3L132Edig/lQJZr-29xYw.jpg?size=604x340&amp;quality=96&amp;sign=26b0ea058e4886be95383d428827e1da&amp;type=albu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984766"/>
            <a:ext cx="2494087" cy="165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275856" y="1268760"/>
            <a:ext cx="5688632" cy="1362075"/>
          </a:xfrm>
        </p:spPr>
        <p:txBody>
          <a:bodyPr/>
          <a:lstStyle/>
          <a:p>
            <a:pPr>
              <a:defRPr lang="ru-RU"/>
            </a:pPr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11269" name="Picture 5" descr="http://kemclub.ru/best/379715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4860162" cy="324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8359554"/>
              </p:ext>
            </p:extLst>
          </p:nvPr>
        </p:nvGraphicFramePr>
        <p:xfrm>
          <a:off x="1331640" y="2492896"/>
          <a:ext cx="6593160" cy="3323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204712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>    О</a:t>
            </a:r>
            <a:r>
              <a:rPr lang="ru-RU" sz="2200" dirty="0" smtClean="0"/>
              <a:t>дной </a:t>
            </a:r>
            <a:r>
              <a:rPr lang="ru-RU" sz="2200" dirty="0"/>
              <a:t>из актуальных проблем современного образования остается проблема повышения эффективности коррекционно-образовательного процесса при организации обучения и воспитания детей с ограниченными возможностями здоровья.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> </a:t>
            </a:r>
            <a:r>
              <a:rPr lang="ru-RU" sz="2200" dirty="0" smtClean="0"/>
              <a:t>   Традиционно </a:t>
            </a:r>
            <a:r>
              <a:rPr lang="ru-RU" sz="2200" dirty="0"/>
              <a:t>методы развития и коррекции нарушений у детей делятся на два основных направления: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762000" y="620689"/>
            <a:ext cx="8077200" cy="52730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82013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000" dirty="0" smtClean="0"/>
              <a:t>Одним </a:t>
            </a:r>
            <a:r>
              <a:rPr lang="ru-RU" sz="2000" dirty="0"/>
              <a:t>из самых простых и доступных двигательных методов это кинезиологические упражнения, которые помогают создать новые нейронные связи и улучшить деятельность двух полушарий головного мозга, тесно связанных системой нервных волокон (мозолистое тело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 smtClean="0"/>
              <a:t>      Нарушения </a:t>
            </a:r>
            <a:r>
              <a:rPr lang="ru-RU" sz="2000" dirty="0"/>
              <a:t>в работе мозолистого тела искажают познавательную деятельность ребёнка. Если нарушается проводимость через мозолистое тело, то ведущее полушарие берет на себя большую нагрузку, а другое блокируется. Оба полушарие начинают работать без связи, асинхронно.</a:t>
            </a:r>
          </a:p>
        </p:txBody>
      </p:sp>
      <p:pic>
        <p:nvPicPr>
          <p:cNvPr id="1026" name="Picture 2" descr="D:\Downloads\7871dd2f-a45c-4696-a9e5-ee1fdc111d12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18854"/>
            <a:ext cx="3426569" cy="25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wnloads\079e48e8-7aec-4656-a0b9-066043f623db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d21bd3c0a48a09a5dda469523d0e8c6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8" y="752973"/>
            <a:ext cx="3553697" cy="26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74" y="-172360"/>
            <a:ext cx="8568952" cy="65527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8338" y="3422998"/>
            <a:ext cx="5977878" cy="288632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/>
            <a:r>
              <a:rPr lang="ru-RU" sz="2000" dirty="0"/>
              <a:t>Кинезиология отражает связь движения тела с функциями мозга. За внешней простотой и детскостью предлагаемых движений стоит глубокая нейрофизиологическая работа тела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dirty="0"/>
              <a:t>Научно доказано, что с помощью определенных физических упражнений деятельность тела и мозга интегрируется, а работа обоих полушарий мозга становится сбалансированной. Однако для закрепления мысли необходимо </a:t>
            </a:r>
            <a:r>
              <a:rPr lang="ru-RU" sz="2000" dirty="0" smtClean="0"/>
              <a:t>движение.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2662" y="404664"/>
            <a:ext cx="5670492" cy="3456384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just"/>
            <a:r>
              <a:rPr lang="ru-RU" sz="2000" dirty="0" smtClean="0"/>
              <a:t>    На </a:t>
            </a:r>
            <a:r>
              <a:rPr lang="ru-RU" sz="2000" dirty="0"/>
              <a:t>двигательной активности построены все нейропсихологические коррекционно – развивающие и формирующие программы. </a:t>
            </a:r>
            <a:endParaRPr lang="ru-RU" sz="2000" dirty="0" smtClean="0"/>
          </a:p>
          <a:p>
            <a:pPr algn="just"/>
            <a:r>
              <a:rPr lang="ru-RU" sz="2000" dirty="0" smtClean="0"/>
              <a:t>       Самый </a:t>
            </a:r>
            <a:r>
              <a:rPr lang="ru-RU" sz="2000" dirty="0"/>
              <a:t>благоприятный период для интеллектуального развития – это возраст от 3 до 9 лет, когда кора больших полушарий еще окончательно не </a:t>
            </a:r>
            <a:r>
              <a:rPr lang="ru-RU" sz="2000" dirty="0" smtClean="0"/>
              <a:t>сформирована.</a:t>
            </a:r>
          </a:p>
          <a:p>
            <a:pPr algn="just"/>
            <a:r>
              <a:rPr lang="ru-RU" sz="2000" dirty="0" smtClean="0"/>
              <a:t>      Кинезиологические </a:t>
            </a:r>
            <a:r>
              <a:rPr lang="ru-RU" sz="2000" dirty="0"/>
              <a:t>занятия совершенствуют мозговую деятельность, способствуют развитию чувства ритма, памяти, концентрации внимания. Систематическая работа с мячами и мешочками направлена на развитие мелкой и крупной моторики, координации глаз, слуха и зрительно-пространственного мышления и как следствие интеллектуальное развитие.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3076" name="Picture 4" descr="https://www.derbalancier.ru/media/picture/Production/1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72" y="3837729"/>
            <a:ext cx="3338003" cy="234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altay/4737312/2a0000017a8f3082ff80c9e6a688de06ac11/XX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08" y="3645024"/>
            <a:ext cx="2562746" cy="25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38297" y="404664"/>
            <a:ext cx="5971002" cy="5760640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r>
              <a:rPr lang="ru-RU" b="1" dirty="0" smtClean="0"/>
              <a:t>       Целью </a:t>
            </a:r>
            <a:r>
              <a:rPr lang="ru-RU" dirty="0"/>
              <a:t>использования </a:t>
            </a:r>
            <a:r>
              <a:rPr lang="ru-RU" dirty="0" smtClean="0"/>
              <a:t>кинезиологических </a:t>
            </a:r>
            <a:r>
              <a:rPr lang="ru-RU" dirty="0"/>
              <a:t>мячей и мешочков на коррекционных занятиях является</a:t>
            </a:r>
            <a:r>
              <a:rPr lang="ru-RU" b="1" dirty="0"/>
              <a:t> </a:t>
            </a:r>
            <a:r>
              <a:rPr lang="ru-RU" dirty="0"/>
              <a:t>развитие межполушарного взаимодействия, способствующее активизации мыслительной деятельности развитие и коррекция визуально-пространственного мышления у детей дошкольного возраста с ОВЗ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        Задачи</a:t>
            </a:r>
            <a:r>
              <a:rPr lang="ru-RU" dirty="0" smtClean="0"/>
              <a:t> </a:t>
            </a:r>
            <a:r>
              <a:rPr lang="ru-RU" dirty="0"/>
              <a:t>при использовании методического пособия в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Развитие межполушарной специализации;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Синхронизация работы двух полушарий;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 Развитие общей и мелкой моторики; 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 smtClean="0"/>
              <a:t>Развитии визуально-пространственного мышления;</a:t>
            </a:r>
            <a:endParaRPr lang="ru-RU" dirty="0"/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Развитие памяти, внимания, воображения, мышления;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Развитие речи;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 Создание положительного эмоционального настроя; </a:t>
            </a:r>
          </a:p>
          <a:p>
            <a:pPr marL="285750" lvl="0" indent="-285750">
              <a:buFont typeface="Courier New" pitchFamily="49" charset="0"/>
              <a:buChar char="o"/>
            </a:pPr>
            <a:r>
              <a:rPr lang="ru-RU" dirty="0"/>
              <a:t>Профилактика дислексий и дисграфий.</a:t>
            </a:r>
          </a:p>
          <a:p>
            <a:endParaRPr lang="ru-RU" dirty="0" smtClean="0"/>
          </a:p>
          <a:p>
            <a:r>
              <a:rPr lang="ru-RU" dirty="0" smtClean="0"/>
              <a:t>      Данная </a:t>
            </a:r>
            <a:r>
              <a:rPr lang="ru-RU" dirty="0"/>
              <a:t>методическая разработка опирается на принцип ведущей деятельности дошкольника – </a:t>
            </a:r>
            <a:r>
              <a:rPr lang="ru-RU" b="1" dirty="0"/>
              <a:t>игру</a:t>
            </a:r>
            <a:r>
              <a:rPr lang="ru-RU" dirty="0"/>
              <a:t>; на </a:t>
            </a:r>
            <a:r>
              <a:rPr lang="ru-RU" b="1" dirty="0"/>
              <a:t>принцип </a:t>
            </a:r>
            <a:r>
              <a:rPr lang="ru-RU" b="1" dirty="0" smtClean="0"/>
              <a:t>личностно-ориентированного подхода </a:t>
            </a:r>
            <a:r>
              <a:rPr lang="ru-RU" dirty="0"/>
              <a:t>к ребенку, способствует созданию между взрослым и ребенком атмосферы сотрудничества, учитывает индивидуальные характеристики детей.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87962" y="827224"/>
            <a:ext cx="5544616" cy="237626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ru-RU" sz="4800" dirty="0"/>
              <a:t>Продолжительность занятий зависит от возраста и может составлять от 10-15 до 20-30 минут в день. Заниматься необходимо, по возможности ежедневно, но не менее 2-3 раз в неделю. </a:t>
            </a:r>
            <a:endParaRPr lang="ru-RU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82062" y="-3140956"/>
            <a:ext cx="2895600" cy="6861081"/>
          </a:xfrm>
          <a:prstGeom prst="rect">
            <a:avLst/>
          </a:prstGeom>
        </p:spPr>
      </p:pic>
      <p:pic>
        <p:nvPicPr>
          <p:cNvPr id="4112" name="Picture 16" descr="Упражнения с кинезиомячиками (карточки) - электронная версия -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60501">
            <a:off x="577369" y="3318354"/>
            <a:ext cx="29622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Упражнения с кинезиомешочками (карточки) -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18" y="3526311"/>
            <a:ext cx="2962275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sun9-74.userapi.com/impf/c858524/v858524628/2409b/VAbQmZ1ZBww.jpg?size=604x604&amp;quality=96&amp;sign=3f01e9f33a5e263b610190d5da895c16&amp;type=albu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62" y="3240230"/>
            <a:ext cx="3248356" cy="32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Средствами </a:t>
            </a:r>
            <a:r>
              <a:rPr lang="ru-RU" sz="2400" b="1" dirty="0"/>
              <a:t>реализации методической пособия являются: </a:t>
            </a:r>
            <a:r>
              <a:rPr lang="ru-RU" sz="2400" dirty="0"/>
              <a:t>комплект «Кинезиологические мячи», «Кинезиологические мешочки» (БрейнБорд).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78118" y="1844824"/>
            <a:ext cx="3824808" cy="4579408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ru-RU" sz="2000" b="1" dirty="0" smtClean="0"/>
              <a:t>Кинезиологические </a:t>
            </a:r>
            <a:r>
              <a:rPr lang="ru-RU" sz="2000" b="1" dirty="0"/>
              <a:t>мячи </a:t>
            </a:r>
            <a:endParaRPr lang="ru-RU" sz="1600" dirty="0"/>
          </a:p>
          <a:p>
            <a:pPr marL="0" lvl="0" indent="0">
              <a:buNone/>
            </a:pPr>
            <a:r>
              <a:rPr lang="ru-RU" sz="1600" dirty="0" smtClean="0"/>
              <a:t>цветные </a:t>
            </a:r>
            <a:r>
              <a:rPr lang="ru-RU" sz="1600" dirty="0"/>
              <a:t>мячи без ворса, с высоким отскоком от пола. Размер – 6 см, оптимальный для ладони, в том числе и детской. Цвета однотонные, минимум 2 цвета. Базовые – зеленый, красный, желтый, синий. </a:t>
            </a:r>
          </a:p>
          <a:p>
            <a:pPr marL="0" indent="0">
              <a:buNone/>
            </a:pPr>
            <a:r>
              <a:rPr lang="ru-RU" sz="1600" dirty="0"/>
              <a:t>Особенности кинезиологических мячей:</a:t>
            </a:r>
          </a:p>
          <a:p>
            <a:pPr lvl="0"/>
            <a:r>
              <a:rPr lang="ru-RU" sz="1600" dirty="0"/>
              <a:t>Высококачественный материал, который приятно держать в руках;</a:t>
            </a:r>
          </a:p>
          <a:p>
            <a:pPr lvl="0"/>
            <a:r>
              <a:rPr lang="ru-RU" sz="1600" dirty="0"/>
              <a:t>Высокий отскок (примерно 70-75% от высоты свободного падения);</a:t>
            </a:r>
          </a:p>
          <a:p>
            <a:pPr lvl="0"/>
            <a:r>
              <a:rPr lang="ru-RU" sz="1600" dirty="0"/>
              <a:t>Звонкий звук «цок» при ударе;</a:t>
            </a:r>
          </a:p>
          <a:p>
            <a:pPr lvl="0"/>
            <a:r>
              <a:rPr lang="ru-RU" sz="1600" dirty="0"/>
              <a:t>Прочность и долговечность;</a:t>
            </a:r>
          </a:p>
          <a:p>
            <a:pPr lvl="0"/>
            <a:r>
              <a:rPr lang="ru-RU" sz="1600" dirty="0"/>
              <a:t>Удобный размер для детской ладони.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5122" name="Picture 2" descr="Кинезиологический мяч 1 шт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24744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4114800" cy="2925688"/>
          </a:xfrm>
        </p:spPr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ru-RU" sz="3800" b="1" dirty="0"/>
              <a:t>Кинезиологические </a:t>
            </a:r>
            <a:r>
              <a:rPr lang="ru-RU" sz="3800" b="1" dirty="0" smtClean="0"/>
              <a:t>мешочки</a:t>
            </a:r>
          </a:p>
          <a:p>
            <a:pPr marL="0" lvl="0" indent="0" algn="ctr">
              <a:buNone/>
            </a:pPr>
            <a:r>
              <a:rPr lang="ru-RU" dirty="0" smtClean="0"/>
              <a:t>(«</a:t>
            </a:r>
            <a:r>
              <a:rPr lang="ru-RU" dirty="0"/>
              <a:t>живые мешочки»)</a:t>
            </a:r>
            <a:r>
              <a:rPr lang="ru-RU" b="1" dirty="0"/>
              <a:t> </a:t>
            </a:r>
            <a:endParaRPr lang="ru-RU" b="1" dirty="0" smtClean="0"/>
          </a:p>
          <a:p>
            <a:pPr marL="0" lvl="0" indent="0" algn="ctr">
              <a:buNone/>
            </a:pPr>
            <a:endParaRPr lang="ru-RU" dirty="0"/>
          </a:p>
          <a:p>
            <a:pPr marL="0" lvl="0" indent="0" algn="just">
              <a:buNone/>
            </a:pPr>
            <a:r>
              <a:rPr lang="ru-RU" dirty="0"/>
              <a:t>Э</a:t>
            </a:r>
            <a:r>
              <a:rPr lang="ru-RU" dirty="0" smtClean="0"/>
              <a:t>то тканевой мешочки, размер </a:t>
            </a:r>
            <a:r>
              <a:rPr lang="ru-RU" dirty="0"/>
              <a:t>в готовом виде 10Х10 см с наполнителем (кварцевый песок), наполненный на 2/3. Вес – 150-200г. Цвета однотонные, минимум 2 цвета. Базовые – зеленый, красный, желтый, синий. Количество по 2 мешочка на ребенка</a:t>
            </a:r>
          </a:p>
        </p:txBody>
      </p:sp>
      <p:pic>
        <p:nvPicPr>
          <p:cNvPr id="6146" name="Picture 2" descr="https://brain-board.ru/upload/iblock/c63/c63c7d5854093a76c3bb3a234ffdfb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3167490" cy="422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cs2.livemaster.ru/storage/7f/4e/b83391cb3e4567fb737a066576m8--kukly-i-igrushki-kineziologicheskie-meshochk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895" y="-4852100"/>
            <a:ext cx="6210180" cy="439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97Sh4Wf3q9VkhYZEnvoz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7YHL0AN4yxWP6rbpeJii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x8rhPVNC2ZkJsgYQvjt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8O3IgLtryNrFUJ6b9lR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iNleKja73hohXWjuz775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SbIsX2HQuOqjOBqXA0jc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Q6pMcljtk1MJ0De6E19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heme/theme1.xml><?xml version="1.0" encoding="utf-8"?>
<a:theme xmlns:a="http://schemas.openxmlformats.org/drawingml/2006/main" name="Обуч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902</Words>
  <Application>Microsoft Office PowerPoint</Application>
  <PresentationFormat>Экран (4:3)</PresentationFormat>
  <Paragraphs>104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Обучение</vt:lpstr>
      <vt:lpstr>использование кинезиомячей, кинезиомешочков  для развития и коррекции визуально-пространственного мышления у детей с ОВЗ  </vt:lpstr>
      <vt:lpstr>      Одной из актуальных проблем современного образования остается проблема повышения эффективности коррекционно-образовательного процесса при организации обучения и воспитания детей с ограниченными возможностями здоровья.      Традиционно методы развития и коррекции нарушений у детей делятся на два основных направления: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Средствами реализации методической пособия являются: комплект «Кинезиологические мячи», «Кинезиологические мешочки» (БрейнБорд).  </vt:lpstr>
      <vt:lpstr>Презентация PowerPoint</vt:lpstr>
      <vt:lpstr>Презентация PowerPoint</vt:lpstr>
      <vt:lpstr>Презентация PowerPoint</vt:lpstr>
      <vt:lpstr>Этапы разучивания упражнений с кинезиомешочками и кинезиомячами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2022-11-10T13:59:36Z</dcterms:created>
  <dcterms:modified xsi:type="dcterms:W3CDTF">2022-11-15T05:33:09Z</dcterms:modified>
</cp:coreProperties>
</file>