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 snapToGrid="0">
      <p:cViewPr varScale="1">
        <p:scale>
          <a:sx n="91" d="100"/>
          <a:sy n="91" d="100"/>
        </p:scale>
        <p:origin x="9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9F37B-B5A1-460C-B8EF-4B535B0F534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DB29F2-B4FF-42EE-BF81-D45F697BABB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МАДОУ 167</a:t>
          </a:r>
          <a:endParaRPr lang="ru-RU" dirty="0">
            <a:solidFill>
              <a:schemeClr val="tx1"/>
            </a:solidFill>
          </a:endParaRPr>
        </a:p>
      </dgm:t>
    </dgm:pt>
    <dgm:pt modelId="{6BE8D980-4BE4-4DD8-A1D8-6CE294784F94}" type="parTrans" cxnId="{3BA367CA-E976-4DC7-AC6C-88C40FE78BC7}">
      <dgm:prSet/>
      <dgm:spPr/>
      <dgm:t>
        <a:bodyPr/>
        <a:lstStyle/>
        <a:p>
          <a:endParaRPr lang="ru-RU"/>
        </a:p>
      </dgm:t>
    </dgm:pt>
    <dgm:pt modelId="{2E27BAA7-1063-49ED-ABF8-A306AD22A33F}" type="sibTrans" cxnId="{3BA367CA-E976-4DC7-AC6C-88C40FE78BC7}">
      <dgm:prSet/>
      <dgm:spPr/>
      <dgm:t>
        <a:bodyPr/>
        <a:lstStyle/>
        <a:p>
          <a:endParaRPr lang="ru-RU"/>
        </a:p>
      </dgm:t>
    </dgm:pt>
    <dgm:pt modelId="{0599F271-0959-4359-8F68-1BD4D3F779C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Ребенок</a:t>
          </a:r>
          <a:endParaRPr lang="ru-RU" dirty="0">
            <a:solidFill>
              <a:schemeClr val="tx1"/>
            </a:solidFill>
          </a:endParaRPr>
        </a:p>
      </dgm:t>
    </dgm:pt>
    <dgm:pt modelId="{7BB40FB2-CA3A-4432-ACBE-4404A77498C9}" type="parTrans" cxnId="{33D497A6-743C-4FEF-8392-D2F60ECFD53C}">
      <dgm:prSet/>
      <dgm:spPr/>
      <dgm:t>
        <a:bodyPr/>
        <a:lstStyle/>
        <a:p>
          <a:endParaRPr lang="ru-RU"/>
        </a:p>
      </dgm:t>
    </dgm:pt>
    <dgm:pt modelId="{FE9A74C0-519A-419D-81A5-0A1D8D61C409}" type="sibTrans" cxnId="{33D497A6-743C-4FEF-8392-D2F60ECFD53C}">
      <dgm:prSet/>
      <dgm:spPr/>
      <dgm:t>
        <a:bodyPr/>
        <a:lstStyle/>
        <a:p>
          <a:endParaRPr lang="ru-RU"/>
        </a:p>
      </dgm:t>
    </dgm:pt>
    <dgm:pt modelId="{28D35B6C-12C4-465C-8D22-A7831D72D6A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Семья</a:t>
          </a:r>
          <a:endParaRPr lang="ru-RU" dirty="0">
            <a:solidFill>
              <a:schemeClr val="tx1"/>
            </a:solidFill>
          </a:endParaRPr>
        </a:p>
      </dgm:t>
    </dgm:pt>
    <dgm:pt modelId="{24B473EC-CD16-4861-A7D0-5F626AC0D170}" type="parTrans" cxnId="{D07734EE-88E2-4F6F-BDF3-C178D3302C73}">
      <dgm:prSet/>
      <dgm:spPr/>
      <dgm:t>
        <a:bodyPr/>
        <a:lstStyle/>
        <a:p>
          <a:endParaRPr lang="ru-RU"/>
        </a:p>
      </dgm:t>
    </dgm:pt>
    <dgm:pt modelId="{AE12D19E-DFE2-482B-9A3B-04EDD3B2D350}" type="sibTrans" cxnId="{D07734EE-88E2-4F6F-BDF3-C178D3302C73}">
      <dgm:prSet/>
      <dgm:spPr/>
      <dgm:t>
        <a:bodyPr/>
        <a:lstStyle/>
        <a:p>
          <a:endParaRPr lang="ru-RU"/>
        </a:p>
      </dgm:t>
    </dgm:pt>
    <dgm:pt modelId="{19B7A007-80C1-44C3-B323-96DED69E6C1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Педагог</a:t>
          </a:r>
          <a:endParaRPr lang="ru-RU" dirty="0">
            <a:solidFill>
              <a:schemeClr val="tx1"/>
            </a:solidFill>
          </a:endParaRPr>
        </a:p>
      </dgm:t>
    </dgm:pt>
    <dgm:pt modelId="{046D4B29-EDEA-4326-A65E-CC63641D262D}" type="parTrans" cxnId="{7AE0AC64-1669-4F63-9F96-8280A551C8CD}">
      <dgm:prSet/>
      <dgm:spPr/>
      <dgm:t>
        <a:bodyPr/>
        <a:lstStyle/>
        <a:p>
          <a:endParaRPr lang="ru-RU"/>
        </a:p>
      </dgm:t>
    </dgm:pt>
    <dgm:pt modelId="{35B54BFE-79F9-45B6-B6DC-1CF25F6ED702}" type="sibTrans" cxnId="{7AE0AC64-1669-4F63-9F96-8280A551C8CD}">
      <dgm:prSet/>
      <dgm:spPr/>
      <dgm:t>
        <a:bodyPr/>
        <a:lstStyle/>
        <a:p>
          <a:endParaRPr lang="ru-RU"/>
        </a:p>
      </dgm:t>
    </dgm:pt>
    <dgm:pt modelId="{F3DA923C-17F7-48AC-B148-E52C7F4DC793}" type="pres">
      <dgm:prSet presAssocID="{4DB9F37B-B5A1-460C-B8EF-4B535B0F53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5F92DD-AD58-447D-A7A1-210AB820792A}" type="pres">
      <dgm:prSet presAssocID="{ACDB29F2-B4FF-42EE-BF81-D45F697BABB1}" presName="singleCycle" presStyleCnt="0"/>
      <dgm:spPr/>
    </dgm:pt>
    <dgm:pt modelId="{FDB8F424-4343-4974-BB01-EBA23F6990AE}" type="pres">
      <dgm:prSet presAssocID="{ACDB29F2-B4FF-42EE-BF81-D45F697BABB1}" presName="singleCenter" presStyleLbl="node1" presStyleIdx="0" presStyleCnt="4" custScaleX="139391" custScaleY="113704" custLinFactNeighborX="-1218" custLinFactNeighborY="-1024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06DCEC4-87A8-4DC3-9BA6-A237F9532D6F}" type="pres">
      <dgm:prSet presAssocID="{7BB40FB2-CA3A-4432-ACBE-4404A77498C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7782DE2E-FA8F-423A-A1C4-2D05DAAB93C2}" type="pres">
      <dgm:prSet presAssocID="{0599F271-0959-4359-8F68-1BD4D3F779CA}" presName="text0" presStyleLbl="node1" presStyleIdx="1" presStyleCnt="4" custScaleX="180452" custScaleY="134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F1706-5844-4A1E-830F-77701DB3A3BB}" type="pres">
      <dgm:prSet presAssocID="{24B473EC-CD16-4861-A7D0-5F626AC0D17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F060D98-D9CB-4E4C-A5FD-B8318326563A}" type="pres">
      <dgm:prSet presAssocID="{28D35B6C-12C4-465C-8D22-A7831D72D6A9}" presName="text0" presStyleLbl="node1" presStyleIdx="2" presStyleCnt="4" custScaleX="170972" custScaleY="141850" custRadScaleRad="95322" custRadScaleInc="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EA8D8-364D-46F7-B970-606704D5D650}" type="pres">
      <dgm:prSet presAssocID="{046D4B29-EDEA-4326-A65E-CC63641D262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2A56F34-E7B3-48F7-8E72-2664996224EF}" type="pres">
      <dgm:prSet presAssocID="{19B7A007-80C1-44C3-B323-96DED69E6C19}" presName="text0" presStyleLbl="node1" presStyleIdx="3" presStyleCnt="4" custScaleX="182972" custScaleY="146945" custRadScaleRad="101908" custRadScaleInc="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497A6-743C-4FEF-8392-D2F60ECFD53C}" srcId="{ACDB29F2-B4FF-42EE-BF81-D45F697BABB1}" destId="{0599F271-0959-4359-8F68-1BD4D3F779CA}" srcOrd="0" destOrd="0" parTransId="{7BB40FB2-CA3A-4432-ACBE-4404A77498C9}" sibTransId="{FE9A74C0-519A-419D-81A5-0A1D8D61C409}"/>
    <dgm:cxn modelId="{DDF1B488-6DA5-423B-ABFF-1A7987B6A3D8}" type="presOf" srcId="{7BB40FB2-CA3A-4432-ACBE-4404A77498C9}" destId="{A06DCEC4-87A8-4DC3-9BA6-A237F9532D6F}" srcOrd="0" destOrd="0" presId="urn:microsoft.com/office/officeart/2008/layout/RadialCluster"/>
    <dgm:cxn modelId="{3BA367CA-E976-4DC7-AC6C-88C40FE78BC7}" srcId="{4DB9F37B-B5A1-460C-B8EF-4B535B0F534C}" destId="{ACDB29F2-B4FF-42EE-BF81-D45F697BABB1}" srcOrd="0" destOrd="0" parTransId="{6BE8D980-4BE4-4DD8-A1D8-6CE294784F94}" sibTransId="{2E27BAA7-1063-49ED-ABF8-A306AD22A33F}"/>
    <dgm:cxn modelId="{15BC6662-B677-4DDF-A67C-E4E66B33B153}" type="presOf" srcId="{4DB9F37B-B5A1-460C-B8EF-4B535B0F534C}" destId="{F3DA923C-17F7-48AC-B148-E52C7F4DC793}" srcOrd="0" destOrd="0" presId="urn:microsoft.com/office/officeart/2008/layout/RadialCluster"/>
    <dgm:cxn modelId="{4085B65B-573F-4C93-AAF6-1B897E260899}" type="presOf" srcId="{28D35B6C-12C4-465C-8D22-A7831D72D6A9}" destId="{AF060D98-D9CB-4E4C-A5FD-B8318326563A}" srcOrd="0" destOrd="0" presId="urn:microsoft.com/office/officeart/2008/layout/RadialCluster"/>
    <dgm:cxn modelId="{67CEF4EF-5796-4263-AC73-A09CF7FF3BC4}" type="presOf" srcId="{ACDB29F2-B4FF-42EE-BF81-D45F697BABB1}" destId="{FDB8F424-4343-4974-BB01-EBA23F6990AE}" srcOrd="0" destOrd="0" presId="urn:microsoft.com/office/officeart/2008/layout/RadialCluster"/>
    <dgm:cxn modelId="{7AE0AC64-1669-4F63-9F96-8280A551C8CD}" srcId="{ACDB29F2-B4FF-42EE-BF81-D45F697BABB1}" destId="{19B7A007-80C1-44C3-B323-96DED69E6C19}" srcOrd="2" destOrd="0" parTransId="{046D4B29-EDEA-4326-A65E-CC63641D262D}" sibTransId="{35B54BFE-79F9-45B6-B6DC-1CF25F6ED702}"/>
    <dgm:cxn modelId="{D07734EE-88E2-4F6F-BDF3-C178D3302C73}" srcId="{ACDB29F2-B4FF-42EE-BF81-D45F697BABB1}" destId="{28D35B6C-12C4-465C-8D22-A7831D72D6A9}" srcOrd="1" destOrd="0" parTransId="{24B473EC-CD16-4861-A7D0-5F626AC0D170}" sibTransId="{AE12D19E-DFE2-482B-9A3B-04EDD3B2D350}"/>
    <dgm:cxn modelId="{F6DC38E8-351D-475E-A629-AB607C27596E}" type="presOf" srcId="{24B473EC-CD16-4861-A7D0-5F626AC0D170}" destId="{F1CF1706-5844-4A1E-830F-77701DB3A3BB}" srcOrd="0" destOrd="0" presId="urn:microsoft.com/office/officeart/2008/layout/RadialCluster"/>
    <dgm:cxn modelId="{6113FF47-20C7-4722-98BF-6FBC9B63E991}" type="presOf" srcId="{0599F271-0959-4359-8F68-1BD4D3F779CA}" destId="{7782DE2E-FA8F-423A-A1C4-2D05DAAB93C2}" srcOrd="0" destOrd="0" presId="urn:microsoft.com/office/officeart/2008/layout/RadialCluster"/>
    <dgm:cxn modelId="{2A85C98F-7BF9-49AE-9DED-D172F14D45ED}" type="presOf" srcId="{19B7A007-80C1-44C3-B323-96DED69E6C19}" destId="{F2A56F34-E7B3-48F7-8E72-2664996224EF}" srcOrd="0" destOrd="0" presId="urn:microsoft.com/office/officeart/2008/layout/RadialCluster"/>
    <dgm:cxn modelId="{18272208-4A6E-41C5-A9F7-4CA2C042035F}" type="presOf" srcId="{046D4B29-EDEA-4326-A65E-CC63641D262D}" destId="{02FEA8D8-364D-46F7-B970-606704D5D650}" srcOrd="0" destOrd="0" presId="urn:microsoft.com/office/officeart/2008/layout/RadialCluster"/>
    <dgm:cxn modelId="{127B88A7-8AEA-45A5-9C73-ED3B74D04995}" type="presParOf" srcId="{F3DA923C-17F7-48AC-B148-E52C7F4DC793}" destId="{475F92DD-AD58-447D-A7A1-210AB820792A}" srcOrd="0" destOrd="0" presId="urn:microsoft.com/office/officeart/2008/layout/RadialCluster"/>
    <dgm:cxn modelId="{CA401752-02E8-4F4D-9927-22D4BD57C3EA}" type="presParOf" srcId="{475F92DD-AD58-447D-A7A1-210AB820792A}" destId="{FDB8F424-4343-4974-BB01-EBA23F6990AE}" srcOrd="0" destOrd="0" presId="urn:microsoft.com/office/officeart/2008/layout/RadialCluster"/>
    <dgm:cxn modelId="{6135D459-46D4-4FC2-8C3C-0EC5840FB201}" type="presParOf" srcId="{475F92DD-AD58-447D-A7A1-210AB820792A}" destId="{A06DCEC4-87A8-4DC3-9BA6-A237F9532D6F}" srcOrd="1" destOrd="0" presId="urn:microsoft.com/office/officeart/2008/layout/RadialCluster"/>
    <dgm:cxn modelId="{B5B635FC-4302-4277-9C57-488BBE2B6CC6}" type="presParOf" srcId="{475F92DD-AD58-447D-A7A1-210AB820792A}" destId="{7782DE2E-FA8F-423A-A1C4-2D05DAAB93C2}" srcOrd="2" destOrd="0" presId="urn:microsoft.com/office/officeart/2008/layout/RadialCluster"/>
    <dgm:cxn modelId="{9FDFBBE6-E872-47B0-BFBA-DDB68679E96B}" type="presParOf" srcId="{475F92DD-AD58-447D-A7A1-210AB820792A}" destId="{F1CF1706-5844-4A1E-830F-77701DB3A3BB}" srcOrd="3" destOrd="0" presId="urn:microsoft.com/office/officeart/2008/layout/RadialCluster"/>
    <dgm:cxn modelId="{DC1D2C92-7AAE-4382-9924-536765800077}" type="presParOf" srcId="{475F92DD-AD58-447D-A7A1-210AB820792A}" destId="{AF060D98-D9CB-4E4C-A5FD-B8318326563A}" srcOrd="4" destOrd="0" presId="urn:microsoft.com/office/officeart/2008/layout/RadialCluster"/>
    <dgm:cxn modelId="{2F426857-14CA-41AB-8E2E-EB2C2DB17A86}" type="presParOf" srcId="{475F92DD-AD58-447D-A7A1-210AB820792A}" destId="{02FEA8D8-364D-46F7-B970-606704D5D650}" srcOrd="5" destOrd="0" presId="urn:microsoft.com/office/officeart/2008/layout/RadialCluster"/>
    <dgm:cxn modelId="{44D55F9D-DF03-4047-942F-6267D2CD244C}" type="presParOf" srcId="{475F92DD-AD58-447D-A7A1-210AB820792A}" destId="{F2A56F34-E7B3-48F7-8E72-2664996224E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F424-4343-4974-BB01-EBA23F6990AE}">
      <dsp:nvSpPr>
        <dsp:cNvPr id="0" name=""/>
        <dsp:cNvSpPr/>
      </dsp:nvSpPr>
      <dsp:spPr>
        <a:xfrm>
          <a:off x="1820546" y="1616955"/>
          <a:ext cx="1964629" cy="160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МАДОУ 167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1898778" y="1695187"/>
        <a:ext cx="1808165" cy="1446122"/>
      </dsp:txXfrm>
    </dsp:sp>
    <dsp:sp modelId="{A06DCEC4-87A8-4DC3-9BA6-A237F9532D6F}">
      <dsp:nvSpPr>
        <dsp:cNvPr id="0" name=""/>
        <dsp:cNvSpPr/>
      </dsp:nvSpPr>
      <dsp:spPr>
        <a:xfrm rot="16305289">
          <a:off x="2689789" y="1475054"/>
          <a:ext cx="283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9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2DE2E-FA8F-423A-A1C4-2D05DAAB93C2}">
      <dsp:nvSpPr>
        <dsp:cNvPr id="0" name=""/>
        <dsp:cNvSpPr/>
      </dsp:nvSpPr>
      <dsp:spPr>
        <a:xfrm>
          <a:off x="2003588" y="59611"/>
          <a:ext cx="1704049" cy="127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Ребенок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065757" y="121780"/>
        <a:ext cx="1579711" cy="1149204"/>
      </dsp:txXfrm>
    </dsp:sp>
    <dsp:sp modelId="{F1CF1706-5844-4A1E-830F-77701DB3A3BB}">
      <dsp:nvSpPr>
        <dsp:cNvPr id="0" name=""/>
        <dsp:cNvSpPr/>
      </dsp:nvSpPr>
      <dsp:spPr>
        <a:xfrm rot="2440268">
          <a:off x="3721636" y="3256679"/>
          <a:ext cx="113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9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60D98-D9CB-4E4C-A5FD-B8318326563A}">
      <dsp:nvSpPr>
        <dsp:cNvPr id="0" name=""/>
        <dsp:cNvSpPr/>
      </dsp:nvSpPr>
      <dsp:spPr>
        <a:xfrm>
          <a:off x="3794040" y="3293817"/>
          <a:ext cx="1614528" cy="133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Семья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859430" y="3359207"/>
        <a:ext cx="1483748" cy="1208742"/>
      </dsp:txXfrm>
    </dsp:sp>
    <dsp:sp modelId="{02FEA8D8-364D-46F7-B970-606704D5D650}">
      <dsp:nvSpPr>
        <dsp:cNvPr id="0" name=""/>
        <dsp:cNvSpPr/>
      </dsp:nvSpPr>
      <dsp:spPr>
        <a:xfrm rot="8497881">
          <a:off x="1773237" y="3212406"/>
          <a:ext cx="530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56F34-E7B3-48F7-8E72-2664996224EF}">
      <dsp:nvSpPr>
        <dsp:cNvPr id="0" name=""/>
        <dsp:cNvSpPr/>
      </dsp:nvSpPr>
      <dsp:spPr>
        <a:xfrm>
          <a:off x="51117" y="3219016"/>
          <a:ext cx="1727846" cy="1387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Педагог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118856" y="3286755"/>
        <a:ext cx="1592368" cy="125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508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0818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29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83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66b1843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66b1843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66b18432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66b18432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66b1843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66b18432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66b1843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66b18432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66b1843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66b18432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66b18432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66b18432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6b1843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6b1843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8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9697" y="998483"/>
            <a:ext cx="5312278" cy="15041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ru-RU" sz="3200" dirty="0">
                <a:solidFill>
                  <a:schemeClr val="bg1"/>
                </a:solidFill>
              </a:rPr>
              <a:t>"Социальное партнерство как средство повышения качества образования"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879834" y="2764221"/>
            <a:ext cx="2831641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</a:rPr>
              <a:t>Кондратенко </a:t>
            </a:r>
            <a:r>
              <a:rPr lang="ru-RU" sz="1800" dirty="0" smtClean="0">
                <a:solidFill>
                  <a:schemeClr val="lt1"/>
                </a:solidFill>
              </a:rPr>
              <a:t>Е.А воспитатель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lt1"/>
                </a:solidFill>
              </a:rPr>
              <a:t>МАДОУ 167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44850" y="1443250"/>
            <a:ext cx="376200" cy="19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53792" y="116878"/>
            <a:ext cx="7163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Акция «Семейное чтение»</a:t>
            </a:r>
            <a:endParaRPr lang="ru-RU" sz="2000" dirty="0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11" y="836910"/>
            <a:ext cx="1955731" cy="146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55" y="819648"/>
            <a:ext cx="1210937" cy="16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91" y="745549"/>
            <a:ext cx="2077546" cy="15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03" y="2774732"/>
            <a:ext cx="1801448" cy="13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84" y="3091984"/>
            <a:ext cx="1310081" cy="17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07" y="2774732"/>
            <a:ext cx="1801447" cy="13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1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937" y="241738"/>
            <a:ext cx="7420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Акция </a:t>
            </a:r>
            <a:r>
              <a:rPr lang="ru-RU" altLang="ru-RU" sz="2000" b="1" dirty="0" smtClean="0"/>
              <a:t>«Неболейка»</a:t>
            </a:r>
            <a:endParaRPr lang="ru-RU" sz="2000" dirty="0"/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2" y="611070"/>
            <a:ext cx="1893723" cy="189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IMG_20190408_1204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579" y="756730"/>
            <a:ext cx="2164201" cy="1623151"/>
          </a:xfrm>
          <a:noFill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34" y="638433"/>
            <a:ext cx="1866360" cy="18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SC056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57" y="2874125"/>
            <a:ext cx="254824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31" y="2874125"/>
            <a:ext cx="2977013" cy="143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3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937" y="241738"/>
            <a:ext cx="7420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Результаты деятельности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4414" y="725215"/>
            <a:ext cx="6887886" cy="38436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 smtClean="0"/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накопление </a:t>
            </a:r>
            <a:r>
              <a:rPr lang="ru-RU" sz="2000" dirty="0">
                <a:solidFill>
                  <a:schemeClr val="tx1"/>
                </a:solidFill>
              </a:rPr>
              <a:t>детьми разнообразного практического социального опыта</a:t>
            </a:r>
          </a:p>
          <a:p>
            <a:pPr marL="114300" indent="0">
              <a:buNone/>
            </a:pPr>
            <a:r>
              <a:rPr lang="ru-RU" sz="2000" dirty="0" smtClean="0"/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положительная </a:t>
            </a:r>
            <a:r>
              <a:rPr lang="ru-RU" sz="2000" dirty="0">
                <a:solidFill>
                  <a:schemeClr val="tx1"/>
                </a:solidFill>
              </a:rPr>
              <a:t>динамика во взаимоотношениях между детьми,  детьми и родителями, педагогами,  родителями, специалистами </a:t>
            </a:r>
            <a:r>
              <a:rPr lang="ru-RU" sz="2000" dirty="0" smtClean="0">
                <a:solidFill>
                  <a:schemeClr val="tx1"/>
                </a:solidFill>
              </a:rPr>
              <a:t>МАДОУ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6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5207010"/>
              </p:ext>
            </p:extLst>
          </p:nvPr>
        </p:nvGraphicFramePr>
        <p:xfrm>
          <a:off x="2081048" y="325820"/>
          <a:ext cx="5654567" cy="469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414" y="336331"/>
            <a:ext cx="49135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8399" y="336332"/>
            <a:ext cx="44196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/>
              <a:t>Социально-педагогическая  акция — это социально-значимые, комплексные мероприятия, направленные на привлечение внимания людей к определенной проблеме, попытка заставить задуматься.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262" y="304801"/>
            <a:ext cx="7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/>
              <a:t>Алгоритм проведения акции: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6152" y="945931"/>
            <a:ext cx="6222124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- </a:t>
            </a:r>
            <a:r>
              <a:rPr lang="ru-RU" altLang="ru-RU" sz="2400" dirty="0" smtClean="0"/>
              <a:t>Тема 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- Цель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- Задачи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- Объект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- Участники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- Виды акций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007" y="388882"/>
            <a:ext cx="6779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Этапы </a:t>
            </a:r>
            <a:r>
              <a:rPr lang="ru-RU" altLang="ru-RU" sz="2800" dirty="0" smtClean="0"/>
              <a:t>проведения акции</a:t>
            </a:r>
            <a:r>
              <a:rPr lang="ru-RU" altLang="ru-RU" sz="2800" dirty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0331" y="1439919"/>
            <a:ext cx="6085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- </a:t>
            </a:r>
            <a:r>
              <a:rPr lang="ru-RU" altLang="ru-RU" sz="2400" dirty="0" smtClean="0"/>
              <a:t>Подготовительный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- Организационно практический 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- Рефлексивный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738" y="115614"/>
            <a:ext cx="6411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Акция «Самые лучшие дети»</a:t>
            </a:r>
            <a:endParaRPr lang="ru-RU" sz="2000" dirty="0"/>
          </a:p>
        </p:txBody>
      </p:sp>
      <p:pic>
        <p:nvPicPr>
          <p:cNvPr id="3" name="Picture 8" descr="DSC0506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33650">
            <a:off x="946853" y="913239"/>
            <a:ext cx="2193818" cy="1645364"/>
          </a:xfrm>
          <a:noFill/>
        </p:spPr>
      </p:pic>
      <p:pic>
        <p:nvPicPr>
          <p:cNvPr id="4" name="Picture 10" descr="DSC05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69" y="772449"/>
            <a:ext cx="2450857" cy="183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SC050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067">
            <a:off x="6078123" y="885172"/>
            <a:ext cx="2267783" cy="170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SC050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06" y="2986896"/>
            <a:ext cx="2370095" cy="16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DSC050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17" y="2967917"/>
            <a:ext cx="2284518" cy="171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0428" y="168166"/>
            <a:ext cx="752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/>
              <a:t>Акции «Свет моего окна</a:t>
            </a:r>
            <a:r>
              <a:rPr lang="ru-RU" altLang="ru-RU" sz="1800" dirty="0"/>
              <a:t>» , </a:t>
            </a:r>
            <a:r>
              <a:rPr lang="ru-RU" altLang="ru-RU" sz="1800" b="1" dirty="0"/>
              <a:t>«Моя бабулечка – </a:t>
            </a:r>
            <a:r>
              <a:rPr lang="ru-RU" altLang="ru-RU" sz="1800" b="1" dirty="0" err="1"/>
              <a:t>красатулечка</a:t>
            </a:r>
            <a:r>
              <a:rPr lang="ru-RU" altLang="ru-RU" sz="1800" b="1" dirty="0"/>
              <a:t>»</a:t>
            </a:r>
            <a:r>
              <a:rPr lang="ru-RU" altLang="ru-RU" sz="1800" dirty="0"/>
              <a:t>  «</a:t>
            </a:r>
            <a:r>
              <a:rPr lang="ru-RU" altLang="ru-RU" sz="1800" b="1" dirty="0"/>
              <a:t>История новогодней игрушки</a:t>
            </a:r>
            <a:r>
              <a:rPr lang="ru-RU" altLang="ru-RU" sz="1800" dirty="0"/>
              <a:t>» , </a:t>
            </a:r>
            <a:r>
              <a:rPr lang="ru-RU" altLang="ru-RU" sz="1800" b="1" dirty="0" smtClean="0"/>
              <a:t>« </a:t>
            </a:r>
            <a:r>
              <a:rPr lang="ru-RU" altLang="ru-RU" sz="1800" b="1" dirty="0"/>
              <a:t>Семейные реликвии»</a:t>
            </a:r>
            <a:endParaRPr lang="ru-RU" sz="1800" dirty="0"/>
          </a:p>
        </p:txBody>
      </p:sp>
      <p:pic>
        <p:nvPicPr>
          <p:cNvPr id="3" name="Picture 11" descr="DSC056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278">
            <a:off x="1203996" y="1057603"/>
            <a:ext cx="2269907" cy="12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DSC0567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7250" y="785010"/>
            <a:ext cx="1449095" cy="1926430"/>
          </a:xfrm>
          <a:noFill/>
        </p:spPr>
      </p:pic>
      <p:pic>
        <p:nvPicPr>
          <p:cNvPr id="5" name="Picture 10" descr="DSC056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078">
            <a:off x="6175870" y="1069601"/>
            <a:ext cx="2412886" cy="13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SC038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5" y="3020191"/>
            <a:ext cx="2236076" cy="13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6" y="2966216"/>
            <a:ext cx="1984259" cy="148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81" y="2966216"/>
            <a:ext cx="1228564" cy="215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249" y="231228"/>
            <a:ext cx="5696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Акция «Доброе </a:t>
            </a:r>
            <a:r>
              <a:rPr lang="ru-RU" altLang="ru-RU" sz="2000" b="1" dirty="0" smtClean="0"/>
              <a:t>сердце  «Книга памяти»</a:t>
            </a:r>
            <a:endParaRPr lang="ru-RU" sz="2000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28111">
            <a:off x="866512" y="1322036"/>
            <a:ext cx="1706078" cy="117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76318">
            <a:off x="7101322" y="1264469"/>
            <a:ext cx="1860941" cy="129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DSC039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935" y="762615"/>
            <a:ext cx="1959310" cy="114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DSC039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899" y="762615"/>
            <a:ext cx="2041655" cy="114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54" y="2702188"/>
            <a:ext cx="2681451" cy="15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J:\DCIM\102MSDCF\DSC006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31" y="2587075"/>
            <a:ext cx="2074053" cy="168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1909" y="55002"/>
            <a:ext cx="779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/>
              <a:t>Акции экологической направленности  </a:t>
            </a:r>
            <a:br>
              <a:rPr lang="ru-RU" altLang="ru-RU" b="1" dirty="0"/>
            </a:br>
            <a:r>
              <a:rPr lang="ru-RU" altLang="ru-RU" b="1" dirty="0"/>
              <a:t>«Зеленая аптека» , «Птичья столовая». «Трудовой десант»</a:t>
            </a:r>
            <a:endParaRPr lang="ru-RU" dirty="0"/>
          </a:p>
        </p:txBody>
      </p:sp>
      <p:pic>
        <p:nvPicPr>
          <p:cNvPr id="8" name="Picture 3" descr="DSC05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81634">
            <a:off x="1084821" y="640684"/>
            <a:ext cx="1439891" cy="1921147"/>
          </a:xfrm>
          <a:noFill/>
        </p:spPr>
      </p:pic>
      <p:pic>
        <p:nvPicPr>
          <p:cNvPr id="9" name="Picture 21" descr="_DSC57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80" y="702143"/>
            <a:ext cx="2131457" cy="1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IMG_20181010_1745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201">
            <a:off x="7305840" y="716518"/>
            <a:ext cx="1363502" cy="181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5" y="668565"/>
            <a:ext cx="1681442" cy="15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83" y="2664579"/>
            <a:ext cx="2006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953">
            <a:off x="1668445" y="3006664"/>
            <a:ext cx="2127668" cy="15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548">
            <a:off x="6486846" y="2997699"/>
            <a:ext cx="2156008" cy="161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192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164</Words>
  <Application>Microsoft Office PowerPoint</Application>
  <PresentationFormat>Экран (16:9)</PresentationFormat>
  <Paragraphs>29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Wingdings</vt:lpstr>
      <vt:lpstr>Simple Light</vt:lpstr>
      <vt:lpstr>"Социальное партнерство как средство повышения качества образования"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Акция, как одна из форм социального партнерства</dc:title>
  <cp:lastModifiedBy>1</cp:lastModifiedBy>
  <cp:revision>14</cp:revision>
  <dcterms:modified xsi:type="dcterms:W3CDTF">2022-03-29T04:24:27Z</dcterms:modified>
</cp:coreProperties>
</file>