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5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152B-023A-44B8-B6BB-F54C9DD89D3C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7340-FB31-4E6E-B570-335ADEEB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Кружок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(подготовительная группа)</a:t>
            </a:r>
          </a:p>
          <a:p>
            <a:pPr algn="r"/>
            <a:r>
              <a:rPr lang="ru-RU" dirty="0" smtClean="0"/>
              <a:t>Воспитатель: А.П. </a:t>
            </a:r>
            <a:r>
              <a:rPr lang="ru-RU" dirty="0" err="1" smtClean="0"/>
              <a:t>Болгова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8423" y="2967335"/>
            <a:ext cx="7407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удожники умельцы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25834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1800200" cy="25656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67387"/>
            <a:ext cx="180020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799970" rev="0"/>
            </a:camera>
            <a:lightRig rig="threePt" dir="t"/>
          </a:scene3d>
        </p:spPr>
      </p:pic>
      <p:pic>
        <p:nvPicPr>
          <p:cNvPr id="8" name="Рисунок 7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180020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799970" rev="0"/>
            </a:camera>
            <a:lightRig rig="threePt" dir="t"/>
          </a:scene3d>
        </p:spPr>
      </p:pic>
      <p:pic>
        <p:nvPicPr>
          <p:cNvPr id="9" name="Рисунок 8" descr="25834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21088"/>
            <a:ext cx="1800200" cy="19262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506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25834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1800200" cy="25656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67387"/>
            <a:ext cx="180020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799970" rev="0"/>
            </a:camera>
            <a:lightRig rig="threePt" dir="t"/>
          </a:scene3d>
        </p:spPr>
      </p:pic>
      <p:pic>
        <p:nvPicPr>
          <p:cNvPr id="8" name="Рисунок 7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180020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799970" rev="0"/>
            </a:camera>
            <a:lightRig rig="threePt" dir="t"/>
          </a:scene3d>
        </p:spPr>
      </p:pic>
      <p:pic>
        <p:nvPicPr>
          <p:cNvPr id="9" name="Рисунок 8" descr="25834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1800200" cy="19262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</a:rPr>
              <a:t>Цель 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algn="l"/>
            <a:r>
              <a:rPr lang="ru-RU" sz="2400" dirty="0">
                <a:solidFill>
                  <a:srgbClr val="7030A0"/>
                </a:solidFill>
              </a:rPr>
              <a:t>Формирование и развитие основ художественной культуры ребенка через </a:t>
            </a:r>
            <a:r>
              <a:rPr lang="ru-RU" sz="2400" dirty="0" smtClean="0">
                <a:solidFill>
                  <a:srgbClr val="7030A0"/>
                </a:solidFill>
              </a:rPr>
              <a:t>народное, </a:t>
            </a:r>
            <a:r>
              <a:rPr lang="ru-RU" sz="2400" dirty="0">
                <a:solidFill>
                  <a:srgbClr val="7030A0"/>
                </a:solidFill>
              </a:rPr>
              <a:t>декоративно-прикладное искусство.</a:t>
            </a:r>
          </a:p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Задачи</a:t>
            </a:r>
            <a:endParaRPr lang="ru-RU" sz="2400" dirty="0">
              <a:solidFill>
                <a:srgbClr val="7030A0"/>
              </a:solidFill>
            </a:endParaRPr>
          </a:p>
          <a:p>
            <a:pPr lvl="0" algn="l"/>
            <a:r>
              <a:rPr lang="ru-RU" sz="2400" dirty="0">
                <a:solidFill>
                  <a:srgbClr val="7030A0"/>
                </a:solidFill>
              </a:rPr>
              <a:t>Приобщать детей к народному </a:t>
            </a:r>
            <a:r>
              <a:rPr lang="ru-RU" sz="2400" dirty="0" smtClean="0">
                <a:solidFill>
                  <a:srgbClr val="7030A0"/>
                </a:solidFill>
              </a:rPr>
              <a:t>декоративно-пр</a:t>
            </a:r>
            <a:r>
              <a:rPr lang="ru-RU" sz="2400" dirty="0" smtClean="0"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solidFill>
                  <a:srgbClr val="7030A0"/>
                </a:solidFill>
              </a:rPr>
              <a:t>кладному </a:t>
            </a:r>
            <a:r>
              <a:rPr lang="ru-RU" sz="2400" dirty="0">
                <a:solidFill>
                  <a:srgbClr val="7030A0"/>
                </a:solidFill>
              </a:rPr>
              <a:t>искусству в </a:t>
            </a:r>
            <a:r>
              <a:rPr lang="ru-RU" sz="2400" dirty="0" smtClean="0">
                <a:solidFill>
                  <a:srgbClr val="7030A0"/>
                </a:solidFill>
              </a:rPr>
              <a:t>условиях практической, </a:t>
            </a:r>
            <a:r>
              <a:rPr lang="ru-RU" sz="2400" dirty="0">
                <a:solidFill>
                  <a:srgbClr val="7030A0"/>
                </a:solidFill>
              </a:rPr>
              <a:t>творческой деятельности; </a:t>
            </a:r>
          </a:p>
          <a:p>
            <a:pPr lvl="0" algn="l"/>
            <a:r>
              <a:rPr lang="ru-RU" sz="2400" dirty="0" smtClean="0">
                <a:solidFill>
                  <a:srgbClr val="7030A0"/>
                </a:solidFill>
              </a:rPr>
              <a:t>Развивать </a:t>
            </a:r>
            <a:r>
              <a:rPr lang="ru-RU" sz="2400" dirty="0" smtClean="0">
                <a:solidFill>
                  <a:srgbClr val="7030A0"/>
                </a:solidFill>
              </a:rPr>
              <a:t>образное </a:t>
            </a:r>
            <a:r>
              <a:rPr lang="ru-RU" sz="2400" dirty="0">
                <a:solidFill>
                  <a:srgbClr val="7030A0"/>
                </a:solidFill>
              </a:rPr>
              <a:t>восприятие, эстетические чувства;</a:t>
            </a:r>
          </a:p>
          <a:p>
            <a:pPr lvl="0" algn="l"/>
            <a:r>
              <a:rPr lang="ru-RU" sz="2400" dirty="0" smtClean="0">
                <a:solidFill>
                  <a:srgbClr val="7030A0"/>
                </a:solidFill>
              </a:rPr>
              <a:t>Способствовать </a:t>
            </a:r>
            <a:r>
              <a:rPr lang="ru-RU" sz="2400" dirty="0">
                <a:solidFill>
                  <a:srgbClr val="7030A0"/>
                </a:solidFill>
              </a:rPr>
              <a:t>знакомству классической закономерности народного декоративно-прикладного искусства (колорит, содержание, чередование, симметрия, </a:t>
            </a:r>
            <a:r>
              <a:rPr lang="ru-RU" sz="2400" dirty="0" smtClean="0">
                <a:solidFill>
                  <a:srgbClr val="7030A0"/>
                </a:solidFill>
              </a:rPr>
              <a:t>асимметрия </a:t>
            </a:r>
            <a:r>
              <a:rPr lang="ru-RU" sz="2400" dirty="0">
                <a:solidFill>
                  <a:srgbClr val="7030A0"/>
                </a:solidFill>
              </a:rPr>
              <a:t>в узоре, </a:t>
            </a:r>
            <a:r>
              <a:rPr lang="ru-RU" sz="2400" dirty="0" smtClean="0">
                <a:solidFill>
                  <a:srgbClr val="7030A0"/>
                </a:solidFill>
              </a:rPr>
              <a:t>изобразительные </a:t>
            </a:r>
            <a:r>
              <a:rPr lang="ru-RU" sz="2400" dirty="0">
                <a:solidFill>
                  <a:srgbClr val="7030A0"/>
                </a:solidFill>
              </a:rPr>
              <a:t>приемы и т.д.);</a:t>
            </a:r>
          </a:p>
          <a:p>
            <a:pPr lvl="0" algn="l"/>
            <a:r>
              <a:rPr lang="ru-RU" sz="2400" dirty="0">
                <a:solidFill>
                  <a:srgbClr val="7030A0"/>
                </a:solidFill>
              </a:rPr>
              <a:t>На основе освоения художественного опыта народных </a:t>
            </a:r>
            <a:r>
              <a:rPr lang="ru-RU" sz="2400" dirty="0" smtClean="0">
                <a:solidFill>
                  <a:srgbClr val="7030A0"/>
                </a:solidFill>
              </a:rPr>
              <a:t>мастеров, </a:t>
            </a:r>
            <a:r>
              <a:rPr lang="ru-RU" sz="2400" dirty="0">
                <a:solidFill>
                  <a:srgbClr val="7030A0"/>
                </a:solidFill>
              </a:rPr>
              <a:t>развивать индивидуальное творчество детей в орнаментальной деятельности: специальные художественные способности – «чувство» цвета, ритма, композиции, самостоятельность, творческую </a:t>
            </a:r>
            <a:r>
              <a:rPr lang="ru-RU" sz="2400" dirty="0" smtClean="0">
                <a:solidFill>
                  <a:srgbClr val="7030A0"/>
                </a:solidFill>
              </a:rPr>
              <a:t>инициативу. </a:t>
            </a:r>
          </a:p>
          <a:p>
            <a:pPr lvl="0" algn="l"/>
            <a:r>
              <a:rPr lang="ru-RU" sz="2400" dirty="0" smtClean="0">
                <a:solidFill>
                  <a:srgbClr val="7030A0"/>
                </a:solidFill>
              </a:rPr>
              <a:t>Воспитывать интерес к народному творчеству, как эталону красоты.</a:t>
            </a:r>
            <a:endParaRPr lang="ru-RU" sz="2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65104"/>
            <a:ext cx="2691369" cy="20608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25834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2160240" cy="19653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25834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924944"/>
            <a:ext cx="5256584" cy="3744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2987824" cy="224086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25834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933056"/>
            <a:ext cx="2987822" cy="224086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5834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924944"/>
            <a:ext cx="2987822" cy="224086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Городецкая роспись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4824536" cy="36184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5696" y="1412776"/>
            <a:ext cx="6840760" cy="1728192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Гжельская роспись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612" y="1124744"/>
            <a:ext cx="2784308" cy="20882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25834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132856"/>
            <a:ext cx="2759870" cy="22322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5834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9691" y="1484784"/>
            <a:ext cx="2784310" cy="20882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58348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077072"/>
            <a:ext cx="2952327" cy="221424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3456384" cy="25922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5834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89040"/>
            <a:ext cx="3360373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84299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Семеновская матрешка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5834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128459" cy="30963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24944"/>
            <a:ext cx="4128459" cy="30963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Хохломская роспись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5834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264362" cy="2448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5834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268760"/>
            <a:ext cx="3240360" cy="24302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25834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356992"/>
            <a:ext cx="3552394" cy="26642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Кружок </vt:lpstr>
      <vt:lpstr>Слайд 2</vt:lpstr>
      <vt:lpstr>Слайд 3</vt:lpstr>
      <vt:lpstr>Слайд 4</vt:lpstr>
      <vt:lpstr>Городецкая роспись</vt:lpstr>
      <vt:lpstr>Гжельская роспись</vt:lpstr>
      <vt:lpstr>Слайд 7</vt:lpstr>
      <vt:lpstr>Семеновская матрешка</vt:lpstr>
      <vt:lpstr>Хохломская роспись</vt:lpstr>
      <vt:lpstr>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</dc:title>
  <dc:creator>Home</dc:creator>
  <cp:lastModifiedBy>Home</cp:lastModifiedBy>
  <cp:revision>33</cp:revision>
  <dcterms:created xsi:type="dcterms:W3CDTF">2016-03-07T13:18:12Z</dcterms:created>
  <dcterms:modified xsi:type="dcterms:W3CDTF">2016-04-17T16:47:48Z</dcterms:modified>
</cp:coreProperties>
</file>