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4" r:id="rId7"/>
    <p:sldId id="268" r:id="rId8"/>
    <p:sldId id="262" r:id="rId9"/>
    <p:sldId id="263" r:id="rId10"/>
    <p:sldId id="266" r:id="rId11"/>
    <p:sldId id="261" r:id="rId12"/>
    <p:sldId id="267" r:id="rId13"/>
    <p:sldId id="269" r:id="rId14"/>
    <p:sldId id="274" r:id="rId15"/>
    <p:sldId id="271" r:id="rId16"/>
    <p:sldId id="270" r:id="rId17"/>
    <p:sldId id="273" r:id="rId18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4F1E6-CA47-4B4F-9C08-3CDA2A0B4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551" y="819541"/>
            <a:ext cx="9135762" cy="2609459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Игры на развитие зрительно-моторной координации </a:t>
            </a:r>
            <a:b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у детей с функциональным </a:t>
            </a:r>
            <a:r>
              <a:rPr lang="ru-RU" sz="4000" b="1">
                <a:solidFill>
                  <a:schemeClr val="accent2">
                    <a:lumMod val="50000"/>
                  </a:schemeClr>
                </a:solidFill>
              </a:rPr>
              <a:t>расстройством зрения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раннего возраста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ACA719-BA05-4CE8-9D91-55E4B31DF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4517" y="3682767"/>
            <a:ext cx="8026161" cy="2986481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 </a:t>
            </a:r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1600" b="1" dirty="0">
                <a:solidFill>
                  <a:schemeClr val="tx1"/>
                </a:solidFill>
              </a:rPr>
              <a:t>Калинская А.Н. 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МБДОУ «Детский сад компенсирующего вида №57»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г. Иваново ул. Войкова д.3</a:t>
            </a:r>
          </a:p>
        </p:txBody>
      </p:sp>
    </p:spTree>
    <p:extLst>
      <p:ext uri="{BB962C8B-B14F-4D97-AF65-F5344CB8AC3E}">
        <p14:creationId xmlns:p14="http://schemas.microsoft.com/office/powerpoint/2010/main" val="1376158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40C87A-2937-41CC-B5CB-109468D99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51" y="238897"/>
            <a:ext cx="5607569" cy="6303845"/>
          </a:xfrm>
        </p:spPr>
        <p:txBody>
          <a:bodyPr>
            <a:normAutofit/>
          </a:bodyPr>
          <a:lstStyle/>
          <a:p>
            <a:pPr algn="ctr"/>
            <a:r>
              <a:rPr lang="ru-RU" b="1" i="1" u="sng" dirty="0">
                <a:solidFill>
                  <a:schemeClr val="accent2">
                    <a:lumMod val="50000"/>
                  </a:schemeClr>
                </a:solidFill>
              </a:rPr>
              <a:t>«Игры с резинками»</a:t>
            </a:r>
            <a:br>
              <a:rPr lang="ru-RU" b="1" i="1" u="sng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Задачи: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 -Развивать тонкие движения пальцев рук, мелкую моторику рук, сенсорику, мышление, воображение, усидчивость, пространственное ориентирование, 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концентрацию внимания, зрительное восприятие, память;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- способствовать развитию речи; 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-закреплять знание детей о цвете;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 - формировать умение натягивать резиночки; 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- воспитывать познавательный интерес, усидчивость, самостоятельность.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F4DA6C-8CF2-4124-AC86-536C0B15F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8284" y="5988908"/>
            <a:ext cx="45719" cy="5245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BECEA2-B7F4-438E-A1F7-2EB198A43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581" y="1029544"/>
            <a:ext cx="2857143" cy="21428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BA402B-38A5-484A-A62A-DAF41422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730" y="238897"/>
            <a:ext cx="2376519" cy="23765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4D5286-36D4-4A6D-B0A6-37D405646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195" y="3844766"/>
            <a:ext cx="2857143" cy="28571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A919B8-3006-4CB5-BEA1-1E8F0BE52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140" y="3232330"/>
            <a:ext cx="2607697" cy="26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6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7A2FB-618C-4E2C-9F85-59326E1D3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27" y="263611"/>
            <a:ext cx="4482298" cy="55605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>
                <a:solidFill>
                  <a:schemeClr val="accent2">
                    <a:lumMod val="50000"/>
                  </a:schemeClr>
                </a:solidFill>
              </a:rPr>
              <a:t>«Рыбалка»</a:t>
            </a:r>
            <a:br>
              <a:rPr lang="ru-RU" b="1" i="1" u="sng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Задачи: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- развить координацию движений рук, ловкость, меткость, внимание, память, мышление,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 волевые качества личности (терпение, усидчивость, настойчивость).</a:t>
            </a:r>
            <a:br>
              <a:rPr lang="ru-RU" sz="3200" b="1" dirty="0">
                <a:solidFill>
                  <a:schemeClr val="tx1"/>
                </a:solidFill>
              </a:rPr>
            </a:br>
            <a:br>
              <a:rPr lang="ru-RU" sz="2000" b="1" dirty="0">
                <a:solidFill>
                  <a:schemeClr val="tx1"/>
                </a:solidFill>
              </a:rPr>
            </a:br>
            <a:br>
              <a:rPr lang="ru-RU" sz="20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D40CA6-66F4-40E9-9574-B1414ACBD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9274003" y="5980670"/>
            <a:ext cx="45719" cy="6069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CE7990-1CDB-4F12-A929-ED01E65DC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333" y="1762333"/>
            <a:ext cx="3333333" cy="33333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4BFB59-5E39-4F3A-8559-849BB4585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123" y="3429000"/>
            <a:ext cx="3048746" cy="30487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5279AA-F221-49FC-AC4D-B596F68A3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123" y="107194"/>
            <a:ext cx="3048746" cy="304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92028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7FAEC-6F14-4A74-83CE-3E7F35B7F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50" y="609599"/>
            <a:ext cx="4744994" cy="61289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>
                <a:solidFill>
                  <a:schemeClr val="accent2">
                    <a:lumMod val="50000"/>
                  </a:schemeClr>
                </a:solidFill>
              </a:rPr>
              <a:t>«Игры с прищепками»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Задачи: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- развивать пинцетный захват, силу пальцев рук, умение открывать и закрывать прищепки, умение создавать целостный образ предметов окружающего.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380B5E-6F11-40FA-AC3C-5D3BBEA2B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844" y="2007407"/>
            <a:ext cx="3333333" cy="3333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718E35-9F50-4953-81B0-3BBD590DB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997" y="3637803"/>
            <a:ext cx="3100747" cy="31007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14400C-EF6D-4C16-B9A4-E9A616D60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997" y="218651"/>
            <a:ext cx="3100747" cy="310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9A8BC-AE11-4430-8DE6-DF760D049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2" y="102351"/>
            <a:ext cx="7544486" cy="2874212"/>
          </a:xfrm>
        </p:spPr>
        <p:txBody>
          <a:bodyPr>
            <a:normAutofit/>
          </a:bodyPr>
          <a:lstStyle/>
          <a:p>
            <a:pPr algn="ctr"/>
            <a:r>
              <a:rPr lang="ru-RU" b="1" i="1" u="sng" dirty="0">
                <a:solidFill>
                  <a:schemeClr val="accent2">
                    <a:lumMod val="75000"/>
                  </a:schemeClr>
                </a:solidFill>
              </a:rPr>
              <a:t>«Игры с пипетками»</a:t>
            </a:r>
            <a:br>
              <a:rPr lang="ru-RU" b="1" i="1" u="sng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Задачи:</a:t>
            </a:r>
            <a:br>
              <a:rPr lang="ru-RU" sz="3200" b="1" i="1" u="sng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-развивать навыки практической жизни, мелкую моторику рук,  мускулатуру рук, движение рук.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973DD9-93C4-4971-A885-8E9C2A4F39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9887" y="3060453"/>
            <a:ext cx="3505041" cy="3505041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9EA02522-2DD9-4190-BCE8-F34B48B857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64370" y="3874254"/>
            <a:ext cx="4364188" cy="24439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612346-0A1B-4A3C-81A2-7AD112329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147" y="539801"/>
            <a:ext cx="3747268" cy="281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0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34595-9D6B-48E7-ABB0-73A04C271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172995"/>
            <a:ext cx="9407611" cy="3641124"/>
          </a:xfrm>
        </p:spPr>
        <p:txBody>
          <a:bodyPr>
            <a:normAutofit/>
          </a:bodyPr>
          <a:lstStyle/>
          <a:p>
            <a:pPr algn="ctr"/>
            <a:r>
              <a:rPr lang="ru-RU" sz="4000" b="1" i="1" u="sng" dirty="0">
                <a:solidFill>
                  <a:schemeClr val="accent2">
                    <a:lumMod val="50000"/>
                  </a:schemeClr>
                </a:solidFill>
              </a:rPr>
              <a:t>«Шнуровка»</a:t>
            </a:r>
            <a:br>
              <a:rPr lang="ru-RU" sz="4000" b="1" i="1" u="sng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Задачи: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- развивать ориентировку в пространстве, мелкую моторику рук, логическое мышление, внимание, глазомер, самостоятельность; 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-формировать умение  ребёнка подбирать шнурки, вставлять в их отверстия;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- Воспитывать усидчивость, целеустремленность;</a:t>
            </a:r>
            <a:endParaRPr lang="ru-RU" sz="2400" b="1" i="1" u="sng" dirty="0">
              <a:solidFill>
                <a:schemeClr val="tx1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80DC7B-841B-4F60-8E90-AB5C7B221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9274003" y="5995643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0EABD99-EF99-4FAF-B968-F3C5F39D05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64413" y="3827862"/>
            <a:ext cx="2857143" cy="28571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C532A8-8E7E-4570-B23C-C6A556BFF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80" y="4487021"/>
            <a:ext cx="2857143" cy="20380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EF2043-DFE8-4F28-82B0-6421597CC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246" y="4487021"/>
            <a:ext cx="2857143" cy="20857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B9AEB1-EA31-4DC6-A1FC-4C41B04BC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003" y="1596322"/>
            <a:ext cx="2743865" cy="27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7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B1EEF-2FE9-4751-91E2-8C872660C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0" y="609599"/>
            <a:ext cx="4771793" cy="5947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u="sng" dirty="0">
                <a:solidFill>
                  <a:schemeClr val="accent2">
                    <a:lumMod val="50000"/>
                  </a:schemeClr>
                </a:solidFill>
              </a:rPr>
              <a:t>«Игры с фасолью»</a:t>
            </a:r>
            <a:br>
              <a:rPr lang="ru-RU" sz="4000" b="1" i="1" u="sng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000" b="1" dirty="0">
                <a:solidFill>
                  <a:schemeClr val="tx1"/>
                </a:solidFill>
              </a:rPr>
              <a:t>Задачи: </a:t>
            </a:r>
            <a:br>
              <a:rPr lang="ru-RU" sz="4000" b="1" dirty="0">
                <a:solidFill>
                  <a:schemeClr val="tx1"/>
                </a:solidFill>
              </a:rPr>
            </a:br>
            <a:r>
              <a:rPr lang="ru-RU" sz="4000" b="1" dirty="0">
                <a:solidFill>
                  <a:schemeClr val="tx1"/>
                </a:solidFill>
              </a:rPr>
              <a:t>- развивать навыки практической жизни, мелкую моторику рук,  мускулатуру рук; </a:t>
            </a:r>
            <a:br>
              <a:rPr lang="ru-RU" sz="4000" b="1" dirty="0">
                <a:solidFill>
                  <a:schemeClr val="tx1"/>
                </a:solidFill>
              </a:rPr>
            </a:br>
            <a:r>
              <a:rPr lang="ru-RU" sz="4000" b="1" dirty="0">
                <a:solidFill>
                  <a:schemeClr val="tx1"/>
                </a:solidFill>
              </a:rPr>
              <a:t>-обогащать тактильные ощущения.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0FCDB648-AEEE-47BA-809F-07E7D801FD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258" y="2957330"/>
            <a:ext cx="3414061" cy="341406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AFAE357F-1DF5-4DF1-9A7E-47748DB1D8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48988" y="191114"/>
            <a:ext cx="3809524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76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B941E-3014-451D-840D-5375DF23F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2" y="107520"/>
            <a:ext cx="10190205" cy="289536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>
                <a:solidFill>
                  <a:schemeClr val="accent2">
                    <a:lumMod val="50000"/>
                  </a:schemeClr>
                </a:solidFill>
              </a:rPr>
              <a:t>«Пальчиковые игры»</a:t>
            </a:r>
            <a:br>
              <a:rPr lang="ru-RU" sz="3200" b="1" i="1" u="sng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>Задачи:</a:t>
            </a:r>
            <a:br>
              <a:rPr lang="ru-RU" sz="3200" b="1" i="1" u="sng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-развивать мелкую мускулатуру пальцев руки, точную координацию движений;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-совершенствовать зрительно–двигательную координацию и ориентировку в микропространстве, умение детей учитывать сенсорные свойства предметов в различных видах деятельности,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умение подражать взрослому, понимать смысл речи, произвольное внимание, зрительную память, аналитическое восприятие речи.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F4EB6F5-E283-4C66-8C3D-A9C156299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V="1">
            <a:off x="9160476" y="6041362"/>
            <a:ext cx="11352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C248832-29AB-4BD2-905D-A96957257D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1480" y="3048476"/>
            <a:ext cx="3809524" cy="38095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5447C4-D835-4FDA-AD9D-84B67EF18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555" y="3048476"/>
            <a:ext cx="3809524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288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D1B79-6E9C-43A7-8A3A-153B2837C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33" y="162314"/>
            <a:ext cx="3031524" cy="32370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>
                <a:solidFill>
                  <a:schemeClr val="accent2">
                    <a:lumMod val="50000"/>
                  </a:schemeClr>
                </a:solidFill>
              </a:rPr>
              <a:t>«Лабиринт»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Задачи: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развивать мелкую моторику пальцев рук, зрительно-пространственную ориентировку;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-закреплять ориентировку и понятия: вверх, вниз, влево, вправо;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825AF58-D29E-4FA4-A81F-4A7EF626E2C8}"/>
              </a:ext>
            </a:extLst>
          </p:cNvPr>
          <p:cNvSpPr/>
          <p:nvPr/>
        </p:nvSpPr>
        <p:spPr>
          <a:xfrm>
            <a:off x="4506097" y="382012"/>
            <a:ext cx="378940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>
                <a:solidFill>
                  <a:schemeClr val="accent2">
                    <a:lumMod val="50000"/>
                  </a:schemeClr>
                </a:solidFill>
              </a:rPr>
              <a:t>«Горка»</a:t>
            </a:r>
          </a:p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Задачи:</a:t>
            </a:r>
          </a:p>
          <a:p>
            <a:pPr marL="285750" indent="-285750" algn="ctr">
              <a:buFontTx/>
              <a:buChar char="-"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способствовать развитию  воображения и фантазии; </a:t>
            </a:r>
          </a:p>
          <a:p>
            <a:pPr marL="285750" indent="-285750" algn="ctr">
              <a:buFontTx/>
              <a:buChar char="-"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вырабатывать у ребенка рефлекторную точность движений и развивать его оптико-пространственное восприятие;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BC72DA4F-E2DC-4DA1-B561-1D3ACD069F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6643" y="3800543"/>
            <a:ext cx="4353599" cy="2895143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7255906D-C29D-4DB9-956C-82991DE79B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22875" y="3490555"/>
            <a:ext cx="3272628" cy="32726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49A4AC-33DD-41AA-9A01-D8F166042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999" y="614495"/>
            <a:ext cx="3379719" cy="337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7684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8CA39-2018-4FC0-BC97-9080A6974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84" y="222420"/>
            <a:ext cx="9531179" cy="630194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Актуальность</a:t>
            </a:r>
            <a:br>
              <a:rPr lang="ru-RU" dirty="0"/>
            </a:br>
            <a:r>
              <a:rPr lang="ru-RU" sz="3100" dirty="0">
                <a:solidFill>
                  <a:schemeClr val="tx1"/>
                </a:solidFill>
              </a:rPr>
              <a:t>Ранний возраст – значимый возрастной период выявления косоглазия, развивающейся амблиопии, снижения зрения и своевременного развития рефракторогенеза и восстановления бинокулярных механизмов у детей с предупреждением возникновения и усиления амблиопии, с обеспечением ранней профилактики трудностей развития зрительно – моторной координации, зрительного восприятия как психической деятельности. </a:t>
            </a:r>
            <a:br>
              <a:rPr lang="ru-RU" sz="3100" dirty="0">
                <a:solidFill>
                  <a:schemeClr val="tx1"/>
                </a:solidFill>
              </a:rPr>
            </a:br>
            <a:r>
              <a:rPr lang="ru-RU" sz="3100" dirty="0">
                <a:solidFill>
                  <a:schemeClr val="tx1"/>
                </a:solidFill>
              </a:rPr>
              <a:t>Поэтому мы включили в свою работу игры, направленные на профилактику трудностей развития зрительно – моторной координации у детей с ФРЗ раннего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1783958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EB871-0C4C-4ADB-849A-CFD65986A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1" y="302741"/>
            <a:ext cx="9852453" cy="62525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Цель:</a:t>
            </a:r>
            <a:r>
              <a:rPr lang="ru-RU" b="1" dirty="0"/>
              <a:t> </a:t>
            </a:r>
            <a:r>
              <a:rPr lang="ru-RU" b="1" dirty="0">
                <a:solidFill>
                  <a:schemeClr val="tx1"/>
                </a:solidFill>
              </a:rPr>
              <a:t>профилактика трудностей развития зрительно-моторной координации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у детей с ФРЗ раннего возраста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31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3100" b="1" dirty="0"/>
              <a:t> </a:t>
            </a:r>
            <a:r>
              <a:rPr lang="ru-RU" sz="3100" b="1" dirty="0">
                <a:solidFill>
                  <a:schemeClr val="tx1"/>
                </a:solidFill>
              </a:rPr>
              <a:t> - формирование умения выполнять познавательные действия на практическое совмещение, соотнесение, раскладывание, размещение на плоскости на основе зрительного контроля, поиска и выбора заданных предметов окружения.</a:t>
            </a:r>
            <a:br>
              <a:rPr lang="ru-RU" sz="3100" b="1" dirty="0">
                <a:solidFill>
                  <a:schemeClr val="tx1"/>
                </a:solidFill>
              </a:rPr>
            </a:br>
            <a:r>
              <a:rPr lang="ru-RU" sz="3100" b="1" dirty="0">
                <a:solidFill>
                  <a:schemeClr val="tx1"/>
                </a:solidFill>
              </a:rPr>
              <a:t>- развитие, совершенствование зрительно-двигательных умений и навыков точного и правильного захвата предметов, точности и регуляции движений и действий с игрушками, предметами быта.</a:t>
            </a:r>
            <a:endParaRPr lang="ru-RU" sz="3100" b="1" dirty="0"/>
          </a:p>
        </p:txBody>
      </p:sp>
    </p:spTree>
    <p:extLst>
      <p:ext uri="{BB962C8B-B14F-4D97-AF65-F5344CB8AC3E}">
        <p14:creationId xmlns:p14="http://schemas.microsoft.com/office/powerpoint/2010/main" val="290800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927C1-9D16-41FA-BB83-BE88ACE29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31" y="-1"/>
            <a:ext cx="5748180" cy="64667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u="sng" dirty="0">
                <a:solidFill>
                  <a:schemeClr val="accent2">
                    <a:lumMod val="75000"/>
                  </a:schemeClr>
                </a:solidFill>
              </a:rPr>
              <a:t>Игротека:</a:t>
            </a:r>
            <a:br>
              <a:rPr lang="ru-RU" b="1" dirty="0"/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4000" b="1" i="1" u="sng" dirty="0">
                <a:solidFill>
                  <a:schemeClr val="accent2">
                    <a:lumMod val="50000"/>
                  </a:schemeClr>
                </a:solidFill>
              </a:rPr>
              <a:t>Рамки вкладыши»</a:t>
            </a:r>
            <a: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b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>Задачи:</a:t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>- Знакомить детей с основными геометрическими фигурами; </a:t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>- формировать умение сравнивать предметы; </a:t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>- развивать логическое и пространственное мышление, координацию «рука-глаз», мелкую моторику,</a:t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>зрительное восприятие, тактильные функции; </a:t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>- формировать образ фигур в памяти.</a:t>
            </a:r>
            <a:br>
              <a:rPr lang="ru-RU" sz="2700" b="1" dirty="0">
                <a:solidFill>
                  <a:schemeClr val="tx1"/>
                </a:solidFill>
              </a:rPr>
            </a:br>
            <a:b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F23266-69D9-4C87-88EB-FEDFF2E94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052" y="1511872"/>
            <a:ext cx="2859771" cy="28597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A4F187-9B25-4E24-BCE0-D8FA29B05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098" y="247873"/>
            <a:ext cx="2857143" cy="28571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ACEA46C-2990-44BF-9812-1A07B545F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364" y="3609558"/>
            <a:ext cx="2857143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93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9A12BC-31B8-41B2-BCB5-29229BFF3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05" y="222421"/>
            <a:ext cx="5239265" cy="626899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>
                <a:solidFill>
                  <a:schemeClr val="accent2">
                    <a:lumMod val="50000"/>
                  </a:schemeClr>
                </a:solidFill>
              </a:rPr>
              <a:t>«Пирамидки»</a:t>
            </a:r>
            <a:br>
              <a:rPr lang="ru-RU" b="1" i="1" u="sng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b="1" dirty="0">
                <a:solidFill>
                  <a:schemeClr val="tx1"/>
                </a:solidFill>
              </a:rPr>
              <a:t>Задачи:</a:t>
            </a:r>
            <a:br>
              <a:rPr lang="ru-RU" sz="3100" b="1" dirty="0">
                <a:solidFill>
                  <a:schemeClr val="tx1"/>
                </a:solidFill>
              </a:rPr>
            </a:br>
            <a:r>
              <a:rPr lang="ru-RU" sz="3100" b="1" dirty="0">
                <a:solidFill>
                  <a:schemeClr val="tx1"/>
                </a:solidFill>
              </a:rPr>
              <a:t>- </a:t>
            </a:r>
            <a:r>
              <a:rPr lang="ru-RU" sz="3100" b="1" i="1" dirty="0">
                <a:solidFill>
                  <a:schemeClr val="tx1"/>
                </a:solidFill>
              </a:rPr>
              <a:t>З</a:t>
            </a:r>
            <a:r>
              <a:rPr lang="ru-RU" sz="3100" b="1" dirty="0">
                <a:solidFill>
                  <a:schemeClr val="tx1"/>
                </a:solidFill>
              </a:rPr>
              <a:t>накомить детей со способами упорядочивания предметов по величине и цвету одновременно;</a:t>
            </a:r>
            <a:br>
              <a:rPr lang="ru-RU" sz="3100" b="1" dirty="0">
                <a:solidFill>
                  <a:schemeClr val="tx1"/>
                </a:solidFill>
              </a:rPr>
            </a:br>
            <a:r>
              <a:rPr lang="ru-RU" sz="3100" b="1" dirty="0">
                <a:solidFill>
                  <a:schemeClr val="tx1"/>
                </a:solidFill>
              </a:rPr>
              <a:t>- формировать представление о цвете, форме, величине предметов;</a:t>
            </a:r>
            <a:br>
              <a:rPr lang="ru-RU" sz="3100" b="1" dirty="0">
                <a:solidFill>
                  <a:schemeClr val="tx1"/>
                </a:solidFill>
              </a:rPr>
            </a:br>
            <a:r>
              <a:rPr lang="ru-RU" sz="3100" b="1" dirty="0">
                <a:solidFill>
                  <a:schemeClr val="tx1"/>
                </a:solidFill>
              </a:rPr>
              <a:t>- развивать мелкую моторику, внимание и мышление, зрительное восприятие.</a:t>
            </a:r>
            <a:br>
              <a:rPr lang="ru-RU" sz="3100" b="1" dirty="0">
                <a:solidFill>
                  <a:schemeClr val="tx1"/>
                </a:solidFill>
              </a:rPr>
            </a:br>
            <a:endParaRPr lang="ru-RU" sz="31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2EE8C4-2A0B-46C0-9DDD-A3EEE143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810" y="966043"/>
            <a:ext cx="3244514" cy="22170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E8E5F4-8D66-49BD-812A-F6A275EA2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3" y="222421"/>
            <a:ext cx="2571252" cy="25712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B8ABE7-CC24-401E-B204-A07549990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547" y="3233957"/>
            <a:ext cx="2707325" cy="27073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66AF9AC-6D02-48B8-9F0D-2D28804B0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372" y="3674873"/>
            <a:ext cx="2707325" cy="270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35506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D243A69F-9E2C-4482-B53F-E1FD754153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90340" y="276011"/>
            <a:ext cx="2789215" cy="2789215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A56AE-002B-48E7-94A0-9D6B0096F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60" y="395415"/>
            <a:ext cx="4805340" cy="6046573"/>
          </a:xfrm>
        </p:spPr>
        <p:txBody>
          <a:bodyPr>
            <a:normAutofit/>
          </a:bodyPr>
          <a:lstStyle/>
          <a:p>
            <a:pPr algn="ctr"/>
            <a:r>
              <a:rPr lang="ru-RU" b="1" i="1" u="sng" dirty="0">
                <a:solidFill>
                  <a:schemeClr val="accent2">
                    <a:lumMod val="50000"/>
                  </a:schemeClr>
                </a:solidFill>
              </a:rPr>
              <a:t>«Мозаика»</a:t>
            </a:r>
            <a:br>
              <a:rPr lang="ru-RU" b="1" i="1" u="sng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>Задачи:</a:t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</a:t>
            </a:r>
            <a:r>
              <a:rPr lang="ru-RU" sz="2200" b="1" dirty="0">
                <a:solidFill>
                  <a:schemeClr val="tx1"/>
                </a:solidFill>
              </a:rPr>
              <a:t>Формировать у детей восприятие цвета, умение группировать детали по цвету, </a:t>
            </a:r>
            <a:br>
              <a:rPr lang="ru-RU" sz="2200" b="1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интерес к игре с мозаикой.</a:t>
            </a:r>
            <a:br>
              <a:rPr lang="ru-RU" sz="2200" b="1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- Развивать речевую деятельность, зрительное восприятие, мышление, мелкую и общую моторику, координацию движений пальцев ведущей руки, способность запоминать расположение объектов на образце и располагать их на наборном полотне.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2B709D-A4AA-466F-AB94-9B3E4C780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340" y="3429000"/>
            <a:ext cx="2857143" cy="28571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C9608-E2C6-4FC4-9E98-AAE1365CA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500" y="1593254"/>
            <a:ext cx="3440140" cy="34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C116D-F0E1-4C0E-95FC-5F1EAE70C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" y="420130"/>
            <a:ext cx="5634681" cy="52310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>
                <a:solidFill>
                  <a:schemeClr val="accent2">
                    <a:lumMod val="50000"/>
                  </a:schemeClr>
                </a:solidFill>
              </a:rPr>
              <a:t>«Цилиндры Монтессори»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Сенсорный материал, главная функция которого состоит в утончении зрения и координации по линии «глаз-рука». Прямые цели введения материала ‒ визуальное различение размеров и обострение зрительного восприятия ребёнка. В процессе работы также происходит утончение осознанного движения.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39CBA8-6D5E-4FAD-841B-95CD9A9C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703" y="378500"/>
            <a:ext cx="3809524" cy="2657143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1FB9DDDB-35E2-4A9F-9EAB-2D418B0D7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5815" y="5887843"/>
            <a:ext cx="155554" cy="15351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DB0646-7338-4A2A-9FDA-EDEFD42AA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990" y="3275483"/>
            <a:ext cx="3445798" cy="3445798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A34747D5-9ED8-4C6C-8C13-C87EDBFA3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V="1">
            <a:off x="9118450" y="6041362"/>
            <a:ext cx="155554" cy="15351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021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D2242-0C99-4538-993A-21246A98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5904"/>
            <a:ext cx="5963258" cy="4772570"/>
          </a:xfrm>
        </p:spPr>
        <p:txBody>
          <a:bodyPr>
            <a:normAutofit/>
          </a:bodyPr>
          <a:lstStyle/>
          <a:p>
            <a:pPr algn="ctr"/>
            <a:r>
              <a:rPr lang="ru-RU" sz="4000" b="1" u="sng" dirty="0">
                <a:solidFill>
                  <a:schemeClr val="accent2">
                    <a:lumMod val="50000"/>
                  </a:schemeClr>
                </a:solidFill>
              </a:rPr>
              <a:t>«Матрёшки»</a:t>
            </a:r>
            <a:br>
              <a:rPr lang="ru-RU" sz="4000" b="1" u="sng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Задачи: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- закреплять знания детей о народной игрушке – матрёшке, 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- воспитывать уважение и любовь к народному творчеству;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- формировать умение детей действовать со сборно-разборными игрушками разных размеров, составлять предметы из двух частей, ориентируясь на их величину и положение в пространстве;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- Содействовать развитию пространственного мышления, наблюдательности, зрительного восприятия, мелкой моторики кисти ребёнка.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5480EA-4443-4682-A431-0E58AC394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25" y="4678788"/>
            <a:ext cx="5714286" cy="20571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7D9302-9E59-4C28-9CE9-E6130F6E6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760" y="283709"/>
            <a:ext cx="3333333" cy="33333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60BDC0-1F8D-45C4-A012-0AAACA497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270" y="3711392"/>
            <a:ext cx="3024539" cy="30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4959F-EAB7-40FF-92E8-0B0D9127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71" y="131805"/>
            <a:ext cx="5173362" cy="6458465"/>
          </a:xfrm>
        </p:spPr>
        <p:txBody>
          <a:bodyPr>
            <a:normAutofit/>
          </a:bodyPr>
          <a:lstStyle/>
          <a:p>
            <a:pPr algn="ctr"/>
            <a:r>
              <a:rPr lang="ru-RU" b="1" i="1" u="sng" dirty="0">
                <a:solidFill>
                  <a:schemeClr val="accent2">
                    <a:lumMod val="50000"/>
                  </a:schemeClr>
                </a:solidFill>
              </a:rPr>
              <a:t>«Игры с крышечками»</a:t>
            </a:r>
            <a:br>
              <a:rPr lang="ru-RU" sz="31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b="1" dirty="0">
                <a:solidFill>
                  <a:schemeClr val="tx1"/>
                </a:solidFill>
              </a:rPr>
              <a:t>Задачи:</a:t>
            </a:r>
            <a:br>
              <a:rPr lang="ru-RU" sz="3100" b="1" dirty="0">
                <a:solidFill>
                  <a:schemeClr val="tx1"/>
                </a:solidFill>
              </a:rPr>
            </a:br>
            <a:r>
              <a:rPr lang="ru-RU" sz="3100" b="1" dirty="0">
                <a:solidFill>
                  <a:schemeClr val="tx1"/>
                </a:solidFill>
              </a:rPr>
              <a:t>-создать игровую обстановку, закрепить знания цветов, счёт.</a:t>
            </a:r>
            <a:br>
              <a:rPr lang="ru-RU" sz="3100" b="1" dirty="0">
                <a:solidFill>
                  <a:schemeClr val="tx1"/>
                </a:solidFill>
              </a:rPr>
            </a:br>
            <a:r>
              <a:rPr lang="ru-RU" sz="3100" b="1" dirty="0">
                <a:solidFill>
                  <a:schemeClr val="tx1"/>
                </a:solidFill>
              </a:rPr>
              <a:t>-развивать сенсорные способности;</a:t>
            </a:r>
            <a:br>
              <a:rPr lang="ru-RU" sz="3100" b="1" dirty="0">
                <a:solidFill>
                  <a:schemeClr val="tx1"/>
                </a:solidFill>
              </a:rPr>
            </a:br>
            <a:r>
              <a:rPr lang="ru-RU" sz="3100" b="1" dirty="0">
                <a:solidFill>
                  <a:schemeClr val="tx1"/>
                </a:solidFill>
              </a:rPr>
              <a:t>- развивать мелкую моторику рук, координацию движений;</a:t>
            </a:r>
            <a:br>
              <a:rPr lang="ru-RU" sz="3100" b="1" dirty="0">
                <a:solidFill>
                  <a:schemeClr val="tx1"/>
                </a:solidFill>
              </a:rPr>
            </a:br>
            <a:r>
              <a:rPr lang="ru-RU" sz="3100" b="1" dirty="0">
                <a:solidFill>
                  <a:schemeClr val="tx1"/>
                </a:solidFill>
              </a:rPr>
              <a:t>- развивать творческое воображение, фантазию.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23CA102-0EF3-4299-A8E9-3C834305F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17936" y="5931243"/>
            <a:ext cx="56067" cy="1101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90BB28-1B14-452A-BFB0-8FCAAAEC2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529" y="1174253"/>
            <a:ext cx="3333333" cy="33333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1BEB30-997C-451B-8071-2FE38F794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472" y="154023"/>
            <a:ext cx="3099057" cy="30990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311FA5-F2F0-4071-9F90-EBB69D76D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362" y="3649563"/>
            <a:ext cx="3099057" cy="309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6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379</TotalTime>
  <Words>113</Words>
  <Application>Microsoft Office PowerPoint</Application>
  <PresentationFormat>Широкоэкранный</PresentationFormat>
  <Paragraphs>25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Аспект</vt:lpstr>
      <vt:lpstr>Игры на развитие зрительно-моторной координации  у детей с функциональным расстройством зрения раннего возраста</vt:lpstr>
      <vt:lpstr>Актуальность Ранний возраст – значимый возрастной период выявления косоглазия, развивающейся амблиопии, снижения зрения и своевременного развития рефракторогенеза и восстановления бинокулярных механизмов у детей с предупреждением возникновения и усиления амблиопии, с обеспечением ранней профилактики трудностей развития зрительно – моторной координации, зрительного восприятия как психической деятельности.  Поэтому мы включили в свою работу игры, направленные на профилактику трудностей развития зрительно – моторной координации у детей с ФРЗ раннего возраста.</vt:lpstr>
      <vt:lpstr>Цель: профилактика трудностей развития зрительно-моторной координации  у детей с ФРЗ раннего возраста Задачи:  - формирование умения выполнять познавательные действия на практическое совмещение, соотнесение, раскладывание, размещение на плоскости на основе зрительного контроля, поиска и выбора заданных предметов окружения. - развитие, совершенствование зрительно-двигательных умений и навыков точного и правильного захвата предметов, точности и регуляции движений и действий с игрушками, предметами быта.</vt:lpstr>
      <vt:lpstr>Игротека: «Рамки вкладыши»   Задачи: - Знакомить детей с основными геометрическими фигурами;  - формировать умение сравнивать предметы;  - развивать логическое и пространственное мышление, координацию «рука-глаз», мелкую моторику, зрительное восприятие, тактильные функции;  - формировать образ фигур в памяти.                                 </vt:lpstr>
      <vt:lpstr>«Пирамидки» Задачи: - Знакомить детей со способами упорядочивания предметов по величине и цвету одновременно; - формировать представление о цвете, форме, величине предметов; - развивать мелкую моторику, внимание и мышление, зрительное восприятие. </vt:lpstr>
      <vt:lpstr>«Мозаика» Задачи: - Формировать у детей восприятие цвета, умение группировать детали по цвету,  интерес к игре с мозаикой. - Развивать речевую деятельность, зрительное восприятие, мышление, мелкую и общую моторику, координацию движений пальцев ведущей руки, способность запоминать расположение объектов на образце и располагать их на наборном полотне.</vt:lpstr>
      <vt:lpstr>«Цилиндры Монтессори» Сенсорный материал, главная функция которого состоит в утончении зрения и координации по линии «глаз-рука». Прямые цели введения материала ‒ визуальное различение размеров и обострение зрительного восприятия ребёнка. В процессе работы также происходит утончение осознанного движения. </vt:lpstr>
      <vt:lpstr>«Матрёшки» Задачи: - закреплять знания детей о народной игрушке – матрёшке,  - воспитывать уважение и любовь к народному творчеству; - формировать умение детей действовать со сборно-разборными игрушками разных размеров, составлять предметы из двух частей, ориентируясь на их величину и положение в пространстве; - Содействовать развитию пространственного мышления, наблюдательности, зрительного восприятия, мелкой моторики кисти ребёнка.</vt:lpstr>
      <vt:lpstr>«Игры с крышечками» Задачи: -создать игровую обстановку, закрепить знания цветов, счёт. -развивать сенсорные способности; - развивать мелкую моторику рук, координацию движений; - развивать творческое воображение, фантазию.</vt:lpstr>
      <vt:lpstr>«Игры с резинками» Задачи:  -Развивать тонкие движения пальцев рук, мелкую моторику рук, сенсорику, мышление, воображение, усидчивость, пространственное ориентирование,  концентрацию внимания, зрительное восприятие, память; - способствовать развитию речи;  -закреплять знание детей о цвете;  - формировать умение натягивать резиночки;  - воспитывать познавательный интерес, усидчивость, самостоятельность.</vt:lpstr>
      <vt:lpstr>«Рыбалка» Задачи: - развить координацию движений рук, ловкость, меткость, внимание, память, мышление,  волевые качества личности (терпение, усидчивость, настойчивость).   </vt:lpstr>
      <vt:lpstr>«Игры с прищепками» Задачи: - развивать пинцетный захват, силу пальцев рук, умение открывать и закрывать прищепки, умение создавать целостный образ предметов окружающего.</vt:lpstr>
      <vt:lpstr>«Игры с пипетками» Задачи: -развивать навыки практической жизни, мелкую моторику рук,  мускулатуру рук, движение рук.</vt:lpstr>
      <vt:lpstr>«Шнуровка» Задачи: - развивать ориентировку в пространстве, мелкую моторику рук, логическое мышление, внимание, глазомер, самостоятельность;  -формировать умение  ребёнка подбирать шнурки, вставлять в их отверстия; - Воспитывать усидчивость, целеустремленность;</vt:lpstr>
      <vt:lpstr>«Игры с фасолью» Задачи:  - развивать навыки практической жизни, мелкую моторику рук,  мускулатуру рук;  -обогащать тактильные ощущения.</vt:lpstr>
      <vt:lpstr>«Пальчиковые игры» Задачи: -развивать мелкую мускулатуру пальцев руки, точную координацию движений; -совершенствовать зрительно–двигательную координацию и ориентировку в микропространстве, умение детей учитывать сенсорные свойства предметов в различных видах деятельности, умение подражать взрослому, понимать смысл речи, произвольное внимание, зрительную память, аналитическое восприятие речи.</vt:lpstr>
      <vt:lpstr>«Лабиринт» Задачи: - развивать мелкую моторику пальцев рук, зрительно-пространственную ориентировку; -закреплять ориентировку и понятия: вверх, вниз, влево, вправо;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Интерактивные игры на профилактику трудностей развития зрительно-моторной координации  у детей с ФРЗ раннего возраста</dc:title>
  <dc:creator>Admin</dc:creator>
  <cp:lastModifiedBy>Анастасия Калинская</cp:lastModifiedBy>
  <cp:revision>43</cp:revision>
  <cp:lastPrinted>2023-01-16T16:36:50Z</cp:lastPrinted>
  <dcterms:created xsi:type="dcterms:W3CDTF">2021-02-17T07:23:49Z</dcterms:created>
  <dcterms:modified xsi:type="dcterms:W3CDTF">2023-02-20T12:09:13Z</dcterms:modified>
</cp:coreProperties>
</file>