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2EFA57-CB39-439F-8585-57133091E2FE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69F1D9-C6EE-4875-91BD-EAABE7E9F7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143056" cy="22916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Практические материалы по работе с детьми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7854696" cy="1944216"/>
          </a:xfrm>
        </p:spPr>
        <p:txBody>
          <a:bodyPr/>
          <a:lstStyle/>
          <a:p>
            <a:pPr algn="ctr"/>
            <a:r>
              <a:rPr lang="ru-RU" b="1" dirty="0" smtClean="0"/>
              <a:t> Художественная литература и её значение в </a:t>
            </a:r>
            <a:r>
              <a:rPr lang="ru-RU" b="1" dirty="0" smtClean="0"/>
              <a:t>развитии </a:t>
            </a:r>
            <a:r>
              <a:rPr lang="ru-RU" b="1" dirty="0" smtClean="0"/>
              <a:t> </a:t>
            </a:r>
            <a:r>
              <a:rPr lang="ru-RU" b="1" dirty="0" smtClean="0"/>
              <a:t>речи у </a:t>
            </a:r>
            <a:r>
              <a:rPr lang="ru-RU" b="1" dirty="0" smtClean="0"/>
              <a:t>детей </a:t>
            </a:r>
            <a:r>
              <a:rPr lang="ru-RU" b="1" dirty="0" smtClean="0"/>
              <a:t>с ОВЗ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Дети с ОВЗ  должны уметь  строить подробные рассказы по опорным схемам, опорным картинкам, уметь делится впечатлениями со сверстниками и родителями.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Светлячок 4\AppData\Local\Microsoft\Windows\INetCache\Content.Word\20221205_124721.jpg"/>
          <p:cNvPicPr/>
          <p:nvPr/>
        </p:nvPicPr>
        <p:blipFill>
          <a:blip r:embed="rId2" cstate="print">
            <a:lum bright="20000" contrast="-20000"/>
          </a:blip>
          <a:srcRect l="4277" t="1633" r="37512"/>
          <a:stretch>
            <a:fillRect/>
          </a:stretch>
        </p:blipFill>
        <p:spPr bwMode="auto">
          <a:xfrm>
            <a:off x="1928794" y="3000372"/>
            <a:ext cx="60007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После  такого объема  информации интерес детей налицо  и в итоге  подробные рассказы. Дети рисуют и лепят дома, играют в строителей, врачей и т.д. Чтение художественной литературы имеет коррекционную направленность, так как стимулирует овладение детьми словесной речью. Развивается связанная речь, пополняется активный словарный запас. Таким образом, систематическое использование художественной литературы  на занятиях у детей с ОВЗ способствует развитию их умственной и речевой активности.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ячок 6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39" y="836712"/>
            <a:ext cx="8443515" cy="5397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2780928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Спасибо за внимание!»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cs typeface="Aharoni" pitchFamily="2" charset="-79"/>
              </a:rPr>
              <a:t>              В современном мире</a:t>
            </a:r>
            <a:endParaRPr lang="ru-RU" sz="4400" b="1" dirty="0">
              <a:cs typeface="Aharoni" pitchFamily="2" charset="-79"/>
            </a:endParaRPr>
          </a:p>
        </p:txBody>
      </p:sp>
      <p:pic>
        <p:nvPicPr>
          <p:cNvPr id="1026" name="Picture 2" descr="G:\Новая папка\2022-11-30-15-09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64704"/>
            <a:ext cx="2304256" cy="2041369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4355976" y="270892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15816" y="33569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Компьютерные технологии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https://hb.bizmrg.com/ex-press/images/content/x1024x1024/semja-1-a49b1d1c0d0f54083fb58a1064efa58e1b4b45e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6193" t="48898" r="66161"/>
          <a:stretch>
            <a:fillRect/>
          </a:stretch>
        </p:blipFill>
        <p:spPr bwMode="auto">
          <a:xfrm>
            <a:off x="4139952" y="5877272"/>
            <a:ext cx="57606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hb.bizmrg.com/ex-press/images/content/x1024x1024/semja-1-a49b1d1c0d0f54083fb58a1064efa58e1b4b45e1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2213" t="43807" r="19508"/>
          <a:stretch>
            <a:fillRect/>
          </a:stretch>
        </p:blipFill>
        <p:spPr bwMode="auto">
          <a:xfrm>
            <a:off x="4283968" y="3717032"/>
            <a:ext cx="470917" cy="109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301208"/>
            <a:ext cx="684758" cy="6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229200"/>
            <a:ext cx="504056" cy="54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85184"/>
            <a:ext cx="2880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низ 11"/>
          <p:cNvSpPr/>
          <p:nvPr/>
        </p:nvSpPr>
        <p:spPr>
          <a:xfrm rot="2199557">
            <a:off x="3634182" y="4605343"/>
            <a:ext cx="362838" cy="85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43991">
            <a:off x="4788504" y="4730173"/>
            <a:ext cx="754241" cy="34998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im0-tub-ru.yandex.net/i?id=e36394d606a81f6071816df8f0ef197c&amp;n=13&amp;exp=1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45882" t="-2813" r="26824"/>
          <a:stretch>
            <a:fillRect/>
          </a:stretch>
        </p:blipFill>
        <p:spPr bwMode="auto">
          <a:xfrm>
            <a:off x="3707904" y="3573016"/>
            <a:ext cx="360040" cy="113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Компьютерные технологии 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1988840"/>
            <a:ext cx="50405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 rot="20003440">
            <a:off x="3767880" y="4872249"/>
            <a:ext cx="1704043" cy="3492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690947">
            <a:off x="4052071" y="5049246"/>
            <a:ext cx="1476062" cy="3599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Речь  ребенка выполняет три функции связи с внешним миром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Функции речи</a:t>
            </a:r>
          </a:p>
          <a:p>
            <a:endParaRPr lang="ru-RU" dirty="0" smtClean="0"/>
          </a:p>
          <a:p>
            <a:r>
              <a:rPr lang="ru-RU" dirty="0" smtClean="0"/>
              <a:t>Коммуникативная Познавательная Регулирующая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580112" y="3356992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572000" y="3356992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87824" y="335699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975" t="47392" r="22996" b="4728"/>
          <a:stretch>
            <a:fillRect/>
          </a:stretch>
        </p:blipFill>
        <p:spPr bwMode="auto">
          <a:xfrm>
            <a:off x="5991822" y="4509120"/>
            <a:ext cx="2828649" cy="199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6144" t="34191" r="10019" b="14358"/>
          <a:stretch>
            <a:fillRect/>
          </a:stretch>
        </p:blipFill>
        <p:spPr bwMode="auto">
          <a:xfrm>
            <a:off x="467544" y="4437112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Светлячок 4\Downloads\Новая папка\2022-11-30-14-56-58.jpg"/>
          <p:cNvPicPr>
            <a:picLocks noChangeAspect="1" noChangeArrowheads="1"/>
          </p:cNvPicPr>
          <p:nvPr/>
        </p:nvPicPr>
        <p:blipFill>
          <a:blip r:embed="rId4" cstate="print"/>
          <a:srcRect l="1963" t="53150" r="54725" b="2751"/>
          <a:stretch>
            <a:fillRect/>
          </a:stretch>
        </p:blipFill>
        <p:spPr bwMode="auto">
          <a:xfrm>
            <a:off x="3419872" y="4437112"/>
            <a:ext cx="2448272" cy="201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мотивировать ребёнка с ОВЗ на чтение книг?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Литературные игры  мотивируют к чтению книг. В основе литературных игр лежит узнавание художественных произведений по отдельным отрывкам, постановка и разгадывание вопросов, </a:t>
            </a:r>
            <a:r>
              <a:rPr lang="ru-RU" dirty="0" err="1" smtClean="0"/>
              <a:t>викторины,кроссворды,ролевые</a:t>
            </a:r>
            <a:r>
              <a:rPr lang="ru-RU" dirty="0" smtClean="0"/>
              <a:t> игры, пересказ сказок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4032448" cy="25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Методы работы с книгой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Методы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Наглядные     Словесные  Практические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60032" y="2276872"/>
            <a:ext cx="18002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95736" y="2276872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83968" y="234888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Светлячок 4\Downloads\Новая папка\2022-11-14-11-58-31.jpg"/>
          <p:cNvPicPr>
            <a:picLocks noChangeAspect="1" noChangeArrowheads="1"/>
          </p:cNvPicPr>
          <p:nvPr/>
        </p:nvPicPr>
        <p:blipFill>
          <a:blip r:embed="rId2" cstate="print"/>
          <a:srcRect l="5704" t="3801" r="5113" b="3801"/>
          <a:stretch>
            <a:fillRect/>
          </a:stretch>
        </p:blipFill>
        <p:spPr bwMode="auto">
          <a:xfrm>
            <a:off x="395536" y="4221088"/>
            <a:ext cx="2633201" cy="18002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2325" t="59786" r="34896"/>
          <a:stretch>
            <a:fillRect/>
          </a:stretch>
        </p:blipFill>
        <p:spPr bwMode="auto">
          <a:xfrm>
            <a:off x="3163104" y="4149080"/>
            <a:ext cx="2056967" cy="18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65104" t="53880" r="-541" b="10683"/>
          <a:stretch>
            <a:fillRect/>
          </a:stretch>
        </p:blipFill>
        <p:spPr bwMode="auto">
          <a:xfrm>
            <a:off x="5868144" y="414908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Учёт возрастных особенностей при знакомстве с художественной литературой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Ранний детский возраст (1- 3 года)</a:t>
            </a:r>
          </a:p>
          <a:p>
            <a:r>
              <a:rPr lang="ru-RU" sz="3100" dirty="0" smtClean="0">
                <a:latin typeface="+mj-lt"/>
              </a:rPr>
              <a:t>Дети 1-2 лет –пора осваивать коротенькие простенькие  сказки с бесконечными повторами – «Колобок»(Я от бабушки  ушел…»), «Репка» («Тянем –потянем».Чтобы в сознании ребенка образовалась  прочная связь между предметом и его «именем», необходимо повторение этой цепочки.</a:t>
            </a:r>
          </a:p>
          <a:p>
            <a:r>
              <a:rPr lang="ru-RU" sz="2800" dirty="0" smtClean="0"/>
              <a:t> Дети  3 лет  -учим слушать сказки, стихи, рассказы следить за развитием действий в сказке, сочувствовать положительным героям. После прочтения книги попросите нарисовать героев, похвалите детей.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47248" cy="1082384"/>
          </a:xfrm>
        </p:spPr>
        <p:txBody>
          <a:bodyPr/>
          <a:lstStyle/>
          <a:p>
            <a:r>
              <a:rPr lang="ru-RU" dirty="0" smtClean="0"/>
              <a:t>Дошкольный возраст (4-7 лет)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Дети 4-5 лет фиксируем внимание  не только на содержании литературного произведения, но и на некоторых особенностях языка (образные слова и выражения, некоторые эпитеты и сравнения).Учим детей отвечать на вопросы.</a:t>
            </a:r>
          </a:p>
          <a:p>
            <a:r>
              <a:rPr lang="ru-RU" sz="2400" dirty="0" smtClean="0"/>
              <a:t>Дети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6-7</a:t>
            </a:r>
            <a:r>
              <a:rPr lang="ru-RU" sz="2400" dirty="0" smtClean="0"/>
              <a:t> лет   развиваем поэтический слух, музыкальность, интонационную выразительность,   ритмичность поэтической речи, понимать образный язык сказок, рассказов, стихотворений.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занятий с детьми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Тематика занятий разнообразна: это могут быть времена года, мир животных, растений, явления общественной жизни, отношения взрослых и детей</a:t>
            </a:r>
            <a:endParaRPr lang="ru-RU" dirty="0"/>
          </a:p>
        </p:txBody>
      </p:sp>
      <p:pic>
        <p:nvPicPr>
          <p:cNvPr id="1026" name="Picture 2" descr="C:\Users\Светлячок 4\Downloads\Новая папка\2022-11-30-14-58-48.jpg"/>
          <p:cNvPicPr>
            <a:picLocks noChangeAspect="1" noChangeArrowheads="1"/>
          </p:cNvPicPr>
          <p:nvPr/>
        </p:nvPicPr>
        <p:blipFill>
          <a:blip r:embed="rId2" cstate="print"/>
          <a:srcRect l="3333" t="38850" r="75000" b="18293"/>
          <a:stretch>
            <a:fillRect/>
          </a:stretch>
        </p:blipFill>
        <p:spPr bwMode="auto">
          <a:xfrm>
            <a:off x="899592" y="3789040"/>
            <a:ext cx="936104" cy="1296144"/>
          </a:xfrm>
          <a:prstGeom prst="rect">
            <a:avLst/>
          </a:prstGeom>
          <a:noFill/>
        </p:spPr>
      </p:pic>
      <p:pic>
        <p:nvPicPr>
          <p:cNvPr id="1027" name="Picture 3" descr="C:\Users\Светлячок 4\Downloads\Новая папка\2022-11-30-14-58-48.jpg"/>
          <p:cNvPicPr>
            <a:picLocks noChangeAspect="1" noChangeArrowheads="1"/>
          </p:cNvPicPr>
          <p:nvPr/>
        </p:nvPicPr>
        <p:blipFill>
          <a:blip r:embed="rId2" cstate="print"/>
          <a:srcRect l="29587" t="30803" r="29073" b="36773"/>
          <a:stretch>
            <a:fillRect/>
          </a:stretch>
        </p:blipFill>
        <p:spPr bwMode="auto">
          <a:xfrm>
            <a:off x="2843808" y="3212976"/>
            <a:ext cx="2448272" cy="1440160"/>
          </a:xfrm>
          <a:prstGeom prst="rect">
            <a:avLst/>
          </a:prstGeom>
          <a:noFill/>
        </p:spPr>
      </p:pic>
      <p:pic>
        <p:nvPicPr>
          <p:cNvPr id="1028" name="Picture 4" descr="C:\Users\Светлячок 4\Downloads\Новая папка\2022-11-30-14-58-48.jpg"/>
          <p:cNvPicPr>
            <a:picLocks noChangeAspect="1" noChangeArrowheads="1"/>
          </p:cNvPicPr>
          <p:nvPr/>
        </p:nvPicPr>
        <p:blipFill>
          <a:blip r:embed="rId2" cstate="print"/>
          <a:srcRect l="74654" t="39059" r="3611" b="19361"/>
          <a:stretch>
            <a:fillRect/>
          </a:stretch>
        </p:blipFill>
        <p:spPr bwMode="auto">
          <a:xfrm>
            <a:off x="6444208" y="3573016"/>
            <a:ext cx="1656184" cy="2376264"/>
          </a:xfrm>
          <a:prstGeom prst="rect">
            <a:avLst/>
          </a:prstGeom>
          <a:noFill/>
        </p:spPr>
      </p:pic>
      <p:pic>
        <p:nvPicPr>
          <p:cNvPr id="1029" name="Picture 5" descr="C:\Users\Светлячок 4\Downloads\Новая папка\2022-11-30-14-58-48.jpg"/>
          <p:cNvPicPr>
            <a:picLocks noChangeAspect="1" noChangeArrowheads="1"/>
          </p:cNvPicPr>
          <p:nvPr/>
        </p:nvPicPr>
        <p:blipFill>
          <a:blip r:embed="rId2" cstate="print"/>
          <a:srcRect l="32990" t="67640" r="33935" b="3381"/>
          <a:stretch>
            <a:fillRect/>
          </a:stretch>
        </p:blipFill>
        <p:spPr bwMode="auto">
          <a:xfrm>
            <a:off x="3275856" y="4869160"/>
            <a:ext cx="2520280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386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Практические материалы по работе с детьми с ОВЗ</vt:lpstr>
      <vt:lpstr>              В современном мире</vt:lpstr>
      <vt:lpstr>Компьютерные технологии </vt:lpstr>
      <vt:lpstr>Речь  ребенка выполняет три функции связи с внешним миром</vt:lpstr>
      <vt:lpstr>Как мотивировать ребёнка с ОВЗ на чтение книг?</vt:lpstr>
      <vt:lpstr>Методы работы с книгой</vt:lpstr>
      <vt:lpstr>Учёт возрастных особенностей при знакомстве с художественной литературой</vt:lpstr>
      <vt:lpstr>Дошкольный возраст (4-7 лет)</vt:lpstr>
      <vt:lpstr>Тематика занятий с детьми </vt:lpstr>
      <vt:lpstr>Предполагаемый результат </vt:lpstr>
      <vt:lpstr>Предполагаемый результат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художественной литературы в развитии детей с ОВЗ</dc:title>
  <dc:creator>Светлячок 6</dc:creator>
  <cp:lastModifiedBy>Profi</cp:lastModifiedBy>
  <cp:revision>49</cp:revision>
  <dcterms:created xsi:type="dcterms:W3CDTF">2022-12-01T08:00:06Z</dcterms:created>
  <dcterms:modified xsi:type="dcterms:W3CDTF">2023-03-29T20:04:56Z</dcterms:modified>
</cp:coreProperties>
</file>