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7" r:id="rId3"/>
    <p:sldId id="258" r:id="rId4"/>
    <p:sldId id="265" r:id="rId5"/>
    <p:sldId id="260" r:id="rId6"/>
    <p:sldId id="259" r:id="rId7"/>
    <p:sldId id="261" r:id="rId8"/>
    <p:sldId id="262" r:id="rId9"/>
    <p:sldId id="266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2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933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17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8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2986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73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78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00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17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9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8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9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8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9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2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0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2304-BC81-4988-9B13-40E065222F1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739BD8-DF34-4808-81DB-3047D8D0C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8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48" y="3786914"/>
            <a:ext cx="3389719" cy="307108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88183" y="4624251"/>
            <a:ext cx="4963885" cy="20639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 МАДОУ «Детский сад №19»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Бессарабова Юлия Петровна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1842650" y="692592"/>
            <a:ext cx="80910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материалы по работе с детьми ОВЗ и РАС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деятельности инструктора физической культуры с детьми с расстройством аутического спектра по физкультурно-оздоровительной работе в условиях ДОУ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1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4" y="5186596"/>
            <a:ext cx="1918741" cy="16714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59370" y="1098110"/>
            <a:ext cx="714538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sz="2000" dirty="0" smtClean="0"/>
              <a:t>предъявлять учебный материал в соответствии с индивидуальными особенностями восприятия ребенка с РАС ;</a:t>
            </a:r>
          </a:p>
          <a:p>
            <a:r>
              <a:rPr lang="ru-RU" sz="2000" dirty="0" smtClean="0"/>
              <a:t>- соблюдать правило "от взрослого к ребенку";</a:t>
            </a:r>
          </a:p>
          <a:p>
            <a:r>
              <a:rPr lang="ru-RU" sz="2000" dirty="0" smtClean="0"/>
              <a:t>- соблюдать правило "от простого к сложному";</a:t>
            </a:r>
          </a:p>
          <a:p>
            <a:r>
              <a:rPr lang="ru-RU" sz="2000" dirty="0" smtClean="0"/>
              <a:t>- соблюдать последовательность движений;</a:t>
            </a:r>
          </a:p>
          <a:p>
            <a:r>
              <a:rPr lang="ru-RU" sz="2000" dirty="0" smtClean="0"/>
              <a:t>- соблюдать последовательность, в которой развитие идет по направлению от туловища к конечностям;</a:t>
            </a:r>
          </a:p>
          <a:p>
            <a:r>
              <a:rPr lang="ru-RU" sz="2000" dirty="0" smtClean="0"/>
              <a:t>- обеспечивать последовательное освоение ребенком различных уровней пространства;</a:t>
            </a:r>
          </a:p>
          <a:p>
            <a:r>
              <a:rPr lang="ru-RU" sz="2000" dirty="0" smtClean="0"/>
              <a:t>- соотносить степень оказания помощи с той ступенью развития, на которой в данный момент находится ребенок. 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3727" y="252289"/>
            <a:ext cx="10575300" cy="1127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Требования к организации занятий по физической культуре с детьми РАС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9388" r="5684" b="32868"/>
          <a:stretch>
            <a:fillRect/>
          </a:stretch>
        </p:blipFill>
        <p:spPr bwMode="auto">
          <a:xfrm>
            <a:off x="8011236" y="2239169"/>
            <a:ext cx="3903260" cy="44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04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Documents and Settings\Admin.MICROSOF-71263C\Рабочий стол\d11a7f039f37aac4fb0a33dc67ace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27" y="332509"/>
            <a:ext cx="2978728" cy="349134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2812471" y="327476"/>
            <a:ext cx="6456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Су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AutoShape 3" descr="https://india-bazar.ru/images/stories/virtuemart/product/su-dzhok-massazhnyj-sharik-2-koltsevye-pruzhiny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 rot="10800000" flipV="1">
            <a:off x="3214253" y="1145170"/>
            <a:ext cx="72182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нетрадиционных технологий является Су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терапия (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кисть,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стопа).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коррекционно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логопедической работе приемы Су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терапии я активно использую в качестве массажа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дизартрических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расстройствах, для развития мелкой моторики пальцев рук, а так же с целью общего укрепления организма.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3" name="Рисунок 2" descr="image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4377" y="-214376"/>
            <a:ext cx="3224255" cy="3653008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89018" y="0"/>
            <a:ext cx="6359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Фитбол гимнастика.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0944" y="2549235"/>
            <a:ext cx="77031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мяч большого размера. В переводе с английского языка слово фитбол значит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(оздоровление),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ball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(мяч).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метода: Фитбол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гимнастика предоставляет собой уникальное сочетание ритмичных движений на фитбол с музыкой, речевыми, пальчиковыми, подвижными играми и оздоровительными упражнениями. Развивает ритмическое чувство, координацию, равновесие, осанку, а так же вызывает эмоциональный подъем, радость и удовольствие.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Оздоровительное влияние фитбол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гимнастики на организм ребенка достигается в первую очередь за счет механической вибрации и амортизационной функции мяча, что приводит к улучшению обмена веществ, кровообращения позвоночника, суставов и внутренних органов.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5745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Мячи с массажными элементами.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35960" y="762000"/>
            <a:ext cx="66913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мячей с массажными элементами оптимизирует рост и развитие опорно-двигательного аппарата, помогает в формировании правильной осанки, в профилактике плоскостопия, развивает мышечную силу, гибкость и координационные способности.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с массажными мячиками вызывают у детей восторг, радость, оживление, чувство уверенности, желание играть, позволяют развивать ручную умелость и мелкую моторику.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image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3" y="1801091"/>
            <a:ext cx="4668982" cy="42810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3" y="0"/>
            <a:ext cx="3131127" cy="4779819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00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Ортопедические коврики (дорожки)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8" t="1218" r="21774"/>
          <a:stretch>
            <a:fillRect/>
          </a:stretch>
        </p:blipFill>
        <p:spPr>
          <a:xfrm>
            <a:off x="0" y="2452255"/>
            <a:ext cx="2466110" cy="4405745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06436" y="1011382"/>
            <a:ext cx="55418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массажных ковриков при работе с детьми ОВЗ и РАС на физкультурном занятии.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Инструктор по физической культуре включает коррекционно- логопедическую работу, для развития мелкой моторики пальцев рук и стопы, а так же с целью общего укрепления организма.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6368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Балансировочная доска.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mage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0"/>
            <a:ext cx="4793673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54183" y="1011382"/>
            <a:ext cx="66363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Балансировочная доска используется как мозжечковая стимуляция, которая улучшает: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уровень концентрации внимания;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все виды памяти;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речи;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анализ и синтез информации;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работу эмоционально-волевой сферы;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4441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Нейроскакалка.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mag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44" y="0"/>
            <a:ext cx="3879056" cy="6858000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706582"/>
            <a:ext cx="8312727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Нейроскакалка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отличный кардиотренажёр, который одновременно тренирует мозжечок, межполушарное взаимодействие, концентрацию, внимательность.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008907"/>
            <a:ext cx="8063345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Нейроскакалка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развивает способность удерживать в голове и выполнять несколько действий одновременно, согласовывая их в общем ритме.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движения на этой скакалке нужна разнонаправленная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ног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4031672"/>
            <a:ext cx="81049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включить музыку и скакать в ритм, будем развивать ещё и правое полушарие, если на каждый круг скакалки считать 1-2,3-4, либо произносить какие-либо автоматизированные ряды (времена года, месяца, дни недели, будем развивать также левое полушарие).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6858001"/>
          </a:xfrm>
          <a:prstGeom prst="rect">
            <a:avLst/>
          </a:prstGeom>
        </p:spPr>
      </p:pic>
      <p:pic>
        <p:nvPicPr>
          <p:cNvPr id="3" name="Рисунок 2" descr="image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64" y="0"/>
            <a:ext cx="8340436" cy="2840182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 rot="1190853">
            <a:off x="-12891" y="739520"/>
            <a:ext cx="4480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Мягкий модуль.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170217" y="3072348"/>
            <a:ext cx="68311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Положительным результатом проделанной работы является повышение двигательной активности детей. Увеличилась моторная плотность физкультурных занятий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80 % и больше. Наши воспитанники владеют базовыми элементами техники всех основных видов движения. У них развиты физические качества и двигательные способности: быстрота реакции, ловкости, гибкости, силы, выносливости, координационных способностей. Таким образом, использование мягких модульных конструкций в физическом развитии детей помогает сделать наших воспитанников здоровыми, самостоятельными, уравновешенными!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208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Разноцветные бусины.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пал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18" y="0"/>
            <a:ext cx="2840182" cy="3697363"/>
          </a:xfrm>
          <a:prstGeom prst="rect">
            <a:avLst/>
          </a:prstGeom>
        </p:spPr>
      </p:pic>
      <p:pic>
        <p:nvPicPr>
          <p:cNvPr id="4" name="Рисунок 3" descr="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4" y="3726873"/>
            <a:ext cx="5749636" cy="3131127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775854"/>
            <a:ext cx="724592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стенки до стенки спортивного зала, натянуты две лески, на них продеты по 10-20 разноцветных шариков, которые можно передвигать. Длина лесок 6 метров. Передвигаются шары при помощи гимнастической малки, либо обруча.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использования:  профилактика при нарушении осанки, развитие ОВД.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6994" y="1859340"/>
            <a:ext cx="841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У детей с РАС походка порывистая и тяжелая, движения нелепы и неуклюжи, могут быть напряженно механичными и скованными, либо же вялыми, пластичность практически полностью отсутствует. </a:t>
            </a:r>
          </a:p>
          <a:p>
            <a:r>
              <a:rPr lang="ru-RU" sz="2400" dirty="0" smtClean="0"/>
              <a:t>   На занятиях адаптивной физической культуры  у детей с РАС наблюдается 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раскачивание всем телом;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машущие движения пальцами, кистями и руками;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однообразные движения головой, повороты;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кружения, ходьба на цыпочках;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нарушение мышечной работы и пространственной ориентации.</a:t>
            </a:r>
            <a:endParaRPr lang="ru-RU" sz="2400" dirty="0"/>
          </a:p>
        </p:txBody>
      </p:sp>
      <p:pic>
        <p:nvPicPr>
          <p:cNvPr id="10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8571"/>
            <a:ext cx="2162724" cy="19594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3" y="265975"/>
            <a:ext cx="103541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Особенности физического развития детей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 РАС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8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578"/>
          <a:stretch>
            <a:fillRect/>
          </a:stretch>
        </p:blipFill>
        <p:spPr>
          <a:xfrm>
            <a:off x="8720919" y="1282891"/>
            <a:ext cx="3288200" cy="2622904"/>
          </a:xfrm>
          <a:prstGeom prst="rect">
            <a:avLst/>
          </a:prstGeom>
        </p:spPr>
      </p:pic>
      <p:pic>
        <p:nvPicPr>
          <p:cNvPr id="5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0297"/>
            <a:ext cx="2162724" cy="28477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05218" y="1175658"/>
            <a:ext cx="82641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сновными целями обучения  детей с РАС на занятиях физической культуры являются: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Р</a:t>
            </a:r>
            <a:r>
              <a:rPr lang="ru-RU" sz="2400" dirty="0" smtClean="0"/>
              <a:t>азвитие имитационных способностей (умения подражать);</a:t>
            </a:r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С</a:t>
            </a:r>
            <a:r>
              <a:rPr lang="ru-RU" sz="2400" dirty="0" smtClean="0"/>
              <a:t>тимулирование к выполнению инструкций;</a:t>
            </a:r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Ф</a:t>
            </a:r>
            <a:r>
              <a:rPr lang="ru-RU" sz="2400" dirty="0" smtClean="0"/>
              <a:t>ормирование навыков произвольной организации движений (в пространстве собственного тела и во внешнем пространстве);</a:t>
            </a:r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В</a:t>
            </a:r>
            <a:r>
              <a:rPr lang="ru-RU" sz="2400" dirty="0" smtClean="0"/>
              <a:t>оспитание коммуникационных функций и способности взаимодействовать в коллективе.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93" r="2148" b="7269"/>
          <a:stretch>
            <a:fillRect/>
          </a:stretch>
        </p:blipFill>
        <p:spPr>
          <a:xfrm>
            <a:off x="8720920" y="4010296"/>
            <a:ext cx="3244658" cy="2745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14082" y="265975"/>
            <a:ext cx="6553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Цели обучения детей с  РАС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4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901" y="227462"/>
            <a:ext cx="7902054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Особенности организации 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работы с детьми РАС.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096835" y="1684359"/>
            <a:ext cx="2224586" cy="1569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Четкость и краткость инструкции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05869" y="1816854"/>
            <a:ext cx="2006221" cy="1468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«Позитивная модель»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4842" y="1684359"/>
            <a:ext cx="3166282" cy="1733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доброжелательной обстановки на занятиях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374710" y="3862316"/>
            <a:ext cx="2647666" cy="163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Доступность заданий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45706" y="3794077"/>
            <a:ext cx="2975213" cy="1705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Индивидуальный подход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8570"/>
            <a:ext cx="2162724" cy="19594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2464" y="1537363"/>
            <a:ext cx="94444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М</a:t>
            </a:r>
            <a:r>
              <a:rPr lang="ru-RU" sz="2000" dirty="0" smtClean="0"/>
              <a:t>едленно и четко выполнять движения, но образно, пользуясь одинаковой терминологией для повторяющих, комментируя их;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Проговаривать выполняемые движения, в том числе вместе с ребенком, и предлагать ему называть их;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Н</a:t>
            </a:r>
            <a:r>
              <a:rPr lang="ru-RU" sz="2000" dirty="0" smtClean="0"/>
              <a:t>ачинать упражнения с простейших движений (растираний ладоней и хлопков в ладоши; растираний рук и движений руками вперед, вверх, вниз;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</a:t>
            </a:r>
            <a:r>
              <a:rPr lang="ru-RU" sz="2000" dirty="0" smtClean="0"/>
              <a:t>дновременно работать над небольшим количеством упражнений, повторяя их;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</a:t>
            </a:r>
            <a:r>
              <a:rPr lang="ru-RU" sz="2000" dirty="0" smtClean="0"/>
              <a:t>опровождать движения ритмичным стихотворением или счетом;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</a:t>
            </a:r>
            <a:r>
              <a:rPr lang="ru-RU" sz="2000" dirty="0" smtClean="0"/>
              <a:t>омогать ребенку и ободрять его, исправлять неправильные движения, поощрять даже малейшие успехи.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3" y="156754"/>
            <a:ext cx="10935547" cy="17736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3458" r="8073" b="17332"/>
          <a:stretch>
            <a:fillRect/>
          </a:stretch>
        </p:blipFill>
        <p:spPr bwMode="auto">
          <a:xfrm>
            <a:off x="0" y="1750811"/>
            <a:ext cx="2511188" cy="3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79176" y="0"/>
            <a:ext cx="88028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Развитие двигательной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рефлективности детей с РАС 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3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06" y="4898571"/>
            <a:ext cx="2162724" cy="19594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43" b="28742"/>
          <a:stretch>
            <a:fillRect/>
          </a:stretch>
        </p:blipFill>
        <p:spPr bwMode="auto">
          <a:xfrm>
            <a:off x="8739511" y="2039157"/>
            <a:ext cx="3165886" cy="383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64378" y="1959429"/>
            <a:ext cx="6599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 ходе занятий  физической культурой ведется работа по формированию «Я- концепции» у детей с РАС.</a:t>
            </a:r>
          </a:p>
          <a:p>
            <a:r>
              <a:rPr lang="ru-RU" sz="2400" dirty="0" smtClean="0"/>
              <a:t>Для этого выполняемые движения и действия проговариваются от 1-го лица (например, "Я ползу", "Я марширую", "Я бегу").</a:t>
            </a:r>
          </a:p>
          <a:p>
            <a:r>
              <a:rPr lang="ru-RU" sz="2400" dirty="0" smtClean="0"/>
              <a:t>Это помогает развивать у ребенка представления о самом себе, формировать схему тела и физический образ «Я».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8" t="1218" r="21774"/>
          <a:stretch>
            <a:fillRect/>
          </a:stretch>
        </p:blipFill>
        <p:spPr>
          <a:xfrm>
            <a:off x="265824" y="1356768"/>
            <a:ext cx="1896899" cy="3541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4107" y="98483"/>
            <a:ext cx="104830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Содержание занятий по физической культуре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2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7" y="1663615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ачинать обучение с коротких перемещений по прямой;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остепенно переходить к передвижению на более длинные дистанции и к перемещениям с изменением направления движения: по кругу, дуге, зигзагообразно и др.;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блегчить выполнение заданий, разметив помещение сплошными цветными линиями или другими ориентирами, четко обозначив линии "старт" и "финиш", а также "зону отдыха";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ормулировать задания точно и таким образом, чтобы они побуждали ребенка к действию, например, "Проползи рядом со мной", "Пробеги по линии";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Показывать и называть незнакомые движения, используя пошаговую инструкцию;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ормировать у ребенка указательный жест и указательный взгляд;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 утомлять ребенка, чередовать выполнение упражнений во внешнем пространстве с упражнениями в пространстве;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вигаться вместе с ребенком, рядом с ним;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оощрять даже малейшие успехи.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6576" r="-465" b="32656"/>
          <a:stretch>
            <a:fillRect/>
          </a:stretch>
        </p:blipFill>
        <p:spPr bwMode="auto">
          <a:xfrm>
            <a:off x="9580728" y="1419365"/>
            <a:ext cx="2162895" cy="252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55343" y="93955"/>
            <a:ext cx="101266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Обучение различным видам перемещений и движений во внешнем пространственном поле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578"/>
          <a:stretch>
            <a:fillRect/>
          </a:stretch>
        </p:blipFill>
        <p:spPr>
          <a:xfrm>
            <a:off x="8722878" y="4132150"/>
            <a:ext cx="3040582" cy="2312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5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9737"/>
            <a:ext cx="2162724" cy="28182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76994" y="900752"/>
            <a:ext cx="74980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Необходимо:</a:t>
            </a:r>
          </a:p>
          <a:p>
            <a:r>
              <a:rPr lang="ru-RU" dirty="0" smtClean="0"/>
              <a:t>- сопровождать образцы движений коротким, но образным объяснением, относящимся только к одному из аспектов движения или к одному действию;</a:t>
            </a:r>
          </a:p>
          <a:p>
            <a:r>
              <a:rPr lang="ru-RU" dirty="0" smtClean="0"/>
              <a:t>- выполнять движение (или действие) вместе с ребенком (хотя бы частично), обязательно сопровождать движение (действие) инструкцией, в том числе пошаговой;</a:t>
            </a:r>
          </a:p>
          <a:p>
            <a:r>
              <a:rPr lang="ru-RU" dirty="0" smtClean="0"/>
              <a:t>- использовать для облегчения выполнения заданий различные ориентиры и четко обозначать зоны пространства, например, "зону для выполнения упражнений", "зону для игр", "зону для отдыха" и др.;</a:t>
            </a:r>
          </a:p>
          <a:p>
            <a:r>
              <a:rPr lang="ru-RU" dirty="0" smtClean="0"/>
              <a:t>- давать ребенку по ходу движения (или действия) словесные объяснения;</a:t>
            </a:r>
          </a:p>
          <a:p>
            <a:r>
              <a:rPr lang="ru-RU" dirty="0" smtClean="0"/>
              <a:t>- создавать интересные ситуации и побуждать ребенка реализовывать их, например, "Этот мячик с колокольчиком внутри; попади в него другим мячиком — и он зазвенит";</a:t>
            </a:r>
          </a:p>
          <a:p>
            <a:r>
              <a:rPr lang="ru-RU" dirty="0" smtClean="0"/>
              <a:t>- исправлять неправильные движения ребенка;</a:t>
            </a:r>
          </a:p>
          <a:p>
            <a:r>
              <a:rPr lang="ru-RU" dirty="0" smtClean="0"/>
              <a:t>- радоваться вместе с ребенком его успехам, помогать ему преодолевать чувство страха перед незнакомыми предметами или движениями.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95" y="2690950"/>
            <a:ext cx="2172788" cy="259781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62148" y="248195"/>
            <a:ext cx="10615619" cy="7617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Обучение действиям в пространственном поле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354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Правила обучения детей с РАС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302" y="1351128"/>
            <a:ext cx="7433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Принимать ребенка таким, какой он есть.</a:t>
            </a:r>
          </a:p>
          <a:p>
            <a:r>
              <a:rPr lang="ru-RU" dirty="0"/>
              <a:t>2. Исходить из интересов ребенка.</a:t>
            </a:r>
          </a:p>
          <a:p>
            <a:r>
              <a:rPr lang="ru-RU" dirty="0"/>
              <a:t>3. Строго придерживаться определенного режима и ритма жизни ребенка.</a:t>
            </a:r>
          </a:p>
          <a:p>
            <a:r>
              <a:rPr lang="ru-RU" dirty="0"/>
              <a:t>4. Соблюдать ежедневные ритуалы (они обеспечивают безопасность ребенка).</a:t>
            </a:r>
          </a:p>
          <a:p>
            <a:r>
              <a:rPr lang="ru-RU" dirty="0"/>
              <a:t>5.Научиться улавливать малейшие вербальные и невербальные сигналы ребенка, свидетельствующие о его дискомфорте.</a:t>
            </a:r>
          </a:p>
          <a:p>
            <a:r>
              <a:rPr lang="ru-RU" dirty="0"/>
              <a:t>6. Обеспечить комфортную обстановку для общения и обучения.</a:t>
            </a:r>
          </a:p>
          <a:p>
            <a:r>
              <a:rPr lang="ru-RU" dirty="0"/>
              <a:t>7.Терпеливо объяснять ребенку смысл его деятельности, используя четкую наглядную информацию.</a:t>
            </a:r>
          </a:p>
          <a:p>
            <a:r>
              <a:rPr lang="ru-RU" dirty="0"/>
              <a:t>8. Избегать переутомления ребенка.</a:t>
            </a:r>
          </a:p>
        </p:txBody>
      </p:sp>
      <p:pic>
        <p:nvPicPr>
          <p:cNvPr id="5" name="Picture 4" descr="https://sun9-33.userapi.com/impg/c857428/v857428895/21e385/Bd6F7YT21I0.jpg?size=500x453&amp;quality=96&amp;sign=981d00e280914b9eca98746223bd3e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8571"/>
            <a:ext cx="2162724" cy="1959429"/>
          </a:xfrm>
          <a:prstGeom prst="rect">
            <a:avLst/>
          </a:prstGeom>
          <a:noFill/>
        </p:spPr>
      </p:pic>
      <p:pic>
        <p:nvPicPr>
          <p:cNvPr id="6" name="Рисунок 5" descr="image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55" y="0"/>
            <a:ext cx="349134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30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1365</Words>
  <Application>Microsoft Office PowerPoint</Application>
  <PresentationFormat>Произвольный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Слайд 1</vt:lpstr>
      <vt:lpstr>Слайд 2</vt:lpstr>
      <vt:lpstr>Слайд 3</vt:lpstr>
      <vt:lpstr>Особенности организации  работы с детьми РАС.</vt:lpstr>
      <vt:lpstr> </vt:lpstr>
      <vt:lpstr>Слайд 6</vt:lpstr>
      <vt:lpstr>Слайд 7</vt:lpstr>
      <vt:lpstr>Обучение действиям в пространственном поле </vt:lpstr>
      <vt:lpstr> Правила обучения детей с РАС</vt:lpstr>
      <vt:lpstr>Требования к организации занятий по физической культуре с детьми РАС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детей с РАС</dc:title>
  <dc:creator>пк</dc:creator>
  <cp:lastModifiedBy>Admin</cp:lastModifiedBy>
  <cp:revision>56</cp:revision>
  <dcterms:created xsi:type="dcterms:W3CDTF">2021-11-29T13:56:27Z</dcterms:created>
  <dcterms:modified xsi:type="dcterms:W3CDTF">2022-03-30T11:53:42Z</dcterms:modified>
</cp:coreProperties>
</file>