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8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8000" y="609600"/>
            <a:ext cx="11176000" cy="704850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8000" y="1295400"/>
            <a:ext cx="11176000" cy="685800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06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50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509000" y="427038"/>
            <a:ext cx="2463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17600" y="427038"/>
            <a:ext cx="71882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984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627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22645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0" y="1447800"/>
            <a:ext cx="4775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447800"/>
            <a:ext cx="4775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199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782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404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0162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6576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427038"/>
            <a:ext cx="97536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447800"/>
            <a:ext cx="9753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2243821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microsoft.com/office/2007/relationships/hdphoto" Target="../media/hdphoto7.wdp"/><Relationship Id="rId12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microsoft.com/office/2007/relationships/hdphoto" Target="../media/hdphoto6.wdp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microsoft.com/office/2007/relationships/hdphoto" Target="../media/hdphoto8.wdp"/><Relationship Id="rId10" Type="http://schemas.microsoft.com/office/2007/relationships/hdphoto" Target="../media/hdphoto9.wdp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8000" y="275772"/>
            <a:ext cx="11176000" cy="70485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ГБОДУ ЦРР Детский сад № 38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Красносельского района г. Санкт-Петербург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06057" y="1672771"/>
            <a:ext cx="5689600" cy="1201058"/>
          </a:xfrm>
        </p:spPr>
        <p:txBody>
          <a:bodyPr/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МЫ – ФИНАНСИСТЫ</a:t>
            </a:r>
          </a:p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Занятие в старшей группе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32914" y="6037943"/>
            <a:ext cx="497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Авторы: Пугачева С.Н., воспитатель</a:t>
            </a:r>
          </a:p>
          <a:p>
            <a:pPr algn="ctr"/>
            <a:r>
              <a:rPr lang="ru-RU" dirty="0" err="1" smtClean="0">
                <a:solidFill>
                  <a:srgbClr val="002060"/>
                </a:solidFill>
              </a:rPr>
              <a:t>Скородумова</a:t>
            </a:r>
            <a:r>
              <a:rPr lang="ru-RU" dirty="0" smtClean="0">
                <a:solidFill>
                  <a:srgbClr val="002060"/>
                </a:solidFill>
              </a:rPr>
              <a:t> Л.С., воспитатель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48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87600" y="1143000"/>
            <a:ext cx="7213599" cy="46211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</a:rPr>
              <a:t>ЧТО СЛУЧИЛОСЬ?</a:t>
            </a:r>
            <a:endParaRPr lang="ru-RU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599" y="1143000"/>
            <a:ext cx="7213599" cy="46211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692398" y="1442394"/>
            <a:ext cx="6604000" cy="402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8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</a:rPr>
              <a:t>ОТКУДА БЕРУТСЯ ДЕНЬГИ?</a:t>
            </a:r>
            <a:endParaRPr lang="ru-RU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22333" r="78000"/>
                    </a14:imgEffect>
                  </a14:imgLayer>
                </a14:imgProps>
              </a:ext>
            </a:extLst>
          </a:blip>
          <a:srcRect l="21148" r="21299" b="8427"/>
          <a:stretch/>
        </p:blipFill>
        <p:spPr>
          <a:xfrm>
            <a:off x="3174759" y="1076905"/>
            <a:ext cx="5529943" cy="4283061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10731292" y="3653114"/>
            <a:ext cx="1021444" cy="1021444"/>
            <a:chOff x="3726113" y="3052384"/>
            <a:chExt cx="1021444" cy="1021444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50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26113" y="3052384"/>
              <a:ext cx="1021444" cy="102144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840841" y="3218436"/>
              <a:ext cx="3946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/>
                <a:t>1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9817186" y="966254"/>
            <a:ext cx="1024217" cy="1018120"/>
            <a:chOff x="4978613" y="3187772"/>
            <a:chExt cx="1024217" cy="101812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78613" y="3187772"/>
              <a:ext cx="1024217" cy="10181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213777" y="3326501"/>
              <a:ext cx="508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/>
                <a:t>2</a:t>
              </a:r>
              <a:endParaRPr lang="ru-RU" sz="3200" dirty="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1251253" y="4226776"/>
            <a:ext cx="1024217" cy="1018120"/>
            <a:chOff x="4235449" y="4284283"/>
            <a:chExt cx="1024217" cy="1018120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35449" y="4284283"/>
              <a:ext cx="1024217" cy="101812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441584" y="4416347"/>
              <a:ext cx="537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/>
                <a:t>3</a:t>
              </a:r>
              <a:endParaRPr lang="ru-RU" sz="3200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2179768" y="1335458"/>
            <a:ext cx="1024217" cy="1018120"/>
            <a:chOff x="5849470" y="4242859"/>
            <a:chExt cx="1024217" cy="101812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49470" y="4242859"/>
              <a:ext cx="1024217" cy="101812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 flipH="1">
              <a:off x="6046372" y="4363140"/>
              <a:ext cx="5121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/>
                <a:t>4</a:t>
              </a:r>
              <a:endParaRPr lang="ru-RU" sz="3200" dirty="0"/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75" l="10000" r="90000"/>
                    </a14:imgEffect>
                  </a14:imgLayer>
                </a14:imgProps>
              </a:ext>
            </a:extLst>
          </a:blip>
          <a:srcRect l="20881" r="22979"/>
          <a:stretch/>
        </p:blipFill>
        <p:spPr>
          <a:xfrm>
            <a:off x="1117600" y="972456"/>
            <a:ext cx="1306286" cy="235404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/>
          <a:srcRect l="27966" r="31881"/>
          <a:stretch/>
        </p:blipFill>
        <p:spPr>
          <a:xfrm>
            <a:off x="9980277" y="2228222"/>
            <a:ext cx="988357" cy="215149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7" b="99797" l="10000" r="90000"/>
                    </a14:imgEffect>
                  </a14:imgLayer>
                </a14:imgProps>
              </a:ext>
            </a:extLst>
          </a:blip>
          <a:srcRect l="24712" r="23466"/>
          <a:stretch/>
        </p:blipFill>
        <p:spPr>
          <a:xfrm>
            <a:off x="2083116" y="3120590"/>
            <a:ext cx="1217522" cy="262706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2"/>
          <a:srcRect l="26911" r="26279"/>
          <a:stretch/>
        </p:blipFill>
        <p:spPr>
          <a:xfrm>
            <a:off x="8791227" y="1143000"/>
            <a:ext cx="1016001" cy="217044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32889" r="67000"/>
                    </a14:imgEffect>
                  </a14:imgLayer>
                </a14:imgProps>
              </a:ext>
            </a:extLst>
          </a:blip>
          <a:srcRect l="28639" r="28644"/>
          <a:stretch/>
        </p:blipFill>
        <p:spPr>
          <a:xfrm>
            <a:off x="8908995" y="4163836"/>
            <a:ext cx="986972" cy="154032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632826" y="5359966"/>
            <a:ext cx="2249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</a:rPr>
              <a:t>ДОХОДЫ</a:t>
            </a:r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99461" y="2603209"/>
            <a:ext cx="1024217" cy="10181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62292" y="3253076"/>
            <a:ext cx="1024217" cy="10181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15543" y="3659528"/>
            <a:ext cx="1024217" cy="10181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03159" y="4078674"/>
            <a:ext cx="1060796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2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Куда уходят деньги?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22333" r="78000"/>
                    </a14:imgEffect>
                  </a14:imgLayer>
                </a14:imgProps>
              </a:ext>
            </a:extLst>
          </a:blip>
          <a:srcRect l="21148" r="21299" b="8427"/>
          <a:stretch/>
        </p:blipFill>
        <p:spPr>
          <a:xfrm>
            <a:off x="3555251" y="997857"/>
            <a:ext cx="4558871" cy="419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9671" y="5312228"/>
            <a:ext cx="4818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РАСХОДЫ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71" b="97500" l="5778" r="94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110" y="795250"/>
            <a:ext cx="1511592" cy="12518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85" b="90000" l="19889" r="78667"/>
                    </a14:imgEffect>
                  </a14:imgLayer>
                </a14:imgProps>
              </a:ext>
            </a:extLst>
          </a:blip>
          <a:srcRect l="20370" r="19896"/>
          <a:stretch/>
        </p:blipFill>
        <p:spPr>
          <a:xfrm>
            <a:off x="1950204" y="1577689"/>
            <a:ext cx="1828800" cy="17689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552" y="3084325"/>
            <a:ext cx="1681192" cy="1618878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0206" y="4764990"/>
            <a:ext cx="1459607" cy="119380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3615" y="853533"/>
            <a:ext cx="1644889" cy="116273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10648" y="2047107"/>
            <a:ext cx="1488565" cy="12021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75361" y="3296989"/>
            <a:ext cx="1593143" cy="140621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40095" y="4602618"/>
            <a:ext cx="1353586" cy="12678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2757" y="2465605"/>
            <a:ext cx="743298" cy="7403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31998" y="3282738"/>
            <a:ext cx="743776" cy="7437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29581" y="4109971"/>
            <a:ext cx="743776" cy="74377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22324" y="3295134"/>
            <a:ext cx="743776" cy="7437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31998" y="2465605"/>
            <a:ext cx="743776" cy="7437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06969" y="2462154"/>
            <a:ext cx="743776" cy="74377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08074" y="3282738"/>
            <a:ext cx="743776" cy="74377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20288" y="4038910"/>
            <a:ext cx="743776" cy="7437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45836" y="4104141"/>
            <a:ext cx="743776" cy="74377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69238" y="4109971"/>
            <a:ext cx="743776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6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-0.24687 -0.20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4" y="-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33516 -0.182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58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15534 -0.175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3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-0.19583 -0.2236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-1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7 L -0.22474 -0.2351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-0.25 -0.0534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-0.29649 -0.1351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31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0.26354 0.1414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77" y="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797" y="4261698"/>
            <a:ext cx="2044105" cy="14145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solidFill>
                  <a:schemeClr val="bg2">
                    <a:lumMod val="75000"/>
                  </a:schemeClr>
                </a:solidFill>
              </a:rPr>
              <a:t>Полезные и вредные советы</a:t>
            </a:r>
            <a:endParaRPr lang="ru-RU" sz="4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0592" y="1149443"/>
            <a:ext cx="1613643" cy="16618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" b="100000" l="1000" r="97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5351" y="1224934"/>
            <a:ext cx="1487303" cy="13220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t="23743" r="37258"/>
          <a:stretch/>
        </p:blipFill>
        <p:spPr>
          <a:xfrm>
            <a:off x="5544457" y="4554171"/>
            <a:ext cx="1934933" cy="12526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0611" y="2625571"/>
            <a:ext cx="1495615" cy="15575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7832" y="1509486"/>
            <a:ext cx="1206705" cy="16480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222" r="86667"/>
                    </a14:imgEffect>
                  </a14:imgLayer>
                </a14:imgProps>
              </a:ext>
            </a:extLst>
          </a:blip>
          <a:srcRect l="24268" r="20500"/>
          <a:stretch/>
        </p:blipFill>
        <p:spPr>
          <a:xfrm>
            <a:off x="2647797" y="1295939"/>
            <a:ext cx="1471831" cy="19735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/>
          <a:srcRect l="12912" t="5598" r="19195" b="6140"/>
          <a:stretch/>
        </p:blipFill>
        <p:spPr>
          <a:xfrm>
            <a:off x="9177067" y="1836797"/>
            <a:ext cx="1596572" cy="20755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4253" y="3478835"/>
            <a:ext cx="1389051" cy="154339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13501" y="3914400"/>
            <a:ext cx="1294936" cy="176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2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РЕШЕНИЕ ПРОБЛЕМЫ</a:t>
            </a:r>
            <a:endParaRPr lang="ru-RU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9200" y="1592943"/>
            <a:ext cx="4775200" cy="3733800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Что нельзя делать, а что нужно делать</a:t>
            </a:r>
            <a:r>
              <a:rPr lang="ru-RU" dirty="0" smtClean="0"/>
              <a:t>?</a:t>
            </a:r>
          </a:p>
          <a:p>
            <a:r>
              <a:rPr lang="ru-RU" dirty="0" smtClean="0"/>
              <a:t>Вспомните новые слова (семейный бюджет, доходы, расходы)</a:t>
            </a:r>
            <a:endParaRPr lang="ru-RU" dirty="0"/>
          </a:p>
          <a:p>
            <a:r>
              <a:rPr lang="ru-RU" dirty="0" smtClean="0"/>
              <a:t>Как еще вы </a:t>
            </a:r>
            <a:r>
              <a:rPr lang="ru-RU" dirty="0"/>
              <a:t>можете помочь своим родителям, </a:t>
            </a:r>
            <a:r>
              <a:rPr lang="ru-RU" dirty="0" smtClean="0"/>
              <a:t>чтобы экономить бюджет?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773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70" y="870857"/>
            <a:ext cx="7794171" cy="534375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4685" y="1210809"/>
            <a:ext cx="9753600" cy="1604962"/>
          </a:xfrm>
        </p:spPr>
        <p:txBody>
          <a:bodyPr/>
          <a:lstStyle/>
          <a:p>
            <a:pPr algn="ctr"/>
            <a:r>
              <a:rPr lang="ru-RU" sz="6600" dirty="0" smtClean="0"/>
              <a:t>УРА! ПРИЗ!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00707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n rozdeniya">
  <a:themeElements>
    <a:clrScheme name="powerpoint-template-24 12">
      <a:dk1>
        <a:srgbClr val="4D4D4D"/>
      </a:dk1>
      <a:lt1>
        <a:srgbClr val="FFFFFF"/>
      </a:lt1>
      <a:dk2>
        <a:srgbClr val="4D4D4D"/>
      </a:dk2>
      <a:lt2>
        <a:srgbClr val="EF579F"/>
      </a:lt2>
      <a:accent1>
        <a:srgbClr val="11AFC9"/>
      </a:accent1>
      <a:accent2>
        <a:srgbClr val="BDD630"/>
      </a:accent2>
      <a:accent3>
        <a:srgbClr val="FFFFFF"/>
      </a:accent3>
      <a:accent4>
        <a:srgbClr val="404040"/>
      </a:accent4>
      <a:accent5>
        <a:srgbClr val="AAD4E1"/>
      </a:accent5>
      <a:accent6>
        <a:srgbClr val="ABC22A"/>
      </a:accent6>
      <a:hlink>
        <a:srgbClr val="FBD116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116DE4"/>
        </a:lt2>
        <a:accent1>
          <a:srgbClr val="235CAF"/>
        </a:accent1>
        <a:accent2>
          <a:srgbClr val="54A1EE"/>
        </a:accent2>
        <a:accent3>
          <a:srgbClr val="FFFFFF"/>
        </a:accent3>
        <a:accent4>
          <a:srgbClr val="404040"/>
        </a:accent4>
        <a:accent5>
          <a:srgbClr val="ACB5D4"/>
        </a:accent5>
        <a:accent6>
          <a:srgbClr val="4B91D8"/>
        </a:accent6>
        <a:hlink>
          <a:srgbClr val="1391E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246DD8"/>
        </a:lt2>
        <a:accent1>
          <a:srgbClr val="2FC5F1"/>
        </a:accent1>
        <a:accent2>
          <a:srgbClr val="218DEB"/>
        </a:accent2>
        <a:accent3>
          <a:srgbClr val="FFFFFF"/>
        </a:accent3>
        <a:accent4>
          <a:srgbClr val="404040"/>
        </a:accent4>
        <a:accent5>
          <a:srgbClr val="ADDFF7"/>
        </a:accent5>
        <a:accent6>
          <a:srgbClr val="1D7FD5"/>
        </a:accent6>
        <a:hlink>
          <a:srgbClr val="39A1E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4377BA"/>
        </a:lt2>
        <a:accent1>
          <a:srgbClr val="5793D1"/>
        </a:accent1>
        <a:accent2>
          <a:srgbClr val="5FA2DB"/>
        </a:accent2>
        <a:accent3>
          <a:srgbClr val="FFFFFF"/>
        </a:accent3>
        <a:accent4>
          <a:srgbClr val="404040"/>
        </a:accent4>
        <a:accent5>
          <a:srgbClr val="B4C8E5"/>
        </a:accent5>
        <a:accent6>
          <a:srgbClr val="5592C6"/>
        </a:accent6>
        <a:hlink>
          <a:srgbClr val="68AEE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0067B5"/>
        </a:lt2>
        <a:accent1>
          <a:srgbClr val="1881BF"/>
        </a:accent1>
        <a:accent2>
          <a:srgbClr val="39B0DA"/>
        </a:accent2>
        <a:accent3>
          <a:srgbClr val="FFFFFF"/>
        </a:accent3>
        <a:accent4>
          <a:srgbClr val="404040"/>
        </a:accent4>
        <a:accent5>
          <a:srgbClr val="ABC1DC"/>
        </a:accent5>
        <a:accent6>
          <a:srgbClr val="339FC5"/>
        </a:accent6>
        <a:hlink>
          <a:srgbClr val="40B0D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026788"/>
        </a:lt2>
        <a:accent1>
          <a:srgbClr val="0089B3"/>
        </a:accent1>
        <a:accent2>
          <a:srgbClr val="01A2CE"/>
        </a:accent2>
        <a:accent3>
          <a:srgbClr val="FFFFFF"/>
        </a:accent3>
        <a:accent4>
          <a:srgbClr val="404040"/>
        </a:accent4>
        <a:accent5>
          <a:srgbClr val="AAC4D6"/>
        </a:accent5>
        <a:accent6>
          <a:srgbClr val="0192BA"/>
        </a:accent6>
        <a:hlink>
          <a:srgbClr val="01B3D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036CB7"/>
        </a:lt2>
        <a:accent1>
          <a:srgbClr val="1878BD"/>
        </a:accent1>
        <a:accent2>
          <a:srgbClr val="3E8EC8"/>
        </a:accent2>
        <a:accent3>
          <a:srgbClr val="FFFFFF"/>
        </a:accent3>
        <a:accent4>
          <a:srgbClr val="404040"/>
        </a:accent4>
        <a:accent5>
          <a:srgbClr val="ABBEDB"/>
        </a:accent5>
        <a:accent6>
          <a:srgbClr val="3780B5"/>
        </a:accent6>
        <a:hlink>
          <a:srgbClr val="559CC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036CB7"/>
        </a:lt2>
        <a:accent1>
          <a:srgbClr val="1878BD"/>
        </a:accent1>
        <a:accent2>
          <a:srgbClr val="3E8EC8"/>
        </a:accent2>
        <a:accent3>
          <a:srgbClr val="FFFFFF"/>
        </a:accent3>
        <a:accent4>
          <a:srgbClr val="404040"/>
        </a:accent4>
        <a:accent5>
          <a:srgbClr val="ABBEDB"/>
        </a:accent5>
        <a:accent6>
          <a:srgbClr val="3780B5"/>
        </a:accent6>
        <a:hlink>
          <a:srgbClr val="006AB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045A3"/>
        </a:lt2>
        <a:accent1>
          <a:srgbClr val="005AB6"/>
        </a:accent1>
        <a:accent2>
          <a:srgbClr val="0073CF"/>
        </a:accent2>
        <a:accent3>
          <a:srgbClr val="FFFFFF"/>
        </a:accent3>
        <a:accent4>
          <a:srgbClr val="404040"/>
        </a:accent4>
        <a:accent5>
          <a:srgbClr val="AAB5D7"/>
        </a:accent5>
        <a:accent6>
          <a:srgbClr val="0068BB"/>
        </a:accent6>
        <a:hlink>
          <a:srgbClr val="0084D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205EDC"/>
        </a:lt2>
        <a:accent1>
          <a:srgbClr val="3488E9"/>
        </a:accent1>
        <a:accent2>
          <a:srgbClr val="50B3F5"/>
        </a:accent2>
        <a:accent3>
          <a:srgbClr val="FFFFFF"/>
        </a:accent3>
        <a:accent4>
          <a:srgbClr val="404040"/>
        </a:accent4>
        <a:accent5>
          <a:srgbClr val="AEC3F2"/>
        </a:accent5>
        <a:accent6>
          <a:srgbClr val="48A2DE"/>
        </a:accent6>
        <a:hlink>
          <a:srgbClr val="65D4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EF579F"/>
        </a:lt2>
        <a:accent1>
          <a:srgbClr val="11AFC9"/>
        </a:accent1>
        <a:accent2>
          <a:srgbClr val="BDD630"/>
        </a:accent2>
        <a:accent3>
          <a:srgbClr val="FFFFFF"/>
        </a:accent3>
        <a:accent4>
          <a:srgbClr val="404040"/>
        </a:accent4>
        <a:accent5>
          <a:srgbClr val="AAD4E1"/>
        </a:accent5>
        <a:accent6>
          <a:srgbClr val="ABC22A"/>
        </a:accent6>
        <a:hlink>
          <a:srgbClr val="FBD11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den rozdeniya</Template>
  <TotalTime>195</TotalTime>
  <Words>82</Words>
  <Application>Microsoft Office PowerPoint</Application>
  <PresentationFormat>Широкоэкранный</PresentationFormat>
  <Paragraphs>20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Arial</vt:lpstr>
      <vt:lpstr>Microsoft Sans Serif</vt:lpstr>
      <vt:lpstr>den rozdeniya</vt:lpstr>
      <vt:lpstr>ГБОДУ ЦРР Детский сад № 38 Красносельского района г. Санкт-Петербург</vt:lpstr>
      <vt:lpstr>ЧТО СЛУЧИЛОСЬ?</vt:lpstr>
      <vt:lpstr>ОТКУДА БЕРУТСЯ ДЕНЬГИ?</vt:lpstr>
      <vt:lpstr>Куда уходят деньги?</vt:lpstr>
      <vt:lpstr>Полезные и вредные советы</vt:lpstr>
      <vt:lpstr>РЕШЕНИЕ ПРОБЛЕМЫ</vt:lpstr>
      <vt:lpstr>УРА! ПРИЗ!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26</cp:revision>
  <dcterms:created xsi:type="dcterms:W3CDTF">2023-03-21T10:03:44Z</dcterms:created>
  <dcterms:modified xsi:type="dcterms:W3CDTF">2023-03-22T11:38:13Z</dcterms:modified>
</cp:coreProperties>
</file>