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7" r:id="rId4"/>
    <p:sldId id="257" r:id="rId5"/>
    <p:sldId id="281" r:id="rId6"/>
    <p:sldId id="258" r:id="rId7"/>
    <p:sldId id="282" r:id="rId8"/>
    <p:sldId id="285" r:id="rId9"/>
    <p:sldId id="259" r:id="rId10"/>
    <p:sldId id="261" r:id="rId11"/>
    <p:sldId id="276" r:id="rId12"/>
    <p:sldId id="274" r:id="rId13"/>
    <p:sldId id="275" r:id="rId14"/>
    <p:sldId id="268" r:id="rId15"/>
    <p:sldId id="272" r:id="rId16"/>
    <p:sldId id="262" r:id="rId17"/>
    <p:sldId id="263" r:id="rId18"/>
    <p:sldId id="279" r:id="rId19"/>
    <p:sldId id="277" r:id="rId20"/>
    <p:sldId id="273" r:id="rId21"/>
    <p:sldId id="286" r:id="rId22"/>
    <p:sldId id="287" r:id="rId23"/>
    <p:sldId id="264" r:id="rId24"/>
    <p:sldId id="269" r:id="rId25"/>
    <p:sldId id="278" r:id="rId26"/>
    <p:sldId id="283" r:id="rId27"/>
    <p:sldId id="271" r:id="rId28"/>
    <p:sldId id="270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35E1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96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EB7FB0-4B11-4906-81AB-648926F9DB30}" type="datetimeFigureOut">
              <a:rPr lang="en-US"/>
              <a:pPr>
                <a:defRPr/>
              </a:pPr>
              <a:t>3/5/2023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F38F7B9-BE96-4504-BAA4-CCC8A368FEE7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2574458"/>
      </p:ext>
    </p:extLst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457172"/>
            <a:ext cx="784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</a:rPr>
              <a:t>«Детский сад комбинированного вида № 104»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0540" y="5051282"/>
            <a:ext cx="4156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ln>
                  <a:solidFill>
                    <a:schemeClr val="tx1"/>
                  </a:solidFill>
                </a:ln>
              </a:rPr>
              <a:t>Подготовила и реализовала:</a:t>
            </a:r>
          </a:p>
          <a:p>
            <a:pPr algn="r"/>
            <a:r>
              <a:rPr lang="ru-RU" dirty="0" smtClean="0">
                <a:ln>
                  <a:solidFill>
                    <a:schemeClr val="tx1"/>
                  </a:solidFill>
                </a:ln>
              </a:rPr>
              <a:t> старший воспитатель  Назарова Е.Б.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4151" y="5972924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chemeClr val="tx1"/>
                  </a:solidFill>
                </a:ln>
              </a:rPr>
              <a:t>Курск-2020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1561" y="1628800"/>
            <a:ext cx="8125886" cy="30963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6600" b="1" i="1" dirty="0" smtClean="0">
                <a:ln w="31550" cmpd="sng">
                  <a:solidFill>
                    <a:srgbClr val="B035E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 Antiqua" panose="02040602050305030304" pitchFamily="18" charset="0"/>
              </a:rPr>
              <a:t>Технология рисования бусами</a:t>
            </a:r>
          </a:p>
          <a:p>
            <a:pPr algn="ctr"/>
            <a:r>
              <a:rPr lang="ru-RU" sz="6600" b="1" i="1" dirty="0" smtClean="0">
                <a:ln w="31550" cmpd="sng">
                  <a:solidFill>
                    <a:srgbClr val="B035E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 Antiqua" panose="02040602050305030304" pitchFamily="18" charset="0"/>
              </a:rPr>
              <a:t>как средство </a:t>
            </a:r>
          </a:p>
          <a:p>
            <a:pPr algn="ctr"/>
            <a:r>
              <a:rPr lang="ru-RU" sz="6600" b="1" i="1" dirty="0" smtClean="0">
                <a:ln w="31550" cmpd="sng">
                  <a:solidFill>
                    <a:srgbClr val="B035E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 Antiqua" panose="02040602050305030304" pitchFamily="18" charset="0"/>
              </a:rPr>
              <a:t> речевого развития, творческих способностей </a:t>
            </a:r>
          </a:p>
          <a:p>
            <a:pPr algn="ctr"/>
            <a:r>
              <a:rPr lang="ru-RU" sz="6600" b="1" i="1" dirty="0" smtClean="0">
                <a:ln w="31550" cmpd="sng">
                  <a:solidFill>
                    <a:srgbClr val="B035E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 Antiqua" panose="02040602050305030304" pitchFamily="18" charset="0"/>
              </a:rPr>
              <a:t>и мелкой моторики</a:t>
            </a:r>
          </a:p>
          <a:p>
            <a:pPr algn="ctr"/>
            <a:r>
              <a:rPr lang="ru-RU" sz="6600" b="1" i="1" dirty="0" smtClean="0">
                <a:ln w="31550" cmpd="sng">
                  <a:solidFill>
                    <a:srgbClr val="B035E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 Antiqua" panose="02040602050305030304" pitchFamily="18" charset="0"/>
              </a:rPr>
              <a:t>детей дошкольного возраста  </a:t>
            </a:r>
          </a:p>
          <a:p>
            <a:pPr algn="ctr"/>
            <a:r>
              <a:rPr lang="ru-RU" sz="6600" b="1" i="1" dirty="0" smtClean="0">
                <a:ln w="31550" cmpd="sng">
                  <a:solidFill>
                    <a:srgbClr val="B035E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 Antiqua" panose="02040602050305030304" pitchFamily="18" charset="0"/>
              </a:rPr>
              <a:t>на основе методического пособия </a:t>
            </a:r>
          </a:p>
          <a:p>
            <a:pPr algn="ctr"/>
            <a:r>
              <a:rPr lang="ru-RU" sz="6600" b="1" i="1" dirty="0" smtClean="0">
                <a:ln w="31550" cmpd="sng">
                  <a:solidFill>
                    <a:srgbClr val="B035E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 Antiqua" panose="02040602050305030304" pitchFamily="18" charset="0"/>
              </a:rPr>
              <a:t>М. И. Родиной « Бусоград»</a:t>
            </a:r>
            <a:endParaRPr lang="ru-RU" sz="6600" b="1" i="1" dirty="0">
              <a:ln w="31550" cmpd="sng">
                <a:solidFill>
                  <a:srgbClr val="B035E1"/>
                </a:soli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62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0050" y="338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Игры Феи Бусинки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C:\Users\Дом1\Desktop\Бусоград\21f1a92f81e482385c9057ca7b5b902d-02.jpg"/>
          <p:cNvPicPr>
            <a:picLocks noChangeAspect="1" noChangeArrowheads="1"/>
          </p:cNvPicPr>
          <p:nvPr/>
        </p:nvPicPr>
        <p:blipFill>
          <a:blip r:embed="rId2" cstate="print"/>
          <a:srcRect l="9642" t="4545" r="10009" b="11364"/>
          <a:stretch>
            <a:fillRect/>
          </a:stretch>
        </p:blipFill>
        <p:spPr bwMode="auto">
          <a:xfrm>
            <a:off x="214282" y="214290"/>
            <a:ext cx="1785950" cy="2643206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C:\Users\Дом1\Desktop\Бусоград\21f1a92f81e482385c9057ca7b5b902d-09.jpg"/>
          <p:cNvPicPr>
            <a:picLocks noChangeAspect="1" noChangeArrowheads="1"/>
          </p:cNvPicPr>
          <p:nvPr/>
        </p:nvPicPr>
        <p:blipFill>
          <a:blip r:embed="rId3" cstate="print"/>
          <a:srcRect l="7347" r="8161" b="14275"/>
          <a:stretch>
            <a:fillRect/>
          </a:stretch>
        </p:blipFill>
        <p:spPr bwMode="auto">
          <a:xfrm>
            <a:off x="2285984" y="642918"/>
            <a:ext cx="1842234" cy="2643206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5" descr="C:\Users\Дом1\Desktop\Бусоград\21f1a92f81e482385c9057ca7b5b902d-03.jpg"/>
          <p:cNvPicPr>
            <a:picLocks noChangeAspect="1" noChangeArrowheads="1"/>
          </p:cNvPicPr>
          <p:nvPr/>
        </p:nvPicPr>
        <p:blipFill>
          <a:blip r:embed="rId4" cstate="print"/>
          <a:srcRect l="9375" t="6629" r="6250" b="11608"/>
          <a:stretch>
            <a:fillRect/>
          </a:stretch>
        </p:blipFill>
        <p:spPr bwMode="auto">
          <a:xfrm>
            <a:off x="5072066" y="679960"/>
            <a:ext cx="1797535" cy="2463288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3" descr="C:\Users\Дом1\Desktop\Бусоград\21f1a92f81e482385c9057ca7b5b902d-01.jpg"/>
          <p:cNvPicPr>
            <a:picLocks noChangeAspect="1" noChangeArrowheads="1"/>
          </p:cNvPicPr>
          <p:nvPr/>
        </p:nvPicPr>
        <p:blipFill>
          <a:blip r:embed="rId5" cstate="print"/>
          <a:srcRect r="8333" b="11608"/>
          <a:stretch>
            <a:fillRect/>
          </a:stretch>
        </p:blipFill>
        <p:spPr bwMode="auto">
          <a:xfrm>
            <a:off x="7215206" y="214290"/>
            <a:ext cx="1676412" cy="2286016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9" descr="C:\Users\Дом1\Desktop\Бусоград\21f1a92f81e482385c9057ca7b5b902d-07.jpg"/>
          <p:cNvPicPr>
            <a:picLocks noChangeAspect="1" noChangeArrowheads="1"/>
          </p:cNvPicPr>
          <p:nvPr/>
        </p:nvPicPr>
        <p:blipFill>
          <a:blip r:embed="rId6" cstate="print"/>
          <a:srcRect l="11538" t="5928" r="11539" b="12479"/>
          <a:stretch>
            <a:fillRect/>
          </a:stretch>
        </p:blipFill>
        <p:spPr bwMode="auto">
          <a:xfrm>
            <a:off x="142844" y="3143248"/>
            <a:ext cx="1857388" cy="2786082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8" descr="C:\Users\Дом1\Desktop\Бусоград\21f1a92f81e482385c9057ca7b5b902d-06.jpg"/>
          <p:cNvPicPr>
            <a:picLocks noChangeAspect="1" noChangeArrowheads="1"/>
          </p:cNvPicPr>
          <p:nvPr/>
        </p:nvPicPr>
        <p:blipFill>
          <a:blip r:embed="rId7" cstate="print"/>
          <a:srcRect l="6667" t="4714" r="6667" b="17500"/>
          <a:stretch>
            <a:fillRect/>
          </a:stretch>
        </p:blipFill>
        <p:spPr bwMode="auto">
          <a:xfrm>
            <a:off x="2357422" y="4500594"/>
            <a:ext cx="1744800" cy="2214554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7" descr="C:\Users\Дом1\Desktop\Бусоград\21f1a92f81e482385c9057ca7b5b902d-05.jpg"/>
          <p:cNvPicPr>
            <a:picLocks noChangeAspect="1" noChangeArrowheads="1"/>
          </p:cNvPicPr>
          <p:nvPr/>
        </p:nvPicPr>
        <p:blipFill>
          <a:blip r:embed="rId8" cstate="print"/>
          <a:srcRect l="10452" t="4928" r="5928" b="18696"/>
          <a:stretch>
            <a:fillRect/>
          </a:stretch>
        </p:blipFill>
        <p:spPr bwMode="auto">
          <a:xfrm>
            <a:off x="3786182" y="2643182"/>
            <a:ext cx="1825126" cy="2357454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6" descr="C:\Users\Дом1\Desktop\Бусоград\21f1a92f81e482385c9057ca7b5b902d-04.jpg"/>
          <p:cNvPicPr>
            <a:picLocks noChangeAspect="1" noChangeArrowheads="1"/>
          </p:cNvPicPr>
          <p:nvPr/>
        </p:nvPicPr>
        <p:blipFill>
          <a:blip r:embed="rId9" cstate="print"/>
          <a:srcRect l="10000" t="4714" r="6667" b="22215"/>
          <a:stretch>
            <a:fillRect/>
          </a:stretch>
        </p:blipFill>
        <p:spPr bwMode="auto">
          <a:xfrm>
            <a:off x="5143504" y="4429132"/>
            <a:ext cx="1843562" cy="2286016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 descr="C:\Users\Дом1\Desktop\Бусоград\21f1a92f81e482385c9057ca7b5b902d-08.jpg"/>
          <p:cNvPicPr>
            <a:picLocks noChangeAspect="1" noChangeArrowheads="1"/>
          </p:cNvPicPr>
          <p:nvPr/>
        </p:nvPicPr>
        <p:blipFill>
          <a:blip r:embed="rId10" cstate="print"/>
          <a:srcRect l="10101" t="5134" r="12458" b="19048"/>
          <a:stretch>
            <a:fillRect/>
          </a:stretch>
        </p:blipFill>
        <p:spPr bwMode="auto">
          <a:xfrm>
            <a:off x="7143768" y="2928934"/>
            <a:ext cx="1770036" cy="2450634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95421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2644" y="11663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«КУЧА – МАЛА»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dirty="0"/>
          </a:p>
          <a:p>
            <a:pPr algn="ctr"/>
            <a:r>
              <a:rPr lang="ru-RU" b="1" i="1" dirty="0" smtClean="0"/>
              <a:t>Бусы в </a:t>
            </a:r>
            <a:r>
              <a:rPr lang="ru-RU" b="1" i="1" dirty="0"/>
              <a:t>кучку соберём, </a:t>
            </a:r>
            <a:endParaRPr lang="ru-RU" b="1" i="1" dirty="0" smtClean="0"/>
          </a:p>
          <a:p>
            <a:pPr algn="ctr"/>
            <a:r>
              <a:rPr lang="ru-RU" b="1" i="1" dirty="0" smtClean="0"/>
              <a:t>Их </a:t>
            </a:r>
            <a:r>
              <a:rPr lang="ru-RU" b="1" i="1" dirty="0"/>
              <a:t>ладошками сгребём. </a:t>
            </a:r>
            <a:endParaRPr lang="ru-RU" b="1" i="1" dirty="0" smtClean="0"/>
          </a:p>
          <a:p>
            <a:pPr algn="ctr"/>
            <a:r>
              <a:rPr lang="ru-RU" b="1" i="1" dirty="0" smtClean="0"/>
              <a:t>Бусы </a:t>
            </a:r>
            <a:r>
              <a:rPr lang="ru-RU" b="1" i="1" dirty="0"/>
              <a:t>пальчиком поманим </a:t>
            </a:r>
            <a:endParaRPr lang="ru-RU" b="1" i="1" dirty="0" smtClean="0"/>
          </a:p>
          <a:p>
            <a:pPr algn="ctr"/>
            <a:r>
              <a:rPr lang="ru-RU" b="1" i="1" dirty="0" smtClean="0"/>
              <a:t>И </a:t>
            </a:r>
            <a:r>
              <a:rPr lang="ru-RU" b="1" i="1" dirty="0"/>
              <a:t>в дорожку их растянем.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3" t="22769" r="11692" b="6871"/>
          <a:stretch/>
        </p:blipFill>
        <p:spPr>
          <a:xfrm>
            <a:off x="611560" y="2141422"/>
            <a:ext cx="3636692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 t="11282" r="8000"/>
          <a:stretch/>
        </p:blipFill>
        <p:spPr>
          <a:xfrm>
            <a:off x="5093216" y="2123619"/>
            <a:ext cx="3502856" cy="30421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5470499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Каждому ребёнку раздаётся по одной ниточки бус. На полу или на столе собрать ладошками бусы в одну кучу. В </a:t>
            </a:r>
            <a:r>
              <a:rPr lang="ru-RU" dirty="0" smtClean="0"/>
              <a:t>центр «Кучи-малы</a:t>
            </a:r>
            <a:r>
              <a:rPr lang="ru-RU" dirty="0"/>
              <a:t>» из </a:t>
            </a:r>
            <a:r>
              <a:rPr lang="ru-RU" dirty="0" smtClean="0"/>
              <a:t>бус поставить </a:t>
            </a:r>
            <a:r>
              <a:rPr lang="ru-RU" dirty="0"/>
              <a:t>два указательных пальца и растянуть бусы в разные стороны.</a:t>
            </a:r>
          </a:p>
        </p:txBody>
      </p:sp>
    </p:spTree>
    <p:extLst>
      <p:ext uri="{BB962C8B-B14F-4D97-AF65-F5344CB8AC3E}">
        <p14:creationId xmlns:p14="http://schemas.microsoft.com/office/powerpoint/2010/main" val="957349221"/>
      </p:ext>
    </p:extLst>
  </p:cSld>
  <p:clrMapOvr>
    <a:masterClrMapping/>
  </p:clrMapOvr>
  <p:transition spd="med"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11077" r="17693" b="9744"/>
          <a:stretch/>
        </p:blipFill>
        <p:spPr>
          <a:xfrm>
            <a:off x="611560" y="561947"/>
            <a:ext cx="3469815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1" t="37333" r="22154" b="5232"/>
          <a:stretch/>
        </p:blipFill>
        <p:spPr>
          <a:xfrm>
            <a:off x="5076056" y="575215"/>
            <a:ext cx="3353197" cy="28537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" r="30462"/>
          <a:stretch/>
        </p:blipFill>
        <p:spPr>
          <a:xfrm>
            <a:off x="179512" y="3695435"/>
            <a:ext cx="2736304" cy="2883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6" r="23846" b="5436"/>
          <a:stretch/>
        </p:blipFill>
        <p:spPr>
          <a:xfrm>
            <a:off x="3059832" y="3922257"/>
            <a:ext cx="2926316" cy="2429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r="14360"/>
          <a:stretch/>
        </p:blipFill>
        <p:spPr>
          <a:xfrm>
            <a:off x="6156176" y="3695435"/>
            <a:ext cx="2933234" cy="282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53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62" y="612068"/>
            <a:ext cx="4235963" cy="31769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7"/>
          <a:stretch/>
        </p:blipFill>
        <p:spPr>
          <a:xfrm>
            <a:off x="118148" y="4060311"/>
            <a:ext cx="3877967" cy="2557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2074" y="242064"/>
            <a:ext cx="33301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«ЛЕСНАЯ ДОРОЖКА»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b="1" i="1" dirty="0"/>
              <a:t>Все знают, что дороги Разные бывают:</a:t>
            </a:r>
          </a:p>
          <a:p>
            <a:pPr algn="ctr"/>
            <a:r>
              <a:rPr lang="ru-RU" b="1" i="1" dirty="0"/>
              <a:t>Бывает и прямая, Бывает и кривая!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8032" y="171526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Сделать дорожку. Затем указательный палец одной руки поставить под дорожкой, и потянуть бусы от себя </a:t>
            </a:r>
            <a:r>
              <a:rPr lang="ru-RU" dirty="0" smtClean="0"/>
              <a:t>вверх. </a:t>
            </a:r>
            <a:r>
              <a:rPr lang="ru-RU" dirty="0"/>
              <a:t>Палец другой руки поставить над дорожкой и потянуть к себе </a:t>
            </a:r>
            <a:r>
              <a:rPr lang="ru-RU" dirty="0" smtClean="0"/>
              <a:t>. </a:t>
            </a:r>
            <a:r>
              <a:rPr lang="ru-RU" dirty="0"/>
              <a:t>Можно попробовать одновременно потянуть бусы пальцами обеих рук.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89956" y="4066112"/>
            <a:ext cx="51686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</a:t>
            </a:r>
            <a:r>
              <a:rPr lang="ru-RU" dirty="0"/>
              <a:t>	</a:t>
            </a:r>
            <a:r>
              <a:rPr lang="ru-RU" sz="1600" dirty="0"/>
              <a:t>«Шагать» указательным и средним пальчиками одной руки рядом с извилистой дорожкой, с начало до конца, поворачивая кисть руки. В одну и другую сторону. Затем пальчиками другой руки.</a:t>
            </a:r>
          </a:p>
          <a:p>
            <a:r>
              <a:rPr lang="ru-RU" sz="1600" dirty="0" smtClean="0"/>
              <a:t>2</a:t>
            </a:r>
            <a:r>
              <a:rPr lang="ru-RU" sz="1600" dirty="0"/>
              <a:t>	«Шагать» указательным и средним пальцами обеих рук одновременно в одну сторону. Затем, повернуть кисть руки и</a:t>
            </a:r>
          </a:p>
          <a:p>
            <a:r>
              <a:rPr lang="ru-RU" sz="1600" dirty="0"/>
              <a:t>«шагать» обратно в другую сторону по той же дороге.</a:t>
            </a:r>
          </a:p>
        </p:txBody>
      </p:sp>
    </p:spTree>
    <p:extLst>
      <p:ext uri="{BB962C8B-B14F-4D97-AF65-F5344CB8AC3E}">
        <p14:creationId xmlns:p14="http://schemas.microsoft.com/office/powerpoint/2010/main" val="2852059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755650" y="260350"/>
            <a:ext cx="69119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Использовать бусы можно и на обучении грамоте.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6" t="8153" r="14750" b="10746"/>
          <a:stretch/>
        </p:blipFill>
        <p:spPr bwMode="auto">
          <a:xfrm>
            <a:off x="928467" y="1406768"/>
            <a:ext cx="1359121" cy="217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t="8012" r="10954" b="8178"/>
          <a:stretch/>
        </p:blipFill>
        <p:spPr bwMode="auto">
          <a:xfrm>
            <a:off x="2883876" y="1406768"/>
            <a:ext cx="1343637" cy="201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8507" r="12381" b="8670"/>
          <a:stretch/>
        </p:blipFill>
        <p:spPr bwMode="auto">
          <a:xfrm>
            <a:off x="4670003" y="1406768"/>
            <a:ext cx="1508548" cy="217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5" t="10407" r="15107" b="11934"/>
          <a:stretch/>
        </p:blipFill>
        <p:spPr bwMode="auto">
          <a:xfrm>
            <a:off x="6948263" y="1381547"/>
            <a:ext cx="1309655" cy="20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4005263"/>
            <a:ext cx="19573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4005263"/>
            <a:ext cx="1939925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005263"/>
            <a:ext cx="19669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49" y="4005263"/>
            <a:ext cx="1927219" cy="254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03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t="23795" r="42608" b="13231"/>
          <a:stretch/>
        </p:blipFill>
        <p:spPr>
          <a:xfrm>
            <a:off x="1403648" y="275072"/>
            <a:ext cx="3024336" cy="3157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1" t="19487" r="39385" b="12410"/>
          <a:stretch/>
        </p:blipFill>
        <p:spPr>
          <a:xfrm>
            <a:off x="5580112" y="342502"/>
            <a:ext cx="2773345" cy="31211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r="30923" b="22872"/>
          <a:stretch/>
        </p:blipFill>
        <p:spPr>
          <a:xfrm>
            <a:off x="1403648" y="3826619"/>
            <a:ext cx="3377751" cy="2689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930852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4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6" y="2005488"/>
            <a:ext cx="3031479" cy="22736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03" y="2046487"/>
            <a:ext cx="3005432" cy="22540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4457660"/>
            <a:ext cx="3059832" cy="22948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02" y="4509120"/>
            <a:ext cx="3005432" cy="2254074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68730"/>
            <a:ext cx="1440160" cy="26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783" y="2065385"/>
            <a:ext cx="2188434" cy="189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161764" y="86924"/>
            <a:ext cx="89822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на </a:t>
            </a:r>
            <a:r>
              <a:rPr lang="ru-RU" alt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занятиях по формированию элементарных</a:t>
            </a:r>
          </a:p>
          <a:p>
            <a:pPr algn="ctr" eaLnBrk="1" hangingPunct="1"/>
            <a:r>
              <a:rPr lang="ru-RU" alt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математических представлений</a:t>
            </a:r>
            <a:endParaRPr lang="ru-RU" alt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7951" y="1041031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«ДОМИК»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b="1" i="1" dirty="0" smtClean="0"/>
              <a:t>Вот две </a:t>
            </a:r>
            <a:r>
              <a:rPr lang="ru-RU" b="1" i="1" dirty="0"/>
              <a:t>дорожки, </a:t>
            </a:r>
            <a:r>
              <a:rPr lang="ru-RU" b="1" i="1" dirty="0" smtClean="0"/>
              <a:t>квадратик </a:t>
            </a:r>
            <a:r>
              <a:rPr lang="ru-RU" b="1" i="1" dirty="0"/>
              <a:t>потом,</a:t>
            </a:r>
          </a:p>
          <a:p>
            <a:pPr algn="ctr"/>
            <a:r>
              <a:rPr lang="ru-RU" b="1" i="1" dirty="0"/>
              <a:t>Над ним треугольник - </a:t>
            </a:r>
            <a:r>
              <a:rPr lang="ru-RU" b="1" i="1" dirty="0" smtClean="0"/>
              <a:t>построили </a:t>
            </a:r>
            <a:r>
              <a:rPr lang="ru-RU" b="1" i="1" dirty="0"/>
              <a:t>дом!</a:t>
            </a:r>
          </a:p>
        </p:txBody>
      </p:sp>
    </p:spTree>
    <p:extLst>
      <p:ext uri="{BB962C8B-B14F-4D97-AF65-F5344CB8AC3E}">
        <p14:creationId xmlns:p14="http://schemas.microsoft.com/office/powerpoint/2010/main" val="3452806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683568" y="100991"/>
            <a:ext cx="75608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Составление картин, заполнение контуров, придумывание 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мини </a:t>
            </a:r>
            <a:r>
              <a:rPr lang="ru-RU" alt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рассказов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сказок.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09" y="3051743"/>
            <a:ext cx="4035239" cy="30264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8"/>
          <a:stretch/>
        </p:blipFill>
        <p:spPr>
          <a:xfrm>
            <a:off x="711210" y="2752226"/>
            <a:ext cx="3212718" cy="362546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63688" y="1412776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Указательным пальцем потянуть (по полу) верхнюю часть бус к середине (к себе). Затем потянуть нижнюю часть круга из бус к центру (от себя). Получается бабочка.</a:t>
            </a:r>
          </a:p>
        </p:txBody>
      </p:sp>
    </p:spTree>
    <p:extLst>
      <p:ext uri="{BB962C8B-B14F-4D97-AF65-F5344CB8AC3E}">
        <p14:creationId xmlns:p14="http://schemas.microsoft.com/office/powerpoint/2010/main" val="2914319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3326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«КАРТИНА»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b="1" i="1" dirty="0"/>
              <a:t>МЫ КАРТИНУ СОЗДАДИМ, САМИ ЧУДО СОТВОРИМ!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7" t="26667" r="24308"/>
          <a:stretch/>
        </p:blipFill>
        <p:spPr>
          <a:xfrm>
            <a:off x="827584" y="1412776"/>
            <a:ext cx="3600400" cy="4247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33056"/>
            <a:ext cx="3275856" cy="24568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32" y="1255986"/>
            <a:ext cx="3265004" cy="24487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1784" y="56607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Для создания эмоционального фона, </a:t>
            </a:r>
            <a:r>
              <a:rPr lang="ru-RU" dirty="0" smtClean="0"/>
              <a:t>мы включаем </a:t>
            </a:r>
            <a:r>
              <a:rPr lang="ru-RU" dirty="0"/>
              <a:t>музыкальное сопровождение с красивой мелодией.</a:t>
            </a:r>
          </a:p>
        </p:txBody>
      </p:sp>
    </p:spTree>
    <p:extLst>
      <p:ext uri="{BB962C8B-B14F-4D97-AF65-F5344CB8AC3E}">
        <p14:creationId xmlns:p14="http://schemas.microsoft.com/office/powerpoint/2010/main" val="936388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52120" y="1124744"/>
            <a:ext cx="18149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«ЦВЕТОЧКИ»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844824"/>
            <a:ext cx="430635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После того, как из бус выложили дорожку. Ладонями рук развести цепочки бус в разные стороны и выровнять кончиками пальцев, сделав круг из бус. Расположить указательные пальцы по обе стороны круга. Затем соединить пальцы, притягивая бусы друг к другу в середину круга. Получается цифра 8.</a:t>
            </a:r>
          </a:p>
          <a:p>
            <a:r>
              <a:rPr lang="ru-RU" dirty="0" smtClean="0"/>
              <a:t>Наши дети увидели: </a:t>
            </a:r>
            <a:r>
              <a:rPr lang="ru-RU" dirty="0"/>
              <a:t>песочные часы, бантик, очки, Снеговик, 8 марта</a:t>
            </a:r>
            <a:r>
              <a:rPr lang="ru-RU" dirty="0" smtClean="0"/>
              <a:t>…</a:t>
            </a:r>
          </a:p>
          <a:p>
            <a:r>
              <a:rPr lang="ru-RU" dirty="0" smtClean="0"/>
              <a:t>А что увидят Ваши </a:t>
            </a:r>
            <a:r>
              <a:rPr lang="ru-RU" dirty="0"/>
              <a:t>воспитанники в этих узорах из бус?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008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6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бусогра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3945760" cy="56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2376264" cy="179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0"/>
            <a:ext cx="803527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 Вам очень простую, но вместе с тем интереснейшую методику 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мелкой моторики,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воображения, речи детей не только 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дошкольного, но и младшего 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Родиной Майи 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Ивановны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автора  программы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КУКЛЯНДИЯ»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Бусоград, или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Волшебные игры Феи Бусинки.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077176"/>
            <a:ext cx="48600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методическое пособие поделено на ступени, всего их пять. </a:t>
            </a:r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ступень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 до 3 лет или для начинающих, </a:t>
            </a:r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3 до 4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четвертая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пятая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ступени даны упражнения, а затем игры от Феи Бусинки на</a:t>
            </a:r>
          </a:p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упражнений.</a:t>
            </a:r>
          </a:p>
        </p:txBody>
      </p:sp>
    </p:spTree>
    <p:extLst>
      <p:ext uri="{BB962C8B-B14F-4D97-AF65-F5344CB8AC3E}">
        <p14:creationId xmlns:p14="http://schemas.microsoft.com/office/powerpoint/2010/main" val="2728076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t="3282" r="18769" b="30666"/>
          <a:stretch/>
        </p:blipFill>
        <p:spPr>
          <a:xfrm>
            <a:off x="1187624" y="4492511"/>
            <a:ext cx="3187554" cy="21427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9" t="47384" r="9692"/>
          <a:stretch/>
        </p:blipFill>
        <p:spPr>
          <a:xfrm>
            <a:off x="5548349" y="4562057"/>
            <a:ext cx="2877474" cy="20732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 r="19077"/>
          <a:stretch/>
        </p:blipFill>
        <p:spPr>
          <a:xfrm>
            <a:off x="179512" y="220327"/>
            <a:ext cx="3963348" cy="28896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09684" y="611380"/>
            <a:ext cx="39548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«УЛИТКА»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i="1" dirty="0"/>
              <a:t>На краешек дорожки </a:t>
            </a:r>
            <a:endParaRPr lang="ru-RU" b="1" i="1" dirty="0" smtClean="0"/>
          </a:p>
          <a:p>
            <a:r>
              <a:rPr lang="ru-RU" b="1" i="1" dirty="0" smtClean="0"/>
              <a:t>Положим </a:t>
            </a:r>
            <a:r>
              <a:rPr lang="ru-RU" b="1" i="1" dirty="0"/>
              <a:t>мы ладошку. </a:t>
            </a:r>
            <a:endParaRPr lang="ru-RU" b="1" i="1" dirty="0" smtClean="0"/>
          </a:p>
          <a:p>
            <a:r>
              <a:rPr lang="ru-RU" b="1" i="1" dirty="0" smtClean="0"/>
              <a:t>Покрутим </a:t>
            </a:r>
            <a:r>
              <a:rPr lang="ru-RU" b="1" i="1" dirty="0"/>
              <a:t>немножко </a:t>
            </a:r>
            <a:endParaRPr lang="ru-RU" b="1" i="1" dirty="0" smtClean="0"/>
          </a:p>
          <a:p>
            <a:r>
              <a:rPr lang="ru-RU" b="1" i="1" dirty="0" smtClean="0"/>
              <a:t>Нашу </a:t>
            </a:r>
            <a:r>
              <a:rPr lang="ru-RU" b="1" i="1" dirty="0"/>
              <a:t>ладошку.</a:t>
            </a:r>
          </a:p>
          <a:p>
            <a:r>
              <a:rPr lang="ru-RU" b="1" i="1" dirty="0"/>
              <a:t>Что же, что же тут случилось? Здесь улитка получилась!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8766" y="3015183"/>
            <a:ext cx="92170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Двумя   указательными   пальцами   растянуть   из   одних бус</a:t>
            </a:r>
          </a:p>
          <a:p>
            <a:pPr algn="ctr"/>
            <a:r>
              <a:rPr lang="ru-RU" dirty="0"/>
              <a:t>«дорожку». Затем, край дорожки накрыть ладонью и сделать несколько вращательных движений кистью руки, прижимая её к бусам. Крутить бусы не до конца, оставить небольшой   кончик.  Таким  образом,  бусы  закручиваются в</a:t>
            </a:r>
          </a:p>
          <a:p>
            <a:pPr algn="ctr"/>
            <a:r>
              <a:rPr lang="ru-RU" dirty="0"/>
              <a:t>«Улитку».</a:t>
            </a:r>
          </a:p>
        </p:txBody>
      </p:sp>
    </p:spTree>
    <p:extLst>
      <p:ext uri="{BB962C8B-B14F-4D97-AF65-F5344CB8AC3E}">
        <p14:creationId xmlns:p14="http://schemas.microsoft.com/office/powerpoint/2010/main" val="1645932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6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51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96448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Итог применения технологии по </a:t>
            </a:r>
          </a:p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методическому пособию М. И. Родиной «Бусоград»: </a:t>
            </a:r>
          </a:p>
          <a:p>
            <a:endParaRPr lang="ru-RU" sz="2000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1" dirty="0" smtClean="0"/>
              <a:t>Индивидуальные </a:t>
            </a:r>
            <a:r>
              <a:rPr lang="ru-RU" sz="2000" b="1" i="1" dirty="0"/>
              <a:t>задания дали детям возможность самостоятельно мыслить и импровизировать. </a:t>
            </a:r>
            <a:endParaRPr lang="ru-RU" sz="2000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1" dirty="0" smtClean="0"/>
              <a:t>Выкладывание </a:t>
            </a:r>
            <a:r>
              <a:rPr lang="ru-RU" sz="2000" b="1" i="1" dirty="0"/>
              <a:t>фигур помогает развивать и укреплять моторику. </a:t>
            </a:r>
            <a:endParaRPr lang="ru-RU" sz="2000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1" dirty="0" smtClean="0"/>
              <a:t>Рисование </a:t>
            </a:r>
            <a:r>
              <a:rPr lang="ru-RU" sz="2000" b="1" i="1" dirty="0"/>
              <a:t>бусами стало очень полезным для развития фантазии и расширения мышления. </a:t>
            </a:r>
            <a:endParaRPr lang="ru-RU" sz="2000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1" dirty="0" smtClean="0"/>
              <a:t>Мелкая </a:t>
            </a:r>
            <a:r>
              <a:rPr lang="ru-RU" sz="2000" b="1" i="1" dirty="0"/>
              <a:t>работа пальцами помогает их укреплять и учит аккуратности</a:t>
            </a:r>
            <a:r>
              <a:rPr lang="ru-RU" sz="2000" b="1" i="1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1" dirty="0" smtClean="0"/>
              <a:t>Методика </a:t>
            </a:r>
            <a:r>
              <a:rPr lang="ru-RU" sz="2000" b="1" i="1" dirty="0"/>
              <a:t>«Бусоград» открывает для каждого ребенка творчество: возможность придумать свои игры, оригинальные упражнения, изобразить при помощи бус фантастические картины, сочинить истории.</a:t>
            </a:r>
          </a:p>
        </p:txBody>
      </p:sp>
    </p:spTree>
    <p:extLst>
      <p:ext uri="{BB962C8B-B14F-4D97-AF65-F5344CB8AC3E}">
        <p14:creationId xmlns:p14="http://schemas.microsoft.com/office/powerpoint/2010/main" val="1349797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0" b="30461"/>
          <a:stretch/>
        </p:blipFill>
        <p:spPr>
          <a:xfrm>
            <a:off x="1260111" y="188640"/>
            <a:ext cx="6984776" cy="58075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906889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Надеюсь, что мой опыт окажется полезным в вашей педагогической работе. И </a:t>
            </a:r>
            <a:r>
              <a:rPr lang="ru-RU" b="1" i="1" dirty="0" smtClean="0"/>
              <a:t>Вы однажды </a:t>
            </a:r>
            <a:r>
              <a:rPr lang="ru-RU" b="1" i="1" dirty="0"/>
              <a:t>возьмете бусы, устроитесь поудобнее и начнете создавать свои картины </a:t>
            </a:r>
            <a:r>
              <a:rPr lang="ru-RU" b="1" i="1" dirty="0" smtClean="0"/>
              <a:t>и творить </a:t>
            </a:r>
            <a:r>
              <a:rPr lang="ru-RU" b="1" i="1" dirty="0"/>
              <a:t>чудеса. </a:t>
            </a:r>
          </a:p>
        </p:txBody>
      </p:sp>
    </p:spTree>
    <p:extLst>
      <p:ext uri="{BB962C8B-B14F-4D97-AF65-F5344CB8AC3E}">
        <p14:creationId xmlns:p14="http://schemas.microsoft.com/office/powerpoint/2010/main" val="15004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470" y="1762907"/>
            <a:ext cx="43195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В маленькой шкатулочке Бусы проживали.</a:t>
            </a:r>
          </a:p>
          <a:p>
            <a:r>
              <a:rPr lang="ru-RU" sz="2000" b="1" i="1" dirty="0"/>
              <a:t>В маленькой шкатулочке Лежали, отдыхали</a:t>
            </a:r>
            <a:r>
              <a:rPr lang="ru-RU" sz="2000" b="1" i="1" dirty="0" smtClean="0"/>
              <a:t>.</a:t>
            </a:r>
            <a:endParaRPr lang="ru-RU" sz="2000" b="1" i="1" dirty="0"/>
          </a:p>
          <a:p>
            <a:r>
              <a:rPr lang="ru-RU" sz="2000" b="1" i="1" dirty="0"/>
              <a:t>Бусы, бусы покажитесь, Красотою похвалитесь!</a:t>
            </a:r>
          </a:p>
          <a:p>
            <a:r>
              <a:rPr lang="ru-RU" sz="2000" b="1" i="1" dirty="0"/>
              <a:t>А теперь опять сложитесь</a:t>
            </a:r>
          </a:p>
          <a:p>
            <a:r>
              <a:rPr lang="ru-RU" sz="2000" b="1" i="1" dirty="0"/>
              <a:t>И в шкатулку спать ложитесь!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2" t="10667" r="16923"/>
          <a:stretch/>
        </p:blipFill>
        <p:spPr>
          <a:xfrm>
            <a:off x="4716016" y="1412776"/>
            <a:ext cx="3888432" cy="416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49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2696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Методические рекомендации:</a:t>
            </a:r>
          </a:p>
          <a:p>
            <a:endParaRPr lang="ru-RU" b="1" i="1" dirty="0"/>
          </a:p>
          <a:p>
            <a:r>
              <a:rPr lang="ru-RU" b="1" i="1" dirty="0"/>
              <a:t>1.Систематически и целенаправленно проводить игры и упражнения от Феи Бусинки, используя методическое пособие М.И. Родиной «Бусоград», чтобы развитие творческих способностей, проходило в непрерывной последовательности.</a:t>
            </a:r>
          </a:p>
          <a:p>
            <a:endParaRPr lang="ru-RU" b="1" i="1" dirty="0"/>
          </a:p>
          <a:p>
            <a:r>
              <a:rPr lang="ru-RU" b="1" i="1" dirty="0"/>
              <a:t>2.Предоставить детям игры и упражнения с постепенным усложнением и внесением дополнительного материала (камушек, колечек, палочек и др</a:t>
            </a:r>
            <a:r>
              <a:rPr lang="ru-RU" b="1" i="1" dirty="0" smtClean="0"/>
              <a:t>.)</a:t>
            </a:r>
          </a:p>
          <a:p>
            <a:endParaRPr lang="ru-RU" b="1" i="1" dirty="0"/>
          </a:p>
          <a:p>
            <a:r>
              <a:rPr lang="ru-RU" b="1" i="1" dirty="0" smtClean="0"/>
              <a:t> </a:t>
            </a:r>
            <a:r>
              <a:rPr lang="ru-RU" b="1" i="1" dirty="0"/>
              <a:t>3.При организации разных видов деятельности учитывать уровень творческих способностей.</a:t>
            </a:r>
          </a:p>
          <a:p>
            <a:endParaRPr lang="ru-RU" b="1" i="1" dirty="0"/>
          </a:p>
          <a:p>
            <a:r>
              <a:rPr lang="ru-RU" b="1" i="1" dirty="0"/>
              <a:t>4.Создать в группах уголок Феи Бусинки, способствующий возникновению и развитию интереса к творческой деятельности, желанию самостоятельно и творчески рисовать бусами.</a:t>
            </a:r>
          </a:p>
          <a:p>
            <a:endParaRPr lang="ru-RU" b="1" i="1" dirty="0"/>
          </a:p>
          <a:p>
            <a:r>
              <a:rPr lang="ru-RU" b="1" i="1" dirty="0"/>
              <a:t>5.Оказывать методическую помощь родителям при организации работы с бусами дома посредством консультаций, буклетов, бесед, выставок, фотомонтажей, праздников.</a:t>
            </a:r>
          </a:p>
        </p:txBody>
      </p:sp>
    </p:spTree>
    <p:extLst>
      <p:ext uri="{BB962C8B-B14F-4D97-AF65-F5344CB8AC3E}">
        <p14:creationId xmlns:p14="http://schemas.microsoft.com/office/powerpoint/2010/main" val="2899614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97"/>
          <a:stretch/>
        </p:blipFill>
        <p:spPr bwMode="auto">
          <a:xfrm>
            <a:off x="395536" y="620688"/>
            <a:ext cx="8424936" cy="546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36613" y="2354901"/>
            <a:ext cx="269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805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3" b="4063"/>
          <a:stretch/>
        </p:blipFill>
        <p:spPr bwMode="auto">
          <a:xfrm>
            <a:off x="589145" y="292903"/>
            <a:ext cx="7920880" cy="561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8720" y="5450885"/>
            <a:ext cx="7632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830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772816"/>
            <a:ext cx="7560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b="1" i="1" dirty="0"/>
              <a:t>Родина М.И. Бусоград или волшебные игры Феи Бусинки. – СПб.: 2014</a:t>
            </a:r>
            <a:r>
              <a:rPr lang="ru-RU" sz="2000" b="1" i="1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ru-RU" sz="2000" b="1" i="1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000" b="1" i="1" dirty="0"/>
              <a:t>Учебно – методический комплект: методическое пособие по интеллектуально-творческому развитию детей 2 – 7 лет. Кукляндия. – СПб.: под редакцией М.И. Родиной и А. И. Бурениной «Музыкальная палитра», 2014.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84224" y="764704"/>
            <a:ext cx="55755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Используемая литература: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5296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683568" y="476249"/>
            <a:ext cx="410463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 дидактической пользе бус можно написать очень много: это и развитие мелкой моторики, и формирование навыков пространственной ориентировки, и приобретение детьми положительного опыта коммуникации, и знакомство с сенсорными эталонами и т.д. Важно хотя бы раз дать детям попробовать поиграть с бусами, и мы увидим, как наши неутомимые малыши замолкают, сосредоточенно выкладывая из бус свой «шедевр», как они ловко перебирают пальцами бусы разных размеров и какое удовольствие от этого получают!</a:t>
            </a:r>
          </a:p>
        </p:txBody>
      </p:sp>
      <p:pic>
        <p:nvPicPr>
          <p:cNvPr id="3" name="Picture 4" descr="C:\Users\Pichuginy\Desktop\ПОЛИНА1\полина\DCIM\117___04\IMG_19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" b="16126"/>
          <a:stretch/>
        </p:blipFill>
        <p:spPr bwMode="auto">
          <a:xfrm>
            <a:off x="5213176" y="476813"/>
            <a:ext cx="3368116" cy="226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Pichuginy\Desktop\ПОЛИНА1\полина\DCIM\118___05\IMG_19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7" r="47395"/>
          <a:stretch/>
        </p:blipFill>
        <p:spPr bwMode="auto">
          <a:xfrm>
            <a:off x="5364088" y="3219908"/>
            <a:ext cx="2808312" cy="326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489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836712"/>
            <a:ext cx="31683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«Есть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свете страна «Кукляндия», в которой живут куклы и волшебники. В этой стране много городов. Про один из них пойдёт сегодняшний рассказ.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город появился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давным -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давно. Он называется «Бусоград».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 этим городом фея Бусинка. Она очень красивая, умная и добрая! Она придумывает разные праздники и игры для жителей своего города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...»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54431"/>
            <a:ext cx="4041775" cy="5656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646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24744"/>
            <a:ext cx="78123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«К </a:t>
            </a:r>
            <a:r>
              <a:rPr lang="ru-RU" b="1" i="1" dirty="0"/>
              <a:t>детям приходит Фея Бусинка, говорит, что она любит всё яркое, красивое, цветное. Живёт она в прекрасном городе Бусограде и придумывает для жителей своего города увлекательные игры, устраивает праздники</a:t>
            </a:r>
            <a:r>
              <a:rPr lang="ru-RU" b="1" i="1" dirty="0" smtClean="0"/>
              <a:t>.</a:t>
            </a:r>
            <a:endParaRPr lang="ru-RU" b="1" i="1" dirty="0"/>
          </a:p>
          <a:p>
            <a:r>
              <a:rPr lang="ru-RU" b="1" i="1" dirty="0"/>
              <a:t>Бусоград - сказочно красивый город</a:t>
            </a:r>
            <a:r>
              <a:rPr lang="ru-RU" b="1" i="1" dirty="0" smtClean="0"/>
              <a:t>! Каждое </a:t>
            </a:r>
            <a:r>
              <a:rPr lang="ru-RU" b="1" i="1" dirty="0"/>
              <a:t>утро на главной площади города жителей встречают удивительные картины: то морской берег с парусниками и островами, то лесная тропинка с бабочками и улитками, то зеленая полянка с необыкновенными цветами</a:t>
            </a:r>
            <a:r>
              <a:rPr lang="ru-RU" b="1" i="1" dirty="0" smtClean="0"/>
              <a:t>.</a:t>
            </a:r>
            <a:endParaRPr lang="ru-RU" b="1" i="1" dirty="0"/>
          </a:p>
          <a:p>
            <a:r>
              <a:rPr lang="ru-RU" b="1" i="1" dirty="0"/>
              <a:t>Жители Бусограда очень любят играть. Но эти игры всегда не простые, а волшебные - в них нужно проявить выдумку и смекалку, ловкость и умение, терпение и настойчивость, внимание и фантазию</a:t>
            </a:r>
            <a:r>
              <a:rPr lang="ru-RU" b="1" i="1" dirty="0" smtClean="0"/>
              <a:t>.</a:t>
            </a:r>
            <a:endParaRPr lang="ru-RU" b="1" i="1" dirty="0"/>
          </a:p>
          <a:p>
            <a:r>
              <a:rPr lang="ru-RU" b="1" i="1" dirty="0"/>
              <a:t>Сегодня Бусинка принесла волшебный сундучок и предлагает всем стать добрыми волшебниками. «Я открою вам секрет, говорит Бусинка, – можно рисовать бусами! Но делать это надо очень осторожно, ведь бусы очень хрупкие и могут порваться</a:t>
            </a:r>
            <a:r>
              <a:rPr lang="ru-RU" b="1" i="1" dirty="0" smtClean="0"/>
              <a:t>!»</a:t>
            </a:r>
          </a:p>
          <a:p>
            <a:pPr algn="r"/>
            <a:r>
              <a:rPr lang="ru-RU" b="1" i="1" dirty="0" smtClean="0"/>
              <a:t>М. И.  Родина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8506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18671" y="404664"/>
            <a:ext cx="7572375" cy="714375"/>
          </a:xfrm>
          <a:prstGeom prst="rect">
            <a:avLst/>
          </a:prstGeom>
        </p:spPr>
        <p:txBody>
          <a:bodyPr rtlCol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  <a:defRPr/>
            </a:pPr>
            <a:r>
              <a:rPr lang="ru-RU" sz="1800" i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Применение технологии «Бусоград» способствует</a:t>
            </a:r>
            <a:r>
              <a:rPr lang="en-US" sz="1800" i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1800" i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912270" y="1174892"/>
            <a:ext cx="7272616" cy="444638"/>
            <a:chOff x="151662" y="214314"/>
            <a:chExt cx="7272616" cy="444638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151662" y="214314"/>
              <a:ext cx="7272616" cy="444638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173367" y="236019"/>
              <a:ext cx="7229206" cy="401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244" tIns="0" rIns="202244" bIns="0" numCol="1" spcCol="1270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i="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Развитию высших психических функций 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948361" y="1798806"/>
            <a:ext cx="7278087" cy="351898"/>
            <a:chOff x="187753" y="838228"/>
            <a:chExt cx="7278087" cy="351898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187753" y="838228"/>
              <a:ext cx="7278087" cy="351898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6"/>
            <p:cNvSpPr/>
            <p:nvPr/>
          </p:nvSpPr>
          <p:spPr>
            <a:xfrm>
              <a:off x="204931" y="855406"/>
              <a:ext cx="7243731" cy="317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244" tIns="0" rIns="202244" bIns="0" numCol="1" spcCol="1270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i="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Формированию </a:t>
              </a:r>
              <a:r>
                <a:rPr lang="ru-RU" sz="16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пространственных представлений</a:t>
              </a:r>
              <a:endParaRPr lang="ru-RU" sz="1600" b="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948361" y="2342563"/>
            <a:ext cx="7278087" cy="462821"/>
            <a:chOff x="187753" y="1381985"/>
            <a:chExt cx="7278087" cy="462821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87753" y="1381985"/>
              <a:ext cx="7278087" cy="462821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8"/>
            <p:cNvSpPr/>
            <p:nvPr/>
          </p:nvSpPr>
          <p:spPr>
            <a:xfrm>
              <a:off x="210346" y="1404578"/>
              <a:ext cx="7232901" cy="4176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244" tIns="0" rIns="202244" bIns="0" numCol="1" spcCol="1270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Развитию мелкой моторики</a:t>
              </a:r>
              <a:endParaRPr lang="ru-RU" sz="1600" b="0" i="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922949" y="2985801"/>
            <a:ext cx="7278087" cy="398803"/>
            <a:chOff x="162341" y="2025223"/>
            <a:chExt cx="7278087" cy="398803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62341" y="2025223"/>
              <a:ext cx="7278087" cy="39880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10"/>
            <p:cNvSpPr/>
            <p:nvPr/>
          </p:nvSpPr>
          <p:spPr>
            <a:xfrm>
              <a:off x="181809" y="2044691"/>
              <a:ext cx="7239151" cy="3598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244" tIns="0" rIns="202244" bIns="0" numCol="1" spcCol="1270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Обогащению и активизации словаря ребёнка</a:t>
              </a:r>
              <a:endParaRPr lang="ru-RU" sz="1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948361" y="3503156"/>
            <a:ext cx="7278087" cy="484943"/>
            <a:chOff x="187753" y="2542578"/>
            <a:chExt cx="7278087" cy="484943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87753" y="2542578"/>
              <a:ext cx="7278087" cy="48494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12"/>
            <p:cNvSpPr/>
            <p:nvPr/>
          </p:nvSpPr>
          <p:spPr>
            <a:xfrm>
              <a:off x="211426" y="2566251"/>
              <a:ext cx="7230741" cy="4375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244" tIns="0" rIns="202244" bIns="0" numCol="1" spcCol="1270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kern="1200" dirty="0" smtClean="0">
                  <a:solidFill>
                    <a:schemeClr val="tx1"/>
                  </a:solidFill>
                </a:rPr>
                <a:t>Развитию </a:t>
              </a:r>
              <a:r>
                <a:rPr lang="ru-RU" sz="16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творчества(воображения</a:t>
              </a:r>
              <a:r>
                <a:rPr lang="ru-RU" sz="1600" b="1" kern="1200" dirty="0" smtClean="0">
                  <a:solidFill>
                    <a:schemeClr val="tx1"/>
                  </a:solidFill>
                </a:rPr>
                <a:t>, фантазии)</a:t>
              </a:r>
              <a:endParaRPr lang="ru-RU" sz="900" b="0" i="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948361" y="4169090"/>
            <a:ext cx="7278087" cy="506796"/>
            <a:chOff x="187753" y="3208512"/>
            <a:chExt cx="7278087" cy="506796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87753" y="3208512"/>
              <a:ext cx="7278087" cy="50679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14"/>
            <p:cNvSpPr/>
            <p:nvPr/>
          </p:nvSpPr>
          <p:spPr>
            <a:xfrm>
              <a:off x="212493" y="3233252"/>
              <a:ext cx="7228607" cy="457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244" tIns="0" rIns="202244" bIns="0" numCol="1" spcCol="1270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1600" b="0" i="0" kern="1200" dirty="0" smtClean="0"/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Развитию </a:t>
              </a:r>
              <a:r>
                <a:rPr lang="ru-RU" sz="1600" b="1" i="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сенсорных представлений</a:t>
              </a:r>
              <a:endParaRPr lang="ru-RU" sz="900" b="1" i="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just">
                <a:spcBef>
                  <a:spcPct val="0"/>
                </a:spcBef>
              </a:pPr>
              <a:endParaRPr lang="ru-RU" sz="1600" b="0" i="0" kern="12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939117" y="4902472"/>
            <a:ext cx="7292613" cy="780635"/>
            <a:chOff x="178509" y="3941894"/>
            <a:chExt cx="7292613" cy="780635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78509" y="3941894"/>
              <a:ext cx="7292613" cy="780635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16"/>
            <p:cNvSpPr/>
            <p:nvPr/>
          </p:nvSpPr>
          <p:spPr>
            <a:xfrm>
              <a:off x="216616" y="3980001"/>
              <a:ext cx="7216399" cy="7044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244" tIns="0" rIns="202244" bIns="0" numCol="1" spcCol="1270" anchor="ctr" anchorCtr="0">
              <a:noAutofit/>
            </a:bodyPr>
            <a:lstStyle/>
            <a:p>
              <a:pPr lvl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Развитию индивидуальных качеств ребенка (умению работать в коллективе, быть сдержанным, доброжелательным, быть самостоятельным в выборе решений).</a:t>
              </a:r>
              <a:endParaRPr lang="ru-RU" sz="1600" b="1" i="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914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08720"/>
            <a:ext cx="888484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результате применения технологии рисования бусами: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/>
              <a:t>у </a:t>
            </a:r>
            <a:r>
              <a:rPr lang="ru-RU" b="1" i="1" dirty="0"/>
              <a:t>детей </a:t>
            </a:r>
            <a:r>
              <a:rPr lang="ru-RU" b="1" i="1" dirty="0" smtClean="0"/>
              <a:t>сформируется целостное мышление, широкий взгляд на окружающий мир.</a:t>
            </a:r>
            <a:endParaRPr lang="ru-RU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/>
              <a:t>будут сформированы </a:t>
            </a:r>
            <a:r>
              <a:rPr lang="ru-RU" b="1" i="1" dirty="0"/>
              <a:t>личностные отношения к цвету, линии, форме;</a:t>
            </a:r>
          </a:p>
          <a:p>
            <a:r>
              <a:rPr lang="ru-RU" b="1" i="1" dirty="0" smtClean="0"/>
              <a:t>появится </a:t>
            </a:r>
            <a:r>
              <a:rPr lang="ru-RU" b="1" i="1" dirty="0"/>
              <a:t>потребность в творчестве; желание использовать свои </a:t>
            </a:r>
            <a:r>
              <a:rPr lang="ru-RU" b="1" i="1" dirty="0" smtClean="0"/>
              <a:t>        знания и </a:t>
            </a:r>
            <a:r>
              <a:rPr lang="ru-RU" b="1" i="1" dirty="0"/>
              <a:t>впечатления в интеллектуальной и художественно-творческой  </a:t>
            </a:r>
            <a:r>
              <a:rPr lang="ru-RU" b="1" i="1" dirty="0" smtClean="0"/>
              <a:t>   деятельности</a:t>
            </a:r>
            <a:r>
              <a:rPr lang="ru-RU" b="1" i="1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/>
              <a:t>начнут развиваться образное мышление и </a:t>
            </a:r>
            <a:r>
              <a:rPr lang="ru-RU" b="1" i="1" dirty="0" smtClean="0"/>
              <a:t>воображение;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/>
              <a:t>дети овладеют </a:t>
            </a:r>
            <a:r>
              <a:rPr lang="ru-RU" b="1" i="1" dirty="0"/>
              <a:t>способностью преобразовывать начальную </a:t>
            </a:r>
            <a:r>
              <a:rPr lang="ru-RU" b="1" i="1" dirty="0" smtClean="0"/>
              <a:t>информацию в </a:t>
            </a:r>
            <a:r>
              <a:rPr lang="ru-RU" b="1" i="1" dirty="0"/>
              <a:t>новые тексты, генерировать новые знания;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/>
              <a:t>появятся способности в разных видах творческой деятельности;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/>
              <a:t>расширится </a:t>
            </a:r>
            <a:r>
              <a:rPr lang="ru-RU" b="1" i="1" dirty="0"/>
              <a:t>эмоциональный опыт детей;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/>
              <a:t>сформируется </a:t>
            </a:r>
            <a:r>
              <a:rPr lang="ru-RU" b="1" i="1" dirty="0"/>
              <a:t>чувственный аппарат (слух, зрение, осязание) на основе сенсорных эталонов;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/>
              <a:t>дети научатся </a:t>
            </a:r>
            <a:r>
              <a:rPr lang="ru-RU" b="1" i="1" dirty="0"/>
              <a:t>реализовывать свои ощущения, чувства, образы в материале.</a:t>
            </a:r>
          </a:p>
        </p:txBody>
      </p:sp>
    </p:spTree>
    <p:extLst>
      <p:ext uri="{BB962C8B-B14F-4D97-AF65-F5344CB8AC3E}">
        <p14:creationId xmlns:p14="http://schemas.microsoft.com/office/powerpoint/2010/main" val="2094247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060848"/>
            <a:ext cx="878497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i="1" dirty="0" smtClean="0">
                <a:solidFill>
                  <a:srgbClr val="FF0000"/>
                </a:solidFill>
              </a:rPr>
              <a:t>Хранить бусы в специальной коробке, чтобы не растерять их;</a:t>
            </a:r>
            <a:endParaRPr lang="ru-RU" sz="3200" b="1" i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i="1" dirty="0" smtClean="0">
                <a:solidFill>
                  <a:srgbClr val="FF0000"/>
                </a:solidFill>
              </a:rPr>
              <a:t>Не дергать бусы, ведь они очень хрупкие и могут порваться;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200" b="1" i="1" dirty="0">
                <a:solidFill>
                  <a:srgbClr val="FF0000"/>
                </a:solidFill>
              </a:rPr>
              <a:t>Не </a:t>
            </a:r>
            <a:r>
              <a:rPr lang="ru-RU" sz="3200" b="1" i="1" dirty="0" smtClean="0">
                <a:solidFill>
                  <a:srgbClr val="FF0000"/>
                </a:solidFill>
              </a:rPr>
              <a:t>пробовать бусины на вкус, не нюхать их, чтобы  не попали в нос;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200" b="1" i="1" dirty="0" smtClean="0">
                <a:solidFill>
                  <a:srgbClr val="FF0000"/>
                </a:solidFill>
              </a:rPr>
              <a:t>Не оставлять ребёнка с бусами без присмотра взрослого!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5182" y="836712"/>
            <a:ext cx="797365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ОБЯЗАТЕЛЬНЫЕ 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Правила безопасности при работе с бусами: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9721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857250" y="1556793"/>
            <a:ext cx="7500938" cy="4128046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kumimoji="0" lang="ru-RU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этап – Подготовительный.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Знакомство с бусами: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цвет, форма, размер. Сравнение бусин, измерение длины бус и т.д.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800" baseline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aseline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</a:t>
            </a:r>
            <a:r>
              <a:rPr kumimoji="0" lang="ru-RU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этап – Конструктивный.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Выкладывание отдельных фигур, сопровождающееся стихами и речевыми упражнениями.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этап – Творческий.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Самостоятельное (или группой детей) составление картины, заполнение контуров, придумывание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мини - рассказов, сказок.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476672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Этапы работы  по технологии «Бусоград»</a:t>
            </a:r>
          </a:p>
        </p:txBody>
      </p:sp>
    </p:spTree>
    <p:extLst>
      <p:ext uri="{BB962C8B-B14F-4D97-AF65-F5344CB8AC3E}">
        <p14:creationId xmlns:p14="http://schemas.microsoft.com/office/powerpoint/2010/main" val="296412677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262</TotalTime>
  <Words>1455</Words>
  <Application>Microsoft Office PowerPoint</Application>
  <PresentationFormat>Экран (4:3)</PresentationFormat>
  <Paragraphs>143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учитель</cp:lastModifiedBy>
  <cp:revision>28</cp:revision>
  <dcterms:created xsi:type="dcterms:W3CDTF">2020-09-24T19:13:36Z</dcterms:created>
  <dcterms:modified xsi:type="dcterms:W3CDTF">2023-03-05T10:03:37Z</dcterms:modified>
</cp:coreProperties>
</file>