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3" r:id="rId3"/>
    <p:sldId id="260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5" r:id="rId15"/>
    <p:sldId id="274" r:id="rId16"/>
    <p:sldId id="276" r:id="rId17"/>
    <p:sldId id="277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C187B"/>
    <a:srgbClr val="203C66"/>
    <a:srgbClr val="C6247A"/>
    <a:srgbClr val="C52378"/>
    <a:srgbClr val="98124D"/>
    <a:srgbClr val="853E5B"/>
    <a:srgbClr val="F94900"/>
    <a:srgbClr val="613125"/>
    <a:srgbClr val="542939"/>
    <a:srgbClr val="E4ECD1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8025" autoAdjust="0"/>
    <p:restoredTop sz="96433" autoAdjust="0"/>
  </p:normalViewPr>
  <p:slideViewPr>
    <p:cSldViewPr snapToGrid="0">
      <p:cViewPr varScale="1">
        <p:scale>
          <a:sx n="85" d="100"/>
          <a:sy n="85" d="100"/>
        </p:scale>
        <p:origin x="-1258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09.02.2023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9538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09.02.2023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77201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09.02.2023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19314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09.02.2023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61913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09.02.2023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1944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09.02.2023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87040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09.02.2023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09886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09.02.2023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30264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09.02.2023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14396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09.02.2023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26733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09.02.2023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74486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9A218-1BD9-44B7-AD25-60C2204205A7}" type="datetimeFigureOut">
              <a:rPr lang="ru-RU" smtClean="0"/>
              <a:pPr/>
              <a:t>09.02.2023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46177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204956" y="1331221"/>
            <a:ext cx="673408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6000" b="1" dirty="0">
              <a:ln w="22225">
                <a:noFill/>
                <a:prstDash val="solid"/>
              </a:ln>
              <a:solidFill>
                <a:srgbClr val="FF000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673972" y="4760257"/>
            <a:ext cx="594602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Автор: </a:t>
            </a:r>
            <a:r>
              <a:rPr lang="ru-RU" sz="2000" b="1" dirty="0" err="1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Бейтбаева</a:t>
            </a:r>
            <a:r>
              <a:rPr lang="ru-RU" sz="2000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Раушан</a:t>
            </a:r>
            <a:r>
              <a:rPr lang="ru-RU" sz="2000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Хазбековна</a:t>
            </a:r>
            <a:endParaRPr lang="ru-RU" sz="2000" b="1" dirty="0" smtClean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algn="r"/>
            <a:r>
              <a:rPr lang="ru-RU" sz="20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учитель-дефектолог </a:t>
            </a:r>
            <a:r>
              <a:rPr lang="en-US" sz="20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I</a:t>
            </a:r>
            <a:r>
              <a:rPr lang="ru-RU" sz="20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категории </a:t>
            </a:r>
          </a:p>
          <a:p>
            <a:pPr algn="r"/>
            <a:r>
              <a:rPr lang="ru-RU" sz="20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БДОУ г. Омска «Детский сад № 304 компенсирующего вида»</a:t>
            </a:r>
            <a:endParaRPr lang="ru-RU" sz="20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52282" y="1205316"/>
            <a:ext cx="606014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Система оценивания своей деятельности детьми дошкольного возраста задержкой психического развития</a:t>
            </a:r>
            <a:endParaRPr lang="ru-RU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5266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587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038976" y="1383335"/>
            <a:ext cx="2637950" cy="589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ct val="150000"/>
              </a:lnSpc>
            </a:pPr>
            <a:endParaRPr lang="ru-RU" sz="24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06950" y="798560"/>
            <a:ext cx="473009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ru-RU" sz="3200" b="1" dirty="0">
              <a:ln w="9525">
                <a:noFill/>
              </a:ln>
              <a:solidFill>
                <a:srgbClr val="FF000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99129" y="810871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11624" y="1855693"/>
            <a:ext cx="68848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43487" y="904546"/>
            <a:ext cx="40869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201270" y="1814517"/>
            <a:ext cx="644562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57835" y="1658994"/>
            <a:ext cx="65263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269236" y="949369"/>
            <a:ext cx="1847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48869" y="1747733"/>
            <a:ext cx="66607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586753" y="1003158"/>
            <a:ext cx="52981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Варианты оценочной деятельности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030941" y="1737862"/>
            <a:ext cx="6858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Беседа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– одна из самых распространенных форм работы.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Вопросы, подводящие итог беседе: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Куда мы с вами путешествовали?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С кем (с чем) мы сегодня познакомились?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Чему вы сегодня научились?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О чем бы вы рассказали маме?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Чему бы вы смогли научить малышей?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1173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587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038976" y="1383335"/>
            <a:ext cx="2637950" cy="589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ct val="150000"/>
              </a:lnSpc>
            </a:pPr>
            <a:endParaRPr lang="ru-RU" sz="24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06950" y="798560"/>
            <a:ext cx="473009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ru-RU" sz="3200" b="1" dirty="0">
              <a:ln w="9525">
                <a:noFill/>
              </a:ln>
              <a:solidFill>
                <a:srgbClr val="FF000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99128" y="810871"/>
            <a:ext cx="505609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Продуктивные виды деятельности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11624" y="1855693"/>
            <a:ext cx="68848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43487" y="904546"/>
            <a:ext cx="40869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201270" y="1814517"/>
            <a:ext cx="644562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57835" y="1658994"/>
            <a:ext cx="65263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269236" y="949369"/>
            <a:ext cx="1847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48869" y="1747733"/>
            <a:ext cx="66607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586753" y="1003158"/>
            <a:ext cx="52981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030941" y="1737862"/>
            <a:ext cx="6858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192306" y="1502688"/>
            <a:ext cx="680421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процессе продуктивной деятельности можно использовать: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 Придумывание названия работе сверстника;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 Выбор 2-3 лучших работ;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 Отбор работ для индивидуальной или коллективной выставки;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4. Определение отметки (например, сердечка, звездочки) к работе, которая больше всего понравилась; 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5. Составление рассказа-загадки о работе сверстника (или своей) позволяет прежде всего разобраться в содержании рисунка, поделки.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1173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587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038976" y="1383335"/>
            <a:ext cx="2637950" cy="589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ct val="150000"/>
              </a:lnSpc>
            </a:pPr>
            <a:endParaRPr lang="ru-RU" sz="24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06950" y="798560"/>
            <a:ext cx="473009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ru-RU" sz="3200" b="1" dirty="0">
              <a:ln w="9525">
                <a:noFill/>
              </a:ln>
              <a:solidFill>
                <a:srgbClr val="FF000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99128" y="810871"/>
            <a:ext cx="505609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11624" y="1855693"/>
            <a:ext cx="68848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43487" y="904546"/>
            <a:ext cx="40869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201270" y="1814517"/>
            <a:ext cx="644562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57834" y="1658994"/>
            <a:ext cx="6840071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процессе «непродуктивной» деятельности можно использовать: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1. Выбор лучшего (самого необычного, красивого, короткого, длинного и т.п.) рассказа и запись его в специальный альбом. Фиксация детских рассказов (особенно творческого характера) является обязательной;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2. «Шкатулка с оценками». Данный прием содействует введению в речь оценочных слов. Воспитатель или ребенок достает из шкатулки карточку, где написано и нарисовано высказывание (самый веселый, усердный, старательный, не такой как всегда и т.д.) и вместе с детьми выбирает, кто сегодня на занятии был самым… Это заставляет обосновать выбор и влияет на качество оценочных высказываний.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269236" y="949369"/>
            <a:ext cx="1847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48869" y="1747733"/>
            <a:ext cx="66607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586753" y="1003158"/>
            <a:ext cx="52981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030941" y="1737862"/>
            <a:ext cx="6858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192306" y="1502688"/>
            <a:ext cx="68042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749187" y="868687"/>
            <a:ext cx="58440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«Непродуктивные» виды деятельности»</a:t>
            </a:r>
            <a:endParaRPr lang="ru-RU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1173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587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030011" y="1786745"/>
            <a:ext cx="312961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Система оценивания, используемая во всех видах деятельности.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Представляет уровневую систему.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Применяется как при индивидуальном, так и коллективном оценивании.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06950" y="798560"/>
            <a:ext cx="473009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ru-RU" sz="3200" b="1" dirty="0">
              <a:ln w="9525">
                <a:noFill/>
              </a:ln>
              <a:solidFill>
                <a:srgbClr val="FF000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99128" y="810871"/>
            <a:ext cx="505609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11624" y="1855693"/>
            <a:ext cx="68848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43487" y="904546"/>
            <a:ext cx="40869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201270" y="1814517"/>
            <a:ext cx="644562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57834" y="1658994"/>
            <a:ext cx="684007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269236" y="949369"/>
            <a:ext cx="1847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48869" y="1747733"/>
            <a:ext cx="66607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586753" y="1003158"/>
            <a:ext cx="52981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030941" y="1737862"/>
            <a:ext cx="6858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192306" y="1502688"/>
            <a:ext cx="68042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251210" y="913511"/>
            <a:ext cx="49482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Система оценивания «ШАРИКИ»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1\Desktop\IMG_20230208_0841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04446" y="2022072"/>
            <a:ext cx="3727345" cy="30967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51173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587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038976" y="1383335"/>
            <a:ext cx="2637950" cy="589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ct val="150000"/>
              </a:lnSpc>
            </a:pPr>
            <a:endParaRPr lang="ru-RU" sz="24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06950" y="798560"/>
            <a:ext cx="473009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ru-RU" sz="3200" b="1" dirty="0">
              <a:ln w="9525">
                <a:noFill/>
              </a:ln>
              <a:solidFill>
                <a:srgbClr val="FF000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99128" y="810871"/>
            <a:ext cx="505609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11624" y="1855693"/>
            <a:ext cx="68848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43487" y="904546"/>
            <a:ext cx="40869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201270" y="1667435"/>
            <a:ext cx="644562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57834" y="1658994"/>
            <a:ext cx="684007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269236" y="949369"/>
            <a:ext cx="1847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48869" y="1747733"/>
            <a:ext cx="66607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586753" y="1003158"/>
            <a:ext cx="52981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030941" y="1737862"/>
            <a:ext cx="6858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192306" y="1502688"/>
            <a:ext cx="68042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749187" y="868687"/>
            <a:ext cx="1847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389122" y="904545"/>
            <a:ext cx="49482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Система оценивания «ШАРИКИ»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2050" name="Picture 2" descr="C:\Users\1\Desktop\IMG_20230208_151157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3341" y="1595718"/>
            <a:ext cx="2918353" cy="40341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C:\Users\1\Desktop\IMG_20230208_151148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18941" y="1703294"/>
            <a:ext cx="3190705" cy="37831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51173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587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038976" y="1383335"/>
            <a:ext cx="2637950" cy="589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ct val="150000"/>
              </a:lnSpc>
            </a:pPr>
            <a:endParaRPr lang="ru-RU" sz="24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06950" y="798560"/>
            <a:ext cx="473009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ru-RU" sz="3200" b="1" dirty="0">
              <a:ln w="9525">
                <a:noFill/>
              </a:ln>
              <a:solidFill>
                <a:srgbClr val="FF000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99128" y="810871"/>
            <a:ext cx="505609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11624" y="1855693"/>
            <a:ext cx="68848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43487" y="904546"/>
            <a:ext cx="40869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201270" y="1667435"/>
            <a:ext cx="6445623" cy="42405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u="sng" dirty="0" smtClean="0">
                <a:latin typeface="Times New Roman" pitchFamily="18" charset="0"/>
                <a:cs typeface="Times New Roman" pitchFamily="18" charset="0"/>
              </a:rPr>
              <a:t>Положительные стороны: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является универсальной (многофункциональной);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способствует мотивации для успешной деятельности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может применятся как для индивидуальной, так и групповой оценки;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позволяет наглядно демонстрировать ребенку его достижения и затруднения;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способствует формированию аналитических навыков у детей.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57834" y="1658994"/>
            <a:ext cx="684007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269236" y="949369"/>
            <a:ext cx="1847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48869" y="1747733"/>
            <a:ext cx="66607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586753" y="1003158"/>
            <a:ext cx="52981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030941" y="1737862"/>
            <a:ext cx="6858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192306" y="1502688"/>
            <a:ext cx="68042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749187" y="868687"/>
            <a:ext cx="1847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389122" y="904545"/>
            <a:ext cx="49482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Система оценивания «ШАРИКИ»</a:t>
            </a:r>
            <a:endParaRPr lang="ru-RU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1173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587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038976" y="1383335"/>
            <a:ext cx="2637950" cy="589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ct val="150000"/>
              </a:lnSpc>
            </a:pPr>
            <a:endParaRPr lang="ru-RU" sz="24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06950" y="798560"/>
            <a:ext cx="473009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ru-RU" sz="3200" b="1" dirty="0">
              <a:ln w="9525">
                <a:noFill/>
              </a:ln>
              <a:solidFill>
                <a:srgbClr val="FF000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99128" y="810871"/>
            <a:ext cx="505609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11624" y="1855693"/>
            <a:ext cx="68848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43487" y="904546"/>
            <a:ext cx="40869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201270" y="1667435"/>
            <a:ext cx="644562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57834" y="1658994"/>
            <a:ext cx="684007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269236" y="949369"/>
            <a:ext cx="1847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48869" y="1747733"/>
            <a:ext cx="66607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586753" y="1003158"/>
            <a:ext cx="52981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030941" y="1737862"/>
            <a:ext cx="6858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192306" y="1502688"/>
            <a:ext cx="680421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 использовании различных приемов оценивания должны учитываться возрастные особенности детей. Дошкольники оценивают успех и неуспех своей деятельности, переживая их.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Неуспех, поражение отрицательно влияют на них и, как правило, не стимулируют к проявлению настойчивости.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Успех, удача, наоборот, оказывают подстегивающее воздействие и являются хорошим стимулом для преодоления трудностей в дальнейшем.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749187" y="868687"/>
            <a:ext cx="1847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962863" y="922474"/>
            <a:ext cx="18769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Заключение</a:t>
            </a:r>
            <a:endParaRPr lang="ru-RU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1173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587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038976" y="1383335"/>
            <a:ext cx="2637950" cy="589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ct val="150000"/>
              </a:lnSpc>
            </a:pPr>
            <a:endParaRPr lang="ru-RU" sz="24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06950" y="798560"/>
            <a:ext cx="473009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ru-RU" sz="3200" b="1" dirty="0">
              <a:ln w="9525">
                <a:noFill/>
              </a:ln>
              <a:solidFill>
                <a:srgbClr val="FF000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99128" y="810871"/>
            <a:ext cx="505609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11624" y="1855693"/>
            <a:ext cx="68848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43487" y="904546"/>
            <a:ext cx="40869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201270" y="1667435"/>
            <a:ext cx="644562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57834" y="1658994"/>
            <a:ext cx="684007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269236" y="949369"/>
            <a:ext cx="1847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48869" y="1747733"/>
            <a:ext cx="66607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586753" y="1003158"/>
            <a:ext cx="52981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030941" y="1737862"/>
            <a:ext cx="6858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192306" y="1502688"/>
            <a:ext cx="68042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749187" y="868687"/>
            <a:ext cx="1847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658063" y="2545085"/>
            <a:ext cx="35006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1173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038976" y="883005"/>
            <a:ext cx="2637950" cy="589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ct val="150000"/>
              </a:lnSpc>
            </a:pPr>
            <a:endParaRPr lang="ru-RU" sz="24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48869" y="1023810"/>
            <a:ext cx="693868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«Самооценка – это важнейший орган душевной жизни,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служащий для регуляции поведения и деятельности человека,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его успехов и неудач».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Г.А.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Цукерман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102660" y="3532094"/>
            <a:ext cx="604221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Самооценка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- одно из центральных образований личности, часть её ядра.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75740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038976" y="1383335"/>
            <a:ext cx="2637950" cy="589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ct val="150000"/>
              </a:lnSpc>
            </a:pPr>
            <a:endParaRPr lang="ru-RU" sz="24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06950" y="798560"/>
            <a:ext cx="473009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ru-RU" sz="3200" b="1" dirty="0">
              <a:ln w="9525">
                <a:noFill/>
              </a:ln>
              <a:solidFill>
                <a:srgbClr val="FF000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99129" y="810871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Непосредственная образовательная деятельность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11624" y="1855693"/>
            <a:ext cx="574637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Цели, задачи</a:t>
            </a:r>
          </a:p>
          <a:p>
            <a:pPr>
              <a:buFontTx/>
              <a:buChar char="-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Форма организации занятия</a:t>
            </a:r>
          </a:p>
          <a:p>
            <a:pPr>
              <a:buFontTx/>
              <a:buChar char="-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Методы</a:t>
            </a:r>
          </a:p>
          <a:p>
            <a:pPr>
              <a:buFontTx/>
              <a:buChar char="-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Содержание</a:t>
            </a:r>
          </a:p>
          <a:p>
            <a:pPr>
              <a:buFontTx/>
              <a:buChar char="-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Планируемые результаты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1173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038976" y="1383335"/>
            <a:ext cx="2637950" cy="589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ct val="150000"/>
              </a:lnSpc>
            </a:pPr>
            <a:endParaRPr lang="ru-RU" sz="24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06950" y="798560"/>
            <a:ext cx="473009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ru-RU" sz="3200" b="1" dirty="0">
              <a:ln w="9525">
                <a:noFill/>
              </a:ln>
              <a:solidFill>
                <a:srgbClr val="FF000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11624" y="1855693"/>
            <a:ext cx="57463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041650" y="904545"/>
            <a:ext cx="47356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Оценивание результатов?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174376" y="1676398"/>
            <a:ext cx="651734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Оценивание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имеет воздействие на ребенка. Это воздействие определяется как </a:t>
            </a:r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ориентирующее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стимулирующее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Стимулирующее воздействие оценивания определяет переживание детьми своего успеха или неуспеха и является побуждением к деятельности.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1173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038976" y="1383335"/>
            <a:ext cx="2637950" cy="589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ct val="150000"/>
              </a:lnSpc>
            </a:pPr>
            <a:endParaRPr lang="ru-RU" sz="24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06950" y="798560"/>
            <a:ext cx="473009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ru-RU" sz="3200" b="1" dirty="0">
              <a:ln w="9525">
                <a:noFill/>
              </a:ln>
              <a:solidFill>
                <a:srgbClr val="FF000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99129" y="810871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11624" y="1855693"/>
            <a:ext cx="57463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43487" y="904546"/>
            <a:ext cx="40869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Возрастные особенности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246094" y="1792557"/>
            <a:ext cx="641873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В младшем дошкольном возрасте:</a:t>
            </a:r>
          </a:p>
          <a:p>
            <a:endParaRPr lang="ru-RU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оценка результатов деятельности детей должна идти по ходу занятия, а не в конце;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замечания, и помощь должны исходить не от воспитателя, а от сказочного игрового персонажа;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не нужно прямо указывать на недостатки в деятельности (работе);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необходимо рассказать, какие неудобства или трудности недостатки создают для игрового персонажа.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1173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038976" y="1383335"/>
            <a:ext cx="2637950" cy="589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ct val="150000"/>
              </a:lnSpc>
            </a:pPr>
            <a:endParaRPr lang="ru-RU" sz="24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06950" y="798560"/>
            <a:ext cx="473009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ru-RU" sz="3200" b="1" dirty="0">
              <a:ln w="9525">
                <a:noFill/>
              </a:ln>
              <a:solidFill>
                <a:srgbClr val="FF000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99129" y="810871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11624" y="1855693"/>
            <a:ext cx="57463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43487" y="904546"/>
            <a:ext cx="40869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Возрастные особенности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201270" y="1814517"/>
            <a:ext cx="644562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В среднем дошкольном возрасте:</a:t>
            </a:r>
          </a:p>
          <a:p>
            <a:endParaRPr lang="ru-RU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ребенок спокойнее относится к оцениванию и критике если они звучат, как напоминание о выполнении определённых правил игры, в которую вместе с ним играет взрослый;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ребенок учится соотносить полученный результат с поставленной целью или образцом и оценивать выполненную работу самостоятельно.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1173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038976" y="1383335"/>
            <a:ext cx="2637950" cy="589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ct val="150000"/>
              </a:lnSpc>
            </a:pPr>
            <a:endParaRPr lang="ru-RU" sz="24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06950" y="798560"/>
            <a:ext cx="473009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ru-RU" sz="3200" b="1" dirty="0">
              <a:ln w="9525">
                <a:noFill/>
              </a:ln>
              <a:solidFill>
                <a:srgbClr val="FF000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99129" y="810871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11624" y="1855693"/>
            <a:ext cx="57463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43487" y="904546"/>
            <a:ext cx="40869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Возрастные особенности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201270" y="1814517"/>
            <a:ext cx="644562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57835" y="1658994"/>
            <a:ext cx="652630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В старшем дошкольном возрасте:</a:t>
            </a:r>
          </a:p>
          <a:p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неудачно выполненное задание часто приводит ребенка к растерянности и отказу от работы, особенно, если на это указал взрослый;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особое внимание следует уделить формированию самооценки и самоконтроля ребенка;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необходимо создание ситуаций успеха для каждого ребенка;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задача взрослого – научить детей относиться к неудаче, как к естественному процессу обучения.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1173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038976" y="1383335"/>
            <a:ext cx="2637950" cy="589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ct val="150000"/>
              </a:lnSpc>
            </a:pPr>
            <a:endParaRPr lang="ru-RU" sz="24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06950" y="798560"/>
            <a:ext cx="473009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ru-RU" sz="3200" b="1" dirty="0">
              <a:ln w="9525">
                <a:noFill/>
              </a:ln>
              <a:solidFill>
                <a:srgbClr val="FF000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99129" y="810871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11624" y="1855693"/>
            <a:ext cx="688489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 Оценка не должна вредить здоровью ребенка как физическому, так и психическому.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 Не следует наказывать и поощрять ребенка за одно и то же несколько раз.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 Оценку следует начинать с положительных моментов, а затем переходить к отрицательным.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4. Оценка должна показывать ребенку соответствие или несоответствие конкретного действия ребенка установленным нормам, поставленной задаче.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5. Похвала положительно влияет на детей с заниженной самооценкой, порицание, как правило, приводит к отказу деятельности.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43487" y="904546"/>
            <a:ext cx="40869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201270" y="1814517"/>
            <a:ext cx="644562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57835" y="1658994"/>
            <a:ext cx="65263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681612" y="958334"/>
            <a:ext cx="46012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Основные правила оценивания</a:t>
            </a:r>
            <a:endParaRPr lang="ru-RU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1173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038976" y="1383335"/>
            <a:ext cx="2637950" cy="589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ct val="150000"/>
              </a:lnSpc>
            </a:pPr>
            <a:endParaRPr lang="ru-RU" sz="24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06950" y="798560"/>
            <a:ext cx="473009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ru-RU" sz="3200" b="1" dirty="0">
              <a:ln w="9525">
                <a:noFill/>
              </a:ln>
              <a:solidFill>
                <a:srgbClr val="FF000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99129" y="810871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11624" y="1855693"/>
            <a:ext cx="68848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43487" y="904546"/>
            <a:ext cx="40869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201270" y="1814517"/>
            <a:ext cx="644562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57835" y="1658994"/>
            <a:ext cx="65263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269236" y="949369"/>
            <a:ext cx="47823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Основные ошибки в оценивании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48869" y="1747733"/>
            <a:ext cx="6660777" cy="29677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 У педагогов отсутствует оценочная аргументация независимо от возраста детей. </a:t>
            </a:r>
          </a:p>
          <a:p>
            <a:pPr marL="514350" indent="-514350">
              <a:buAutoNum type="arabicPeriod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 Дети, наиболее успешные в том или ином виде деятельности, как правило, получают положительные по характеру оценки, а дети, имеющие затруднения и проблемы, чаще получают отрицательные или нейтральные по характеру оценки.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 Отсутствие единой 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системы оценивания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для разных видов деятельности.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1173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565</TotalTime>
  <Words>837</Words>
  <Application>Microsoft Office PowerPoint</Application>
  <PresentationFormat>Экран (4:3)</PresentationFormat>
  <Paragraphs>96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Горяйнов</dc:creator>
  <cp:lastModifiedBy>Пользователь Windows</cp:lastModifiedBy>
  <cp:revision>100</cp:revision>
  <dcterms:created xsi:type="dcterms:W3CDTF">2013-11-19T05:52:05Z</dcterms:created>
  <dcterms:modified xsi:type="dcterms:W3CDTF">2023-02-09T08:09:38Z</dcterms:modified>
</cp:coreProperties>
</file>