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59" r:id="rId4"/>
    <p:sldId id="271" r:id="rId5"/>
    <p:sldId id="262" r:id="rId6"/>
    <p:sldId id="263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95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7968E-8DFF-4A2E-827D-B3941EED940D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5063B-9B30-4229-A1CD-862024915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4451029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gray">
          <a:xfrm>
            <a:off x="571500" y="933450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44327" y="1113023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3975100" y="933450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4147926" y="1113023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037772369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gray">
          <a:xfrm>
            <a:off x="571500" y="933450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43916" y="1113023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436" y="5305425"/>
            <a:ext cx="6078062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7792386"/>
      </p:ext>
    </p:extLst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4"/>
            <a:ext cx="9141714" cy="6859715"/>
          </a:xfrm>
          <a:prstGeom prst="rect">
            <a:avLst/>
          </a:prstGeom>
        </p:spPr>
      </p:pic>
      <p:sp>
        <p:nvSpPr>
          <p:cNvPr id="8" name="Freeform 5"/>
          <p:cNvSpPr>
            <a:spLocks/>
          </p:cNvSpPr>
          <p:nvPr/>
        </p:nvSpPr>
        <p:spPr bwMode="gray">
          <a:xfrm>
            <a:off x="3136900" y="265045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18326" y="436316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612141" y="384724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12141" y="2478362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612141" y="4572000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3136900" y="3448512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3318326" y="3619783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4672684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7766-3ED5-4198-8623-9DFC9CAFD7B9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B0DA-C20B-4C89-B2AF-209BC9B625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3261086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365125"/>
            <a:ext cx="1371599" cy="4940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7766-3ED5-4198-8623-9DFC9CAFD7B9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B0DA-C20B-4C89-B2AF-209BC9B625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6244725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7766-3ED5-4198-8623-9DFC9CAFD7B9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B0DA-C20B-4C89-B2AF-209BC9B625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5739759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279508710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7766-3ED5-4198-8623-9DFC9CAFD7B9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B0DA-C20B-4C89-B2AF-209BC9B625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5302675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329184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624666"/>
            <a:ext cx="3291840" cy="26754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1828800"/>
            <a:ext cx="329184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624666"/>
            <a:ext cx="3291840" cy="26754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7766-3ED5-4198-8623-9DFC9CAFD7B9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B0DA-C20B-4C89-B2AF-209BC9B625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0086281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7766-3ED5-4198-8623-9DFC9CAFD7B9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B0DA-C20B-4C89-B2AF-209BC9B625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5025560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7766-3ED5-4198-8623-9DFC9CAFD7B9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B0DA-C20B-4C89-B2AF-209BC9B625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0071359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300" y="1828801"/>
            <a:ext cx="44577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999" y="1828801"/>
            <a:ext cx="219456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7766-3ED5-4198-8623-9DFC9CAFD7B9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B0DA-C20B-4C89-B2AF-209BC9B625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7354271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7766-3ED5-4198-8623-9DFC9CAFD7B9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B0DA-C20B-4C89-B2AF-209BC9B625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1318867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57800" y="6416676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6E07766-3ED5-4198-8623-9DFC9CAFD7B9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7350" y="6416676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16676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1CB0DA-C20B-4C89-B2AF-209BC9B625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4290"/>
            <a:ext cx="6343650" cy="4667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b="1" dirty="0" smtClean="0"/>
              <a:t>Муниципальное бюджетное дошкольное образовательное учреждение № 38</a:t>
            </a:r>
            <a:br>
              <a:rPr lang="ru-RU" sz="1400" b="1" dirty="0" smtClean="0"/>
            </a:br>
            <a:r>
              <a:rPr lang="ru-RU" sz="1400" b="1" dirty="0" smtClean="0"/>
              <a:t> г. Липецка</a:t>
            </a:r>
            <a:endParaRPr lang="ru-RU" sz="1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7786742" cy="2000264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24000" dirty="0" smtClean="0">
                <a:latin typeface="Monotype Corsiva" pitchFamily="66" charset="0"/>
              </a:rPr>
              <a:t>«</a:t>
            </a:r>
            <a:r>
              <a:rPr lang="ru-RU" sz="24000" b="1" dirty="0" smtClean="0">
                <a:latin typeface="Monotype Corsiva" pitchFamily="66" charset="0"/>
              </a:rPr>
              <a:t>Предметно-развивающая среда старшей группы в соответствии с ФГОС»</a:t>
            </a:r>
          </a:p>
          <a:p>
            <a:pPr algn="r"/>
            <a:endParaRPr lang="ru-RU" sz="6400" dirty="0" smtClean="0"/>
          </a:p>
          <a:p>
            <a:pPr algn="r"/>
            <a:endParaRPr lang="ru-RU" sz="6400" dirty="0" smtClean="0"/>
          </a:p>
          <a:p>
            <a:pPr algn="r"/>
            <a:endParaRPr lang="ru-RU" sz="6400" dirty="0" smtClean="0"/>
          </a:p>
          <a:p>
            <a:pPr algn="r"/>
            <a:endParaRPr lang="ru-RU" sz="6400" dirty="0" smtClean="0"/>
          </a:p>
          <a:p>
            <a:pPr algn="ctr"/>
            <a:r>
              <a:rPr lang="ru-RU" sz="6400" dirty="0" smtClean="0"/>
              <a:t>                                                      </a:t>
            </a:r>
            <a:r>
              <a:rPr lang="ru-RU" sz="8000" b="1" dirty="0" smtClean="0"/>
              <a:t>Подготовил воспитатель :</a:t>
            </a:r>
          </a:p>
          <a:p>
            <a:pPr algn="ctr"/>
            <a:r>
              <a:rPr lang="ru-RU" sz="8000" b="1" dirty="0" smtClean="0"/>
              <a:t>                                     </a:t>
            </a:r>
            <a:r>
              <a:rPr lang="ru-RU" sz="8000" b="1" dirty="0" err="1" smtClean="0"/>
              <a:t>Годизова</a:t>
            </a:r>
            <a:r>
              <a:rPr lang="ru-RU" sz="8000" b="1" dirty="0" smtClean="0"/>
              <a:t> Н.М.</a:t>
            </a:r>
          </a:p>
          <a:p>
            <a:pPr algn="r"/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285728"/>
            <a:ext cx="4729168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Логопедический уголок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dirty="0" smtClean="0">
                <a:solidFill>
                  <a:srgbClr val="7030A0"/>
                </a:solidFill>
                <a:latin typeface="Comic Sans MS" pitchFamily="66" charset="0"/>
              </a:rPr>
              <a:t>«</a:t>
            </a:r>
            <a:r>
              <a:rPr lang="ru-RU" sz="4400" b="1" dirty="0" err="1" smtClean="0">
                <a:solidFill>
                  <a:srgbClr val="7030A0"/>
                </a:solidFill>
                <a:latin typeface="Comic Sans MS" pitchFamily="66" charset="0"/>
              </a:rPr>
              <a:t>Логоландия</a:t>
            </a:r>
            <a:r>
              <a:rPr lang="ru-RU" sz="4400" b="1" dirty="0" smtClean="0">
                <a:solidFill>
                  <a:srgbClr val="7030A0"/>
                </a:solidFill>
                <a:latin typeface="Comic Sans MS" pitchFamily="66" charset="0"/>
              </a:rPr>
              <a:t>»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142984"/>
            <a:ext cx="7786742" cy="42862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Игры, пособия для развития мелкой моторики рук</a:t>
            </a:r>
            <a:endParaRPr lang="ru-RU" dirty="0"/>
          </a:p>
        </p:txBody>
      </p:sp>
      <p:pic>
        <p:nvPicPr>
          <p:cNvPr id="17" name="Содержимое 16" descr="IMG_20180816_153335_BURST0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11013"/>
          <a:stretch>
            <a:fillRect/>
          </a:stretch>
        </p:blipFill>
        <p:spPr>
          <a:xfrm>
            <a:off x="214282" y="1928802"/>
            <a:ext cx="4221193" cy="4786346"/>
          </a:xfrm>
        </p:spPr>
      </p:pic>
      <p:pic>
        <p:nvPicPr>
          <p:cNvPr id="9" name="Содержимое 8" descr="IMG_20180816_15333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714488"/>
            <a:ext cx="3368322" cy="3357586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214290"/>
            <a:ext cx="3291840" cy="795867"/>
          </a:xfrm>
        </p:spPr>
        <p:txBody>
          <a:bodyPr/>
          <a:lstStyle/>
          <a:p>
            <a:pPr algn="ctr"/>
            <a:r>
              <a:rPr lang="ru-RU" b="1" dirty="0" smtClean="0"/>
              <a:t>Материал по лексическим темам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9124" y="214290"/>
            <a:ext cx="4071966" cy="795867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Пособие для самостоятельной деятельности детей</a:t>
            </a:r>
            <a:endParaRPr lang="ru-RU" b="1" dirty="0"/>
          </a:p>
        </p:txBody>
      </p:sp>
      <p:pic>
        <p:nvPicPr>
          <p:cNvPr id="8" name="Содержимое 7" descr="IMG_20180816_144605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429124" y="1285860"/>
            <a:ext cx="4500594" cy="3643338"/>
          </a:xfrm>
        </p:spPr>
      </p:pic>
      <p:pic>
        <p:nvPicPr>
          <p:cNvPr id="2050" name="Picture 2" descr="https://www.maam.ru/upload/blogs/detsad-398324-1510492825.jpg"/>
          <p:cNvPicPr>
            <a:picLocks noChangeAspect="1" noChangeArrowheads="1"/>
          </p:cNvPicPr>
          <p:nvPr/>
        </p:nvPicPr>
        <p:blipFill>
          <a:blip r:embed="rId3"/>
          <a:srcRect b="4227"/>
          <a:stretch>
            <a:fillRect/>
          </a:stretch>
        </p:blipFill>
        <p:spPr bwMode="auto">
          <a:xfrm>
            <a:off x="285720" y="1142984"/>
            <a:ext cx="3857652" cy="4000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www.maam.ru/upload/blogs/detsad-398324-1510493074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/>
          <a:srcRect l="13486" r="13486"/>
          <a:stretch>
            <a:fillRect/>
          </a:stretch>
        </p:blipFill>
        <p:spPr bwMode="auto">
          <a:xfrm>
            <a:off x="142844" y="1113023"/>
            <a:ext cx="4256740" cy="4387679"/>
          </a:xfrm>
          <a:prstGeom prst="rect">
            <a:avLst/>
          </a:prstGeom>
          <a:noFill/>
        </p:spPr>
      </p:pic>
      <p:pic>
        <p:nvPicPr>
          <p:cNvPr id="11" name="Рисунок 10" descr="IMG_20180816_153342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l="5209" r="5209"/>
          <a:stretch>
            <a:fillRect/>
          </a:stretch>
        </p:blipFill>
        <p:spPr>
          <a:xfrm>
            <a:off x="4643439" y="714356"/>
            <a:ext cx="2571768" cy="2286015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4572000" y="5143512"/>
            <a:ext cx="4572000" cy="4974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j-lt"/>
              </a:rPr>
              <a:t>Материалы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j-lt"/>
              </a:rPr>
              <a:t>по звукопроизношению</a:t>
            </a:r>
            <a:endParaRPr lang="ru-RU" sz="32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8676" name="Picture 4" descr="https://www.maam.ru/upload/blogs/detsad-398324-1510493234.jpg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 cstate="print"/>
          <a:srcRect l="3016" r="3016"/>
          <a:stretch>
            <a:fillRect/>
          </a:stretch>
        </p:blipFill>
        <p:spPr bwMode="auto">
          <a:xfrm>
            <a:off x="4879519" y="3203381"/>
            <a:ext cx="3764447" cy="194013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2910" y="5715016"/>
            <a:ext cx="2728994" cy="7858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Материалы по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 связной речи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372350" cy="563544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Gabriola" pitchFamily="82" charset="0"/>
              </a:rPr>
              <a:t>«Книжный уголок»</a:t>
            </a:r>
            <a:endParaRPr lang="ru-RU" sz="72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pic>
        <p:nvPicPr>
          <p:cNvPr id="29701" name="Picture 5" descr="C:\Users\дом\Desktop\38\группа фото\IMG_20180817_092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6786610" cy="56436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ом\Desktop\38\группа фото\IMG_20180817_092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4071966" cy="5572164"/>
          </a:xfrm>
          <a:prstGeom prst="rect">
            <a:avLst/>
          </a:prstGeom>
          <a:noFill/>
        </p:spPr>
      </p:pic>
      <p:pic>
        <p:nvPicPr>
          <p:cNvPr id="2050" name="Picture 2" descr="C:\Users\дом\Desktop\38\группа фото\IMG_20180817_094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250543" cy="50006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0"/>
            <a:ext cx="76231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+mj-lt"/>
                <a:cs typeface="Aharoni" pitchFamily="2" charset="-79"/>
              </a:rPr>
              <a:t>«Патриотический уголок»</a:t>
            </a:r>
            <a:endParaRPr lang="ru-RU" sz="3200" b="1" i="1" dirty="0">
              <a:solidFill>
                <a:srgbClr val="7030A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3076" name="Picture 4" descr="C:\Users\дом\Desktop\38\группа фото\IMG_20180816_144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"/>
            <a:ext cx="764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Gabriola" pitchFamily="82" charset="0"/>
                <a:ea typeface="GungsuhChe" pitchFamily="49" charset="-127"/>
                <a:cs typeface="Aharoni" pitchFamily="2" charset="-79"/>
              </a:rPr>
              <a:t>«Уголок творчества»</a:t>
            </a:r>
            <a:endParaRPr lang="ru-RU" sz="4800" dirty="0">
              <a:latin typeface="Gabriola" pitchFamily="82" charset="0"/>
              <a:ea typeface="GungsuhChe" pitchFamily="49" charset="-127"/>
            </a:endParaRPr>
          </a:p>
        </p:txBody>
      </p:sp>
      <p:pic>
        <p:nvPicPr>
          <p:cNvPr id="4098" name="Picture 2" descr="C:\Users\дом\Desktop\38\группа фото\IMG_20180817_092649.jpg"/>
          <p:cNvPicPr>
            <a:picLocks noChangeAspect="1" noChangeArrowheads="1"/>
          </p:cNvPicPr>
          <p:nvPr/>
        </p:nvPicPr>
        <p:blipFill>
          <a:blip r:embed="rId2" cstate="print"/>
          <a:srcRect b="11904"/>
          <a:stretch>
            <a:fillRect/>
          </a:stretch>
        </p:blipFill>
        <p:spPr bwMode="auto">
          <a:xfrm>
            <a:off x="285720" y="857232"/>
            <a:ext cx="8572560" cy="56436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м\Desktop\38\группа фото\IMG_20180817_092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286248" cy="6500834"/>
          </a:xfrm>
          <a:prstGeom prst="rect">
            <a:avLst/>
          </a:prstGeom>
          <a:noFill/>
        </p:spPr>
      </p:pic>
      <p:pic>
        <p:nvPicPr>
          <p:cNvPr id="5123" name="Picture 3" descr="C:\Users\дом\Desktop\38\группа фото\IMG_20180817_092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429156" cy="63579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ом\Desktop\38\группа фото\IMG_20180817_092740.jpg"/>
          <p:cNvPicPr>
            <a:picLocks noChangeAspect="1" noChangeArrowheads="1"/>
          </p:cNvPicPr>
          <p:nvPr/>
        </p:nvPicPr>
        <p:blipFill>
          <a:blip r:embed="rId2" cstate="print"/>
          <a:srcRect l="11475"/>
          <a:stretch>
            <a:fillRect/>
          </a:stretch>
        </p:blipFill>
        <p:spPr bwMode="auto">
          <a:xfrm>
            <a:off x="142844" y="357166"/>
            <a:ext cx="3857652" cy="6357982"/>
          </a:xfrm>
          <a:prstGeom prst="rect">
            <a:avLst/>
          </a:prstGeom>
          <a:noFill/>
        </p:spPr>
      </p:pic>
      <p:pic>
        <p:nvPicPr>
          <p:cNvPr id="6147" name="Picture 3" descr="C:\Users\дом\Desktop\38\группа фото\IMG_20180817_092822_BURST001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42852"/>
            <a:ext cx="4381531" cy="3714752"/>
          </a:xfrm>
          <a:prstGeom prst="rect">
            <a:avLst/>
          </a:prstGeom>
          <a:noFill/>
        </p:spPr>
      </p:pic>
      <p:pic>
        <p:nvPicPr>
          <p:cNvPr id="6148" name="Picture 4" descr="C:\Users\дом\Desktop\38\группа фото\IMG_20180817_092717_BURST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00504"/>
            <a:ext cx="4071934" cy="26431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0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 smtClean="0">
                <a:latin typeface="Gabriola" pitchFamily="82" charset="0"/>
                <a:cs typeface="Gautami" pitchFamily="34" charset="0"/>
              </a:rPr>
              <a:t>«Уголок экспериментирования»</a:t>
            </a:r>
            <a:endParaRPr lang="ru-RU" sz="4800" b="1" dirty="0">
              <a:latin typeface="Gabriola" pitchFamily="82" charset="0"/>
              <a:cs typeface="Gautami" pitchFamily="34" charset="0"/>
            </a:endParaRPr>
          </a:p>
        </p:txBody>
      </p:sp>
      <p:pic>
        <p:nvPicPr>
          <p:cNvPr id="3" name="Рисунок 2" descr="IMG_20180816_145656.jpg"/>
          <p:cNvPicPr>
            <a:picLocks noChangeAspect="1"/>
          </p:cNvPicPr>
          <p:nvPr/>
        </p:nvPicPr>
        <p:blipFill>
          <a:blip r:embed="rId2" cstate="print"/>
          <a:srcRect b="8750"/>
          <a:stretch>
            <a:fillRect/>
          </a:stretch>
        </p:blipFill>
        <p:spPr>
          <a:xfrm>
            <a:off x="357158" y="785794"/>
            <a:ext cx="3757491" cy="5929354"/>
          </a:xfrm>
          <a:prstGeom prst="rect">
            <a:avLst/>
          </a:prstGeom>
        </p:spPr>
      </p:pic>
      <p:pic>
        <p:nvPicPr>
          <p:cNvPr id="4" name="Рисунок 3" descr="IMG_20180816_1457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642918"/>
            <a:ext cx="4929222" cy="3107553"/>
          </a:xfrm>
          <a:prstGeom prst="rect">
            <a:avLst/>
          </a:prstGeom>
        </p:spPr>
      </p:pic>
      <p:pic>
        <p:nvPicPr>
          <p:cNvPr id="5" name="Рисунок 4" descr="IMG_20180816_145702.jpg"/>
          <p:cNvPicPr>
            <a:picLocks noChangeAspect="1"/>
          </p:cNvPicPr>
          <p:nvPr/>
        </p:nvPicPr>
        <p:blipFill>
          <a:blip r:embed="rId4" cstate="print"/>
          <a:srcRect l="16406" t="21875" r="6250"/>
          <a:stretch>
            <a:fillRect/>
          </a:stretch>
        </p:blipFill>
        <p:spPr>
          <a:xfrm>
            <a:off x="4143372" y="3857628"/>
            <a:ext cx="4857784" cy="278608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500042"/>
            <a:ext cx="7372350" cy="450059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Правильная организация предметно-развивающей среды - это одно из важных условий воспитательно-образовательной работы в условиях ФГОС.  Развивающая предметно-пространственная среда должна обеспечивать возможность общения и совместной деятельности детей и взрослых, двигательной активности детей, а также возможности для уединения.  Она должна работать на самостоятельность и самодеятельность ребёнка. Развивающая среда должна быть: содержательной, насыщенной, доступной, трансформируемой, безопасной. При построении предметно – развивающей среды мы ориентировались на принципы: открытости гибкого зонирования, стабильности, динамичности, </a:t>
            </a:r>
            <a:r>
              <a:rPr lang="ru-RU" sz="2000" b="1" dirty="0" err="1" smtClean="0"/>
              <a:t>гендерного</a:t>
            </a:r>
            <a:r>
              <a:rPr lang="ru-RU" sz="2000" b="1" dirty="0" smtClean="0"/>
              <a:t> подхода. Предметно- развивающая среда в нашей группе педагогически целесообразна, отличается высокой культурой, эстетикой, создает комфортную обстановку, способствует эмоциональному благополучию детей.</a:t>
            </a:r>
            <a:endParaRPr lang="ru-RU" sz="2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214291"/>
            <a:ext cx="5072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«Уголок ПДД»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IMG_20180817_093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00174"/>
            <a:ext cx="4125527" cy="5215022"/>
          </a:xfrm>
          <a:prstGeom prst="rect">
            <a:avLst/>
          </a:prstGeom>
        </p:spPr>
      </p:pic>
      <p:pic>
        <p:nvPicPr>
          <p:cNvPr id="4" name="Рисунок 3" descr="IMG_20180817_093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00108"/>
            <a:ext cx="3696899" cy="428625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180816_150304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l="13468" r="13468"/>
          <a:stretch>
            <a:fillRect/>
          </a:stretch>
        </p:blipFill>
        <p:spPr>
          <a:xfrm>
            <a:off x="214282" y="357167"/>
            <a:ext cx="4185302" cy="5214974"/>
          </a:xfrm>
        </p:spPr>
      </p:pic>
      <p:pic>
        <p:nvPicPr>
          <p:cNvPr id="8" name="Рисунок 7" descr="IMG_20180816_150319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t="18604" b="18604"/>
          <a:stretch>
            <a:fillRect/>
          </a:stretch>
        </p:blipFill>
        <p:spPr>
          <a:xfrm>
            <a:off x="4643438" y="214290"/>
            <a:ext cx="2692877" cy="2714644"/>
          </a:xfrm>
        </p:spPr>
      </p:pic>
      <p:pic>
        <p:nvPicPr>
          <p:cNvPr id="15" name="Рисунок 14" descr="14OCzyxC99Y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/>
          <a:srcRect l="5209" r="5209"/>
          <a:stretch>
            <a:fillRect/>
          </a:stretch>
        </p:blipFill>
        <p:spPr/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42976" y="6072206"/>
            <a:ext cx="6078062" cy="579921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75000"/>
                  </a:schemeClr>
                </a:solidFill>
              </a:rPr>
              <a:t>Уголок природы</a:t>
            </a:r>
            <a:endParaRPr lang="ru-RU" sz="5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492106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77095A"/>
                </a:solidFill>
                <a:latin typeface="Comic Sans MS" pitchFamily="66" charset="0"/>
              </a:rPr>
              <a:t>Уголок  уединения</a:t>
            </a:r>
            <a:endParaRPr lang="ru-RU" sz="5400" b="1" dirty="0">
              <a:solidFill>
                <a:srgbClr val="77095A"/>
              </a:solidFill>
              <a:latin typeface="Comic Sans MS" pitchFamily="66" charset="0"/>
            </a:endParaRPr>
          </a:p>
        </p:txBody>
      </p:sp>
      <p:pic>
        <p:nvPicPr>
          <p:cNvPr id="12" name="Рисунок 11" descr="IMG_20180816_154333.jpg"/>
          <p:cNvPicPr>
            <a:picLocks noChangeAspect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>
          <a:xfrm>
            <a:off x="1071538" y="928670"/>
            <a:ext cx="6072212" cy="550072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aam.ru/upload/blogs/detsad-440706-1455811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4429156" cy="54292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5786" y="214290"/>
            <a:ext cx="7832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>«Зеркало моего настроения»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 descr="https://melkie.net/wp-content/uploads/2018/02/zerkalo-moego-nastroeniya-600x423.png"/>
          <p:cNvPicPr>
            <a:picLocks noChangeAspect="1" noChangeArrowheads="1"/>
          </p:cNvPicPr>
          <p:nvPr/>
        </p:nvPicPr>
        <p:blipFill>
          <a:blip r:embed="rId3"/>
          <a:srcRect l="2500" t="14184" r="53750" b="4255"/>
          <a:stretch>
            <a:fillRect/>
          </a:stretch>
        </p:blipFill>
        <p:spPr bwMode="auto">
          <a:xfrm>
            <a:off x="5572132" y="1285860"/>
            <a:ext cx="3286148" cy="40719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214422"/>
            <a:ext cx="7858180" cy="1076340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Спасибо за внимание.</a:t>
            </a:r>
            <a:endParaRPr lang="ru-RU" sz="60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63498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Группа «Фантазеры»</a:t>
            </a:r>
            <a:endParaRPr lang="ru-RU" sz="54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IMG_20180817_1624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428736"/>
            <a:ext cx="3721127" cy="4143404"/>
          </a:xfrm>
        </p:spPr>
      </p:pic>
      <p:pic>
        <p:nvPicPr>
          <p:cNvPr id="6" name="Содержимое 5" descr="IMG_20180817_1624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928670"/>
            <a:ext cx="3806657" cy="4371993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"/>
            <a:ext cx="457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Сюжетно-ролевая </a:t>
            </a:r>
            <a:r>
              <a:rPr lang="ru-RU" sz="2800" b="1" dirty="0" smtClean="0">
                <a:latin typeface="+mj-lt"/>
              </a:rPr>
              <a:t>игра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rgbClr val="7030A0"/>
                </a:solidFill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Comic Sans MS" pitchFamily="66" charset="0"/>
              </a:rPr>
              <a:t>«Ателье»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дом\Desktop\38\группа фото\IMG_20180817_093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12"/>
            <a:ext cx="3571900" cy="5429288"/>
          </a:xfrm>
          <a:prstGeom prst="rect">
            <a:avLst/>
          </a:prstGeom>
          <a:noFill/>
        </p:spPr>
      </p:pic>
      <p:pic>
        <p:nvPicPr>
          <p:cNvPr id="1027" name="Picture 3" descr="C:\Users\дом\Desktop\38\группа фото\IMG_20180817_093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500174"/>
            <a:ext cx="4214842" cy="37147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8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63498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  <a:t>«Уголок  конструирования»</a:t>
            </a:r>
            <a:endParaRPr lang="ru-RU" sz="5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IMG_20180816_1518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928670"/>
            <a:ext cx="7858180" cy="47149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20180816_15134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15786" b="15786"/>
          <a:stretch>
            <a:fillRect/>
          </a:stretch>
        </p:blipFill>
        <p:spPr/>
      </p:pic>
      <p:pic>
        <p:nvPicPr>
          <p:cNvPr id="7" name="Рисунок 6" descr="IMG_20180816_151317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t="21154" b="21154"/>
          <a:stretch>
            <a:fillRect/>
          </a:stretch>
        </p:blipFill>
        <p:spPr>
          <a:xfrm>
            <a:off x="714348" y="571480"/>
            <a:ext cx="2064409" cy="1587658"/>
          </a:xfrm>
        </p:spPr>
      </p:pic>
      <p:pic>
        <p:nvPicPr>
          <p:cNvPr id="9" name="Рисунок 8" descr="IMG_20180816_151911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/>
          <a:srcRect l="1218" r="1218"/>
          <a:stretch>
            <a:fillRect/>
          </a:stretch>
        </p:blipFill>
        <p:spPr/>
      </p:pic>
      <p:pic>
        <p:nvPicPr>
          <p:cNvPr id="10" name="Рисунок 9" descr="IMG_20180816_151833.jpg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/>
          <a:srcRect t="21125" b="21125"/>
          <a:stretch>
            <a:fillRect/>
          </a:stretch>
        </p:blipFill>
        <p:spPr/>
      </p:pic>
      <p:pic>
        <p:nvPicPr>
          <p:cNvPr id="11" name="Рисунок 10" descr="IMG_20180816_151855.jpg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/>
          <a:srcRect l="138" r="138"/>
          <a:stretch>
            <a:fillRect/>
          </a:stretch>
        </p:blipFill>
        <p:spPr/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IMG_20180816_152431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l="1502" r="1502"/>
          <a:stretch>
            <a:fillRect/>
          </a:stretch>
        </p:blipFill>
        <p:spPr>
          <a:xfrm>
            <a:off x="214282" y="928670"/>
            <a:ext cx="3786214" cy="5500726"/>
          </a:xfrm>
          <a:ln>
            <a:solidFill>
              <a:srgbClr val="FFC000">
                <a:alpha val="28000"/>
              </a:srgb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858280" cy="78579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4000" b="1" i="1" dirty="0" smtClean="0">
                <a:latin typeface="+mj-lt"/>
              </a:rPr>
              <a:t>Физкультурный уголок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4000" b="1" i="1" dirty="0" smtClean="0">
                <a:solidFill>
                  <a:srgbClr val="7030A0"/>
                </a:solidFill>
                <a:latin typeface="+mj-lt"/>
              </a:rPr>
              <a:t>«Олимпийские надежды»</a:t>
            </a:r>
            <a:endParaRPr lang="ru-RU" sz="4000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4175036" y="5305425"/>
            <a:ext cx="4254616" cy="109728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latin typeface="+mj-lt"/>
              </a:rPr>
              <a:t>Здоровый дух в здоровом теле!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latin typeface="+mj-lt"/>
              </a:rPr>
              <a:t>Об этом вечно все твердят!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latin typeface="+mj-lt"/>
              </a:rPr>
              <a:t>Мы знаем – спорт на самом деле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latin typeface="+mj-lt"/>
              </a:rPr>
              <a:t>Полезен очень для ребят!</a:t>
            </a:r>
            <a:endParaRPr lang="ru-RU" b="1" dirty="0">
              <a:latin typeface="+mj-lt"/>
            </a:endParaRPr>
          </a:p>
        </p:txBody>
      </p:sp>
      <p:pic>
        <p:nvPicPr>
          <p:cNvPr id="17410" name="Picture 2" descr="https://www.maam.ru/upload/blogs/detsad-311566-1470582050.jpg"/>
          <p:cNvPicPr>
            <a:picLocks noChangeAspect="1" noChangeArrowheads="1"/>
          </p:cNvPicPr>
          <p:nvPr/>
        </p:nvPicPr>
        <p:blipFill>
          <a:blip r:embed="rId3"/>
          <a:srcRect l="6667" t="22233" r="25555"/>
          <a:stretch>
            <a:fillRect/>
          </a:stretch>
        </p:blipFill>
        <p:spPr bwMode="auto">
          <a:xfrm>
            <a:off x="4071934" y="1214422"/>
            <a:ext cx="3357586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63498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Театральный уголок</a:t>
            </a:r>
            <a:br>
              <a:rPr lang="ru-RU" sz="3600" b="1" i="1" dirty="0" smtClean="0">
                <a:solidFill>
                  <a:srgbClr val="C00000"/>
                </a:solidFill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 «Маленькие артисты»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20180816_162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000108"/>
            <a:ext cx="7572428" cy="5715040"/>
          </a:xfrm>
          <a:prstGeom prst="rect">
            <a:avLst/>
          </a:prstGeom>
          <a:ln w="88900" cap="sq" cmpd="thickThin">
            <a:solidFill>
              <a:srgbClr val="00B050">
                <a:alpha val="58000"/>
              </a:srgb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63610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Очень мы театры любим,                              Если б видел Станиславский –</a:t>
            </a:r>
            <a:br>
              <a:rPr lang="ru-RU" sz="1600" b="1" dirty="0" smtClean="0"/>
            </a:br>
            <a:r>
              <a:rPr lang="ru-RU" sz="1600" b="1" dirty="0" smtClean="0"/>
              <a:t>Круглый год мы с ними дружим.                  Был бы очень рад за нас!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6" name="Содержимое 5" descr="IMG_20180816_1632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2425" r="15789" b="20886"/>
          <a:stretch>
            <a:fillRect/>
          </a:stretch>
        </p:blipFill>
        <p:spPr>
          <a:xfrm>
            <a:off x="214282" y="642918"/>
            <a:ext cx="4429156" cy="6000792"/>
          </a:xfrm>
        </p:spPr>
      </p:pic>
      <p:pic>
        <p:nvPicPr>
          <p:cNvPr id="9" name="Содержимое 8" descr="IMG_20180816_1618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6134" y="714356"/>
            <a:ext cx="3923584" cy="600079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6" id="{CDF1CE40-D12A-4BBA-8E29-FD301E3A737A}" vid="{E44D8D76-07A2-4151-9426-1A858C999D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150</Words>
  <Application>Microsoft Office PowerPoint</Application>
  <PresentationFormat>Экран (4:3)</PresentationFormat>
  <Paragraphs>36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Children Friends 16x9</vt:lpstr>
      <vt:lpstr>Муниципальное бюджетное дошкольное образовательное учреждение № 38  г. Липецка</vt:lpstr>
      <vt:lpstr>Правильная организация предметно-развивающей среды - это одно из важных условий воспитательно-образовательной работы в условиях ФГОС.  Развивающая предметно-пространственная среда должна обеспечивать возможность общения и совместной деятельности детей и взрослых, двигательной активности детей, а также возможности для уединения.  Она должна работать на самостоятельность и самодеятельность ребёнка. Развивающая среда должна быть: содержательной, насыщенной, доступной, трансформируемой, безопасной. При построении предметно – развивающей среды мы ориентировались на принципы: открытости гибкого зонирования, стабильности, динамичности, гендерного подхода. Предметно- развивающая среда в нашей группе педагогически целесообразна, отличается высокой культурой, эстетикой, создает комфортную обстановку, способствует эмоциональному благополучию детей.</vt:lpstr>
      <vt:lpstr>Группа «Фантазеры»</vt:lpstr>
      <vt:lpstr>Слайд 4</vt:lpstr>
      <vt:lpstr>«Уголок  конструирования»</vt:lpstr>
      <vt:lpstr>Слайд 6</vt:lpstr>
      <vt:lpstr>Слайд 7</vt:lpstr>
      <vt:lpstr>Театральный уголок  «Маленькие артисты»</vt:lpstr>
      <vt:lpstr>Очень мы театры любим,                              Если б видел Станиславский – Круглый год мы с ними дружим.                  Был бы очень рад за нас!    </vt:lpstr>
      <vt:lpstr>Логопедический уголок  «Логоландия»</vt:lpstr>
      <vt:lpstr>Слайд 11</vt:lpstr>
      <vt:lpstr>Материалы по   связной речи</vt:lpstr>
      <vt:lpstr>«Книжный уголок»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Уголок природы</vt:lpstr>
      <vt:lpstr>Уголок  уединения</vt:lpstr>
      <vt:lpstr>Слайд 23</vt:lpstr>
      <vt:lpstr>Спасибо за внимание.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дом</cp:lastModifiedBy>
  <cp:revision>32</cp:revision>
  <dcterms:created xsi:type="dcterms:W3CDTF">2018-08-24T17:34:03Z</dcterms:created>
  <dcterms:modified xsi:type="dcterms:W3CDTF">2018-08-27T16:01:57Z</dcterms:modified>
</cp:coreProperties>
</file>