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2" r:id="rId3"/>
    <p:sldId id="271" r:id="rId4"/>
    <p:sldId id="265" r:id="rId5"/>
    <p:sldId id="264" r:id="rId6"/>
    <p:sldId id="266" r:id="rId7"/>
    <p:sldId id="268" r:id="rId8"/>
    <p:sldId id="27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A3"/>
    <a:srgbClr val="FFDF79"/>
    <a:srgbClr val="663300"/>
    <a:srgbClr val="00863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B9A3-FF55-4380-9180-1381B5DFF0C1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288D-2EF8-471A-AACA-936F5AA6D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B9A3-FF55-4380-9180-1381B5DFF0C1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288D-2EF8-471A-AACA-936F5AA6D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B9A3-FF55-4380-9180-1381B5DFF0C1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288D-2EF8-471A-AACA-936F5AA6D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B9A3-FF55-4380-9180-1381B5DFF0C1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288D-2EF8-471A-AACA-936F5AA6D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B9A3-FF55-4380-9180-1381B5DFF0C1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288D-2EF8-471A-AACA-936F5AA6D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B9A3-FF55-4380-9180-1381B5DFF0C1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288D-2EF8-471A-AACA-936F5AA6D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B9A3-FF55-4380-9180-1381B5DFF0C1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288D-2EF8-471A-AACA-936F5AA6D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B9A3-FF55-4380-9180-1381B5DFF0C1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288D-2EF8-471A-AACA-936F5AA6D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B9A3-FF55-4380-9180-1381B5DFF0C1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288D-2EF8-471A-AACA-936F5AA6D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B9A3-FF55-4380-9180-1381B5DFF0C1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288D-2EF8-471A-AACA-936F5AA6D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B9A3-FF55-4380-9180-1381B5DFF0C1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288D-2EF8-471A-AACA-936F5AA6D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EB9A3-FF55-4380-9180-1381B5DFF0C1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A288D-2EF8-471A-AACA-936F5AA6D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3.fotokto.ru/photo/full/352/3527068.jpg" TargetMode="External"/><Relationship Id="rId2" Type="http://schemas.openxmlformats.org/officeDocument/2006/relationships/hyperlink" Target="https://https/yandex.ru/images/search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.artfile.me/wallpaper/02-09-2015/2880x1800/priroda-listya-wood-texture-leaves-color-965448.jpg" TargetMode="External"/><Relationship Id="rId4" Type="http://schemas.openxmlformats.org/officeDocument/2006/relationships/hyperlink" Target="https://i.pinimg.com/originals/7b/f6/66/7bf6665a8d503d7f407ab4663c82d268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214554"/>
            <a:ext cx="7643834" cy="164307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28575">
                  <a:solidFill>
                    <a:srgbClr val="C00000"/>
                  </a:solidFill>
                </a:ln>
                <a:solidFill>
                  <a:srgbClr val="FFFF00"/>
                </a:solidFill>
              </a:rPr>
              <a:t>КЕЙС </a:t>
            </a:r>
            <a:br>
              <a:rPr lang="ru-RU" sz="4800" b="1" dirty="0" smtClean="0">
                <a:ln w="28575">
                  <a:solidFill>
                    <a:srgbClr val="C00000"/>
                  </a:solidFill>
                </a:ln>
                <a:solidFill>
                  <a:srgbClr val="FFFF00"/>
                </a:solidFill>
              </a:rPr>
            </a:br>
            <a:r>
              <a:rPr lang="ru-RU" sz="4800" b="1" dirty="0" smtClean="0">
                <a:ln w="28575">
                  <a:solidFill>
                    <a:srgbClr val="C00000"/>
                  </a:solidFill>
                </a:ln>
                <a:solidFill>
                  <a:srgbClr val="FFFF00"/>
                </a:solidFill>
              </a:rPr>
              <a:t>«ДЕРЕВЬЯ ОСЕНЬЮ»</a:t>
            </a:r>
            <a:endParaRPr lang="ru-RU" sz="4800" b="1" dirty="0">
              <a:ln w="28575">
                <a:solidFill>
                  <a:srgbClr val="C000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144008715_7b8243e5c5_b-1024x751.jpg"/>
          <p:cNvPicPr>
            <a:picLocks noChangeAspect="1"/>
          </p:cNvPicPr>
          <p:nvPr/>
        </p:nvPicPr>
        <p:blipFill>
          <a:blip r:embed="rId3"/>
          <a:srcRect l="13236" r="261"/>
          <a:stretch>
            <a:fillRect/>
          </a:stretch>
        </p:blipFill>
        <p:spPr>
          <a:xfrm>
            <a:off x="1130153" y="785794"/>
            <a:ext cx="6909337" cy="585791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472254.jpg"/>
          <p:cNvPicPr>
            <a:picLocks noChangeAspect="1"/>
          </p:cNvPicPr>
          <p:nvPr/>
        </p:nvPicPr>
        <p:blipFill>
          <a:blip r:embed="rId2"/>
          <a:srcRect l="21875" r="25000"/>
          <a:stretch>
            <a:fillRect/>
          </a:stretch>
        </p:blipFill>
        <p:spPr>
          <a:xfrm flipH="1">
            <a:off x="214282" y="214290"/>
            <a:ext cx="2643238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nastol.com.ua-19412.jpg"/>
          <p:cNvPicPr>
            <a:picLocks noChangeAspect="1"/>
          </p:cNvPicPr>
          <p:nvPr/>
        </p:nvPicPr>
        <p:blipFill>
          <a:blip r:embed="rId3" cstate="print"/>
          <a:srcRect l="10156" r="4687"/>
          <a:stretch>
            <a:fillRect/>
          </a:stretch>
        </p:blipFill>
        <p:spPr>
          <a:xfrm>
            <a:off x="6081698" y="2500306"/>
            <a:ext cx="2907070" cy="2000264"/>
          </a:xfrm>
          <a:prstGeom prst="rect">
            <a:avLst/>
          </a:prstGeom>
        </p:spPr>
      </p:pic>
      <p:pic>
        <p:nvPicPr>
          <p:cNvPr id="6" name="Рисунок 5" descr="look.com.ua-253001.jpg"/>
          <p:cNvPicPr>
            <a:picLocks noChangeAspect="1"/>
          </p:cNvPicPr>
          <p:nvPr/>
        </p:nvPicPr>
        <p:blipFill>
          <a:blip r:embed="rId4" cstate="print"/>
          <a:srcRect r="9375"/>
          <a:stretch>
            <a:fillRect/>
          </a:stretch>
        </p:blipFill>
        <p:spPr>
          <a:xfrm>
            <a:off x="285720" y="3500438"/>
            <a:ext cx="3071834" cy="2118499"/>
          </a:xfrm>
          <a:prstGeom prst="rect">
            <a:avLst/>
          </a:prstGeom>
        </p:spPr>
      </p:pic>
      <p:pic>
        <p:nvPicPr>
          <p:cNvPr id="7" name="Рисунок 6" descr="2a9914f7a034593e653c38c7d80c3bec.jpg"/>
          <p:cNvPicPr>
            <a:picLocks noChangeAspect="1"/>
          </p:cNvPicPr>
          <p:nvPr/>
        </p:nvPicPr>
        <p:blipFill>
          <a:blip r:embed="rId5" cstate="print"/>
          <a:srcRect b="5096"/>
          <a:stretch>
            <a:fillRect/>
          </a:stretch>
        </p:blipFill>
        <p:spPr>
          <a:xfrm>
            <a:off x="3714744" y="4615334"/>
            <a:ext cx="3000396" cy="2090541"/>
          </a:xfrm>
          <a:prstGeom prst="rect">
            <a:avLst/>
          </a:prstGeom>
        </p:spPr>
      </p:pic>
      <p:pic>
        <p:nvPicPr>
          <p:cNvPr id="8" name="Рисунок 7" descr="look.com.ua-286526.jpg"/>
          <p:cNvPicPr>
            <a:picLocks noChangeAspect="1"/>
          </p:cNvPicPr>
          <p:nvPr/>
        </p:nvPicPr>
        <p:blipFill>
          <a:blip r:embed="rId6" cstate="print"/>
          <a:srcRect r="17969"/>
          <a:stretch>
            <a:fillRect/>
          </a:stretch>
        </p:blipFill>
        <p:spPr>
          <a:xfrm>
            <a:off x="3071802" y="214290"/>
            <a:ext cx="2768230" cy="2109122"/>
          </a:xfrm>
          <a:prstGeom prst="rect">
            <a:avLst/>
          </a:prstGeom>
        </p:spPr>
      </p:pic>
      <p:pic>
        <p:nvPicPr>
          <p:cNvPr id="9" name="Рисунок 8" descr="s1200 (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2198" y="214290"/>
            <a:ext cx="2857520" cy="21431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isspng-watercolor-paint-wet-ink-5d3ab3f8a65397.451488211564128248681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749" r="19532"/>
          <a:stretch>
            <a:fillRect/>
          </a:stretch>
        </p:blipFill>
        <p:spPr>
          <a:xfrm>
            <a:off x="0" y="0"/>
            <a:ext cx="564360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28860" y="857232"/>
            <a:ext cx="842962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??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1928802"/>
            <a:ext cx="98583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1928802"/>
            <a:ext cx="1000132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3214686"/>
            <a:ext cx="1200152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3214686"/>
            <a:ext cx="1214446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3214686"/>
            <a:ext cx="1214446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4857760"/>
            <a:ext cx="914400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4857760"/>
            <a:ext cx="914400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4857760"/>
            <a:ext cx="914400" cy="3428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000496" y="4857760"/>
            <a:ext cx="914400" cy="3428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4500570"/>
            <a:ext cx="142876" cy="70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000628" y="5072074"/>
            <a:ext cx="142876" cy="1428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00298" y="6000768"/>
            <a:ext cx="785818" cy="34289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429256" y="785794"/>
            <a:ext cx="2871299" cy="769441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 </a:t>
            </a:r>
            <a:r>
              <a:rPr lang="ru-RU" sz="4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?</a:t>
            </a:r>
            <a:r>
              <a:rPr lang="ru-RU" sz="4000" dirty="0" smtClean="0">
                <a:solidFill>
                  <a:srgbClr val="00B050"/>
                </a:solidFill>
              </a:rPr>
              <a:t> 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слово- название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0694" y="1857364"/>
            <a:ext cx="2857520" cy="830997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00863D"/>
              </a:solidFill>
            </a:endParaRPr>
          </a:p>
          <a:p>
            <a:r>
              <a:rPr lang="ru-RU" sz="2400" b="1" dirty="0" smtClean="0">
                <a:solidFill>
                  <a:srgbClr val="00863D"/>
                </a:solidFill>
              </a:rPr>
              <a:t>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слово – признак</a:t>
            </a:r>
          </a:p>
        </p:txBody>
      </p:sp>
      <p:sp>
        <p:nvSpPr>
          <p:cNvPr id="27" name="Двойная волна 26"/>
          <p:cNvSpPr/>
          <p:nvPr/>
        </p:nvSpPr>
        <p:spPr>
          <a:xfrm>
            <a:off x="6072198" y="2000240"/>
            <a:ext cx="1428760" cy="285752"/>
          </a:xfrm>
          <a:prstGeom prst="doubleWave">
            <a:avLst>
              <a:gd name="adj1" fmla="val 12500"/>
              <a:gd name="adj2" fmla="val 274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714612" y="785794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ru-RU" sz="2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Двойная волна 20"/>
          <p:cNvSpPr/>
          <p:nvPr/>
        </p:nvSpPr>
        <p:spPr>
          <a:xfrm>
            <a:off x="1857356" y="2000240"/>
            <a:ext cx="785818" cy="214314"/>
          </a:xfrm>
          <a:prstGeom prst="doubleWave">
            <a:avLst>
              <a:gd name="adj1" fmla="val 12500"/>
              <a:gd name="adj2" fmla="val 274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войная волна 21"/>
          <p:cNvSpPr/>
          <p:nvPr/>
        </p:nvSpPr>
        <p:spPr>
          <a:xfrm>
            <a:off x="3071802" y="2000240"/>
            <a:ext cx="785818" cy="214314"/>
          </a:xfrm>
          <a:prstGeom prst="doubleWave">
            <a:avLst>
              <a:gd name="adj1" fmla="val 12500"/>
              <a:gd name="adj2" fmla="val 274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500694" y="3071810"/>
            <a:ext cx="2857520" cy="928694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000760" y="3214686"/>
            <a:ext cx="157163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28662" y="3286124"/>
            <a:ext cx="100013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000760" y="3429000"/>
            <a:ext cx="157163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928662" y="3429000"/>
            <a:ext cx="100013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357422" y="3286124"/>
            <a:ext cx="100013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357422" y="3429000"/>
            <a:ext cx="100013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857620" y="3286124"/>
            <a:ext cx="100013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857620" y="3429000"/>
            <a:ext cx="100013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5715008" y="3500438"/>
            <a:ext cx="2421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слово - действие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Стрелка влево 33"/>
          <p:cNvSpPr/>
          <p:nvPr/>
        </p:nvSpPr>
        <p:spPr>
          <a:xfrm>
            <a:off x="5572132" y="4500570"/>
            <a:ext cx="2786082" cy="913260"/>
          </a:xfrm>
          <a:prstGeom prst="leftArrow">
            <a:avLst>
              <a:gd name="adj1" fmla="val 71945"/>
              <a:gd name="adj2" fmla="val 37656"/>
            </a:avLst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6000760" y="4714884"/>
            <a:ext cx="2040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предложение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14612" y="592933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ru-RU" sz="2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786446" y="5715016"/>
            <a:ext cx="2786082" cy="9144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857884" y="5786454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?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слово- название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00694" y="0"/>
            <a:ext cx="2828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СХЕМА СИНКВЕЙНА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ПЛАНЫ\Новая папка\Новая папка\autumn-leaves-colorful-wood-1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1643050"/>
            <a:ext cx="53578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Листья.</a:t>
            </a:r>
          </a:p>
          <a:p>
            <a:r>
              <a:rPr lang="ru-RU" sz="3200" b="1" dirty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Разноцветные, осенние.</a:t>
            </a:r>
          </a:p>
          <a:p>
            <a:r>
              <a:rPr lang="ru-RU" sz="3200" b="1" dirty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Падают, кружатся, шелестят.</a:t>
            </a:r>
          </a:p>
          <a:p>
            <a:r>
              <a:rPr lang="ru-RU" sz="3200" b="1" dirty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Разноцветным ковром покрывают землю.</a:t>
            </a:r>
          </a:p>
          <a:p>
            <a:r>
              <a:rPr lang="ru-RU" sz="3200" b="1" dirty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Листопад!</a:t>
            </a:r>
          </a:p>
        </p:txBody>
      </p:sp>
      <p:pic>
        <p:nvPicPr>
          <p:cNvPr id="4" name="Рисунок 3" descr="88595b7eaa675d393bb8a86d29d145b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964389"/>
            <a:ext cx="6334148" cy="4750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ПЛАНЫ\Новая папка\Новая папка\68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88595b7eaa675d393bb8a86d29d145b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52"/>
            <a:ext cx="9144000" cy="6500858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58x5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8069.jpg"/>
          <p:cNvPicPr>
            <a:picLocks noChangeAspect="1"/>
          </p:cNvPicPr>
          <p:nvPr/>
        </p:nvPicPr>
        <p:blipFill>
          <a:blip r:embed="rId3" cstate="print"/>
          <a:srcRect r="21335"/>
          <a:stretch>
            <a:fillRect/>
          </a:stretch>
        </p:blipFill>
        <p:spPr>
          <a:xfrm rot="20622447">
            <a:off x="-6042" y="4974583"/>
            <a:ext cx="2107160" cy="1786646"/>
          </a:xfrm>
          <a:prstGeom prst="ellipse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857224" y="500042"/>
            <a:ext cx="5143536" cy="469106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200" b="1" dirty="0" smtClean="0"/>
              <a:t>ИСТОЧНИКИ ИНФОРМАЦИИ</a:t>
            </a:r>
          </a:p>
          <a:p>
            <a:pPr>
              <a:buNone/>
            </a:pPr>
            <a:r>
              <a:rPr lang="ru-RU" sz="4200" b="1" i="1" dirty="0" smtClean="0"/>
              <a:t>Интернет-ресурсы:</a:t>
            </a:r>
          </a:p>
          <a:p>
            <a:pPr>
              <a:buNone/>
            </a:pPr>
            <a:r>
              <a:rPr lang="ru-RU" sz="4200" u="sng" dirty="0" smtClean="0"/>
              <a:t>Картинки:</a:t>
            </a:r>
          </a:p>
          <a:p>
            <a:pPr>
              <a:buNone/>
            </a:pPr>
            <a:r>
              <a:rPr lang="en-US" sz="3800" dirty="0" smtClean="0">
                <a:hlinkClick r:id="rId2"/>
              </a:rPr>
              <a:t>https://https://yandex.ru/images/search</a:t>
            </a:r>
            <a:endParaRPr lang="ru-RU" sz="3800" dirty="0" smtClean="0"/>
          </a:p>
          <a:p>
            <a:pPr>
              <a:buNone/>
            </a:pPr>
            <a:r>
              <a:rPr lang="ru-RU" sz="3800" dirty="0" smtClean="0"/>
              <a:t>https://cdn.momspark.net/wp-content/uploads/2014/11/oak-leaf.jpg</a:t>
            </a:r>
          </a:p>
          <a:p>
            <a:pPr>
              <a:buNone/>
            </a:pPr>
            <a:r>
              <a:rPr lang="ru-RU" sz="3800" u="sng" dirty="0" smtClean="0">
                <a:hlinkClick r:id="rId3"/>
              </a:rPr>
              <a:t>http://s3.fotokto.ru/photo/full/352/3527068.jpg</a:t>
            </a:r>
            <a:r>
              <a:rPr lang="ru-RU" sz="3800" dirty="0" smtClean="0"/>
              <a:t> </a:t>
            </a:r>
          </a:p>
          <a:p>
            <a:pPr>
              <a:buNone/>
            </a:pPr>
            <a:r>
              <a:rPr lang="en-US" sz="3800" dirty="0" smtClean="0"/>
              <a:t>https://www.vsezverushki.ru/img/full/583695.jpg</a:t>
            </a:r>
            <a:endParaRPr lang="ru-RU" sz="3800" dirty="0" smtClean="0"/>
          </a:p>
          <a:p>
            <a:pPr>
              <a:buNone/>
            </a:pPr>
            <a:r>
              <a:rPr lang="ru-RU" sz="3800" u="sng" dirty="0" smtClean="0">
                <a:hlinkClick r:id="rId4"/>
              </a:rPr>
              <a:t>https://i.pinimg.com/originals/7b/f6/66/7bf6665a8d503d7f407ab4663c82d268.jpg</a:t>
            </a:r>
            <a:endParaRPr lang="ru-RU" sz="3800" u="sng" dirty="0" smtClean="0"/>
          </a:p>
          <a:p>
            <a:pPr>
              <a:buNone/>
            </a:pPr>
            <a:r>
              <a:rPr lang="ru-RU" sz="4200" u="sng" dirty="0" smtClean="0"/>
              <a:t>Фоны</a:t>
            </a:r>
            <a:r>
              <a:rPr lang="ru-RU" sz="3800" u="sng" dirty="0" smtClean="0"/>
              <a:t>:</a:t>
            </a:r>
            <a:endParaRPr lang="ru-RU" sz="3800" dirty="0" smtClean="0"/>
          </a:p>
          <a:p>
            <a:pPr>
              <a:buNone/>
            </a:pPr>
            <a:r>
              <a:rPr lang="en-US" sz="3800" dirty="0" smtClean="0">
                <a:hlinkClick r:id="rId5"/>
              </a:rPr>
              <a:t>https://i.artfile.me/wallpaper/02-09-2015/2880x1800/priroda-listya-wood-texture-leaves-color-965448.jpg</a:t>
            </a:r>
            <a:endParaRPr lang="ru-RU" sz="3800" dirty="0" smtClean="0"/>
          </a:p>
          <a:p>
            <a:pPr>
              <a:buNone/>
            </a:pPr>
            <a:r>
              <a:rPr lang="en-US" sz="3800" dirty="0" smtClean="0"/>
              <a:t>http://nachalo4ka.ru/wp-content/uploads/2014/08/ramka_154.png</a:t>
            </a:r>
            <a:endParaRPr lang="ru-RU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72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КЕЙС  «ДЕРЕВЬЯ ОСЕНЬЮ»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Домашний</cp:lastModifiedBy>
  <cp:revision>51</cp:revision>
  <dcterms:created xsi:type="dcterms:W3CDTF">2019-10-20T22:34:04Z</dcterms:created>
  <dcterms:modified xsi:type="dcterms:W3CDTF">2020-01-30T19:30:51Z</dcterms:modified>
</cp:coreProperties>
</file>