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6FA1-1AA5-4DF1-9FA8-F2F3FB807005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5B0F-CF18-4E32-9F0E-07827AF17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09315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1" y="642918"/>
            <a:ext cx="8215370" cy="39087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Образовательная деятельность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основам правил</a:t>
            </a:r>
          </a:p>
          <a:p>
            <a:pPr algn="ctr"/>
            <a:r>
              <a:rPr lang="ru-RU" sz="32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езопасности дорожного движения для детей среднего дошкольного возраста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«Страна Дорожного движения»</a:t>
            </a:r>
            <a:endParaRPr lang="ru-RU" sz="4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09315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0043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Цель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Приобретение теоретических знаний и формирование устойчивых практических  навыков безопасного поведения детей на улицах и дорогах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  <a:p>
            <a:pPr indent="457200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pPr indent="457200"/>
            <a:r>
              <a:rPr lang="ru-RU" dirty="0">
                <a:latin typeface="Comic Sans MS" pitchFamily="66" charset="0"/>
              </a:rPr>
              <a:t> </a:t>
            </a:r>
            <a:r>
              <a:rPr lang="ru-RU" i="1" dirty="0">
                <a:latin typeface="Comic Sans MS" pitchFamily="66" charset="0"/>
              </a:rPr>
              <a:t>Образовательные: </a:t>
            </a:r>
            <a:endParaRPr lang="ru-RU" dirty="0">
              <a:latin typeface="Comic Sans MS" pitchFamily="66" charset="0"/>
            </a:endParaRPr>
          </a:p>
          <a:p>
            <a:pPr indent="457200"/>
            <a:r>
              <a:rPr lang="ru-RU" dirty="0">
                <a:latin typeface="Comic Sans MS" pitchFamily="66" charset="0"/>
              </a:rPr>
              <a:t> Расширять общий кругозор по проблеме безопасного поведения на улицах и дорогах.</a:t>
            </a:r>
          </a:p>
          <a:p>
            <a:pPr indent="457200"/>
            <a:r>
              <a:rPr lang="ru-RU" dirty="0">
                <a:latin typeface="Comic Sans MS" pitchFamily="66" charset="0"/>
              </a:rPr>
              <a:t>Изучить Правила дорожного движения для пешеходов на основе формирования умений и навыков безопасного поведения на дороге.</a:t>
            </a:r>
          </a:p>
          <a:p>
            <a:pPr indent="457200"/>
            <a:r>
              <a:rPr lang="ru-RU" dirty="0">
                <a:latin typeface="Comic Sans MS" pitchFamily="66" charset="0"/>
              </a:rPr>
              <a:t> </a:t>
            </a:r>
            <a:r>
              <a:rPr lang="ru-RU" i="1" dirty="0">
                <a:latin typeface="Comic Sans MS" pitchFamily="66" charset="0"/>
              </a:rPr>
              <a:t>Развивающие: </a:t>
            </a:r>
            <a:endParaRPr lang="ru-RU" dirty="0">
              <a:latin typeface="Comic Sans MS" pitchFamily="66" charset="0"/>
            </a:endParaRPr>
          </a:p>
          <a:p>
            <a:pPr indent="457200"/>
            <a:r>
              <a:rPr lang="ru-RU" dirty="0">
                <a:latin typeface="Comic Sans MS" pitchFamily="66" charset="0"/>
              </a:rPr>
              <a:t>Развивать целостное восприятие окружающей среды.</a:t>
            </a:r>
          </a:p>
          <a:p>
            <a:pPr indent="457200"/>
            <a:r>
              <a:rPr lang="ru-RU" dirty="0">
                <a:latin typeface="Comic Sans MS" pitchFamily="66" charset="0"/>
              </a:rPr>
              <a:t>Развивать логическое, пространственное мышление и воображение.</a:t>
            </a:r>
          </a:p>
          <a:p>
            <a:pPr indent="457200"/>
            <a:r>
              <a:rPr lang="ru-RU" i="1" dirty="0">
                <a:latin typeface="Comic Sans MS" pitchFamily="66" charset="0"/>
              </a:rPr>
              <a:t>Воспитательные: </a:t>
            </a:r>
            <a:endParaRPr lang="ru-RU" dirty="0">
              <a:latin typeface="Comic Sans MS" pitchFamily="66" charset="0"/>
            </a:endParaRPr>
          </a:p>
          <a:p>
            <a:pPr indent="457200"/>
            <a:r>
              <a:rPr lang="ru-RU" dirty="0">
                <a:latin typeface="Comic Sans MS" pitchFamily="66" charset="0"/>
              </a:rPr>
              <a:t>Воспитывать чувство ответственности на дорогах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10204_094609.jpg"/>
          <p:cNvPicPr>
            <a:picLocks noChangeAspect="1"/>
          </p:cNvPicPr>
          <p:nvPr/>
        </p:nvPicPr>
        <p:blipFill>
          <a:blip r:embed="rId2" cstate="print"/>
          <a:srcRect l="9375" t="6944" r="15624"/>
          <a:stretch>
            <a:fillRect/>
          </a:stretch>
        </p:blipFill>
        <p:spPr>
          <a:xfrm>
            <a:off x="500034" y="1500174"/>
            <a:ext cx="2786082" cy="155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204_094738.jpg"/>
          <p:cNvPicPr>
            <a:picLocks noChangeAspect="1"/>
          </p:cNvPicPr>
          <p:nvPr/>
        </p:nvPicPr>
        <p:blipFill>
          <a:blip r:embed="rId3" cstate="print"/>
          <a:srcRect l="9302" t="7752" r="12209"/>
          <a:stretch>
            <a:fillRect/>
          </a:stretch>
        </p:blipFill>
        <p:spPr>
          <a:xfrm>
            <a:off x="3428992" y="1285860"/>
            <a:ext cx="310667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204_094810.jpg"/>
          <p:cNvPicPr>
            <a:picLocks noChangeAspect="1"/>
          </p:cNvPicPr>
          <p:nvPr/>
        </p:nvPicPr>
        <p:blipFill>
          <a:blip r:embed="rId4" cstate="print"/>
          <a:srcRect l="25609"/>
          <a:stretch>
            <a:fillRect/>
          </a:stretch>
        </p:blipFill>
        <p:spPr>
          <a:xfrm rot="5400000">
            <a:off x="6374226" y="1626774"/>
            <a:ext cx="2810665" cy="170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204_100843.jpg"/>
          <p:cNvPicPr>
            <a:picLocks noChangeAspect="1"/>
          </p:cNvPicPr>
          <p:nvPr/>
        </p:nvPicPr>
        <p:blipFill>
          <a:blip r:embed="rId5" cstate="print"/>
          <a:srcRect l="17188" r="31249"/>
          <a:stretch>
            <a:fillRect/>
          </a:stretch>
        </p:blipFill>
        <p:spPr>
          <a:xfrm>
            <a:off x="4214810" y="3071810"/>
            <a:ext cx="235745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Начало увлекательного путешествия по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«Стране Дорожного движения»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«Город Светофоров» </a:t>
            </a:r>
          </a:p>
          <a:p>
            <a:endParaRPr lang="ru-RU" dirty="0"/>
          </a:p>
        </p:txBody>
      </p:sp>
      <p:pic>
        <p:nvPicPr>
          <p:cNvPr id="10" name="Рисунок 9" descr="IMG_20210204_094915.jpg"/>
          <p:cNvPicPr>
            <a:picLocks noChangeAspect="1"/>
          </p:cNvPicPr>
          <p:nvPr/>
        </p:nvPicPr>
        <p:blipFill>
          <a:blip r:embed="rId6" cstate="print"/>
          <a:srcRect l="6000" t="13333" r="17999"/>
          <a:stretch>
            <a:fillRect/>
          </a:stretch>
        </p:blipFill>
        <p:spPr>
          <a:xfrm>
            <a:off x="1357290" y="3357562"/>
            <a:ext cx="2714644" cy="139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1429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Экскурсия в «Город Автомобилей»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IMG_20210204_095448.jpg"/>
          <p:cNvPicPr>
            <a:picLocks noChangeAspect="1"/>
          </p:cNvPicPr>
          <p:nvPr/>
        </p:nvPicPr>
        <p:blipFill>
          <a:blip r:embed="rId2" cstate="print"/>
          <a:srcRect l="13866" r="14661" b="12169"/>
          <a:stretch>
            <a:fillRect/>
          </a:stretch>
        </p:blipFill>
        <p:spPr>
          <a:xfrm rot="5400000">
            <a:off x="1436225" y="2635685"/>
            <a:ext cx="2203864" cy="121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204_101957.jpg"/>
          <p:cNvPicPr>
            <a:picLocks noChangeAspect="1"/>
          </p:cNvPicPr>
          <p:nvPr/>
        </p:nvPicPr>
        <p:blipFill>
          <a:blip r:embed="rId3" cstate="print"/>
          <a:srcRect r="-1728"/>
          <a:stretch>
            <a:fillRect/>
          </a:stretch>
        </p:blipFill>
        <p:spPr>
          <a:xfrm rot="5400000">
            <a:off x="-676404" y="1533604"/>
            <a:ext cx="3450678" cy="152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10204_095757.jpg"/>
          <p:cNvPicPr>
            <a:picLocks noChangeAspect="1"/>
          </p:cNvPicPr>
          <p:nvPr/>
        </p:nvPicPr>
        <p:blipFill>
          <a:blip r:embed="rId4" cstate="print"/>
          <a:srcRect l="20565" t="3871"/>
          <a:stretch>
            <a:fillRect/>
          </a:stretch>
        </p:blipFill>
        <p:spPr>
          <a:xfrm rot="5400000">
            <a:off x="4049766" y="1450904"/>
            <a:ext cx="3234542" cy="176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204_095849.jpg"/>
          <p:cNvPicPr>
            <a:picLocks noChangeAspect="1"/>
          </p:cNvPicPr>
          <p:nvPr/>
        </p:nvPicPr>
        <p:blipFill>
          <a:blip r:embed="rId5" cstate="print"/>
          <a:srcRect r="19575"/>
          <a:stretch>
            <a:fillRect/>
          </a:stretch>
        </p:blipFill>
        <p:spPr>
          <a:xfrm rot="5400000">
            <a:off x="6115951" y="1384983"/>
            <a:ext cx="3045036" cy="1703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10204_101854.jpg"/>
          <p:cNvPicPr>
            <a:picLocks noChangeAspect="1"/>
          </p:cNvPicPr>
          <p:nvPr/>
        </p:nvPicPr>
        <p:blipFill>
          <a:blip r:embed="rId6" cstate="print"/>
          <a:srcRect l="15367" r="14449"/>
          <a:stretch>
            <a:fillRect/>
          </a:stretch>
        </p:blipFill>
        <p:spPr>
          <a:xfrm>
            <a:off x="3143240" y="4000504"/>
            <a:ext cx="2428892" cy="155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10204_095718.jpg"/>
          <p:cNvPicPr>
            <a:picLocks noChangeAspect="1"/>
          </p:cNvPicPr>
          <p:nvPr/>
        </p:nvPicPr>
        <p:blipFill>
          <a:blip r:embed="rId7" cstate="print"/>
          <a:srcRect l="13138" r="22233"/>
          <a:stretch>
            <a:fillRect/>
          </a:stretch>
        </p:blipFill>
        <p:spPr>
          <a:xfrm rot="5400000">
            <a:off x="2921774" y="2293144"/>
            <a:ext cx="1928828" cy="134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210204_095306.jpg"/>
          <p:cNvPicPr>
            <a:picLocks noChangeAspect="1"/>
          </p:cNvPicPr>
          <p:nvPr/>
        </p:nvPicPr>
        <p:blipFill>
          <a:blip r:embed="rId8" cstate="print"/>
          <a:srcRect l="14000" r="17999" b="19999"/>
          <a:stretch>
            <a:fillRect/>
          </a:stretch>
        </p:blipFill>
        <p:spPr>
          <a:xfrm>
            <a:off x="1928794" y="642918"/>
            <a:ext cx="242889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09315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290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Путешествие в «Город Дорожных знаков»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20210204_100137.jpg"/>
          <p:cNvPicPr>
            <a:picLocks noChangeAspect="1"/>
          </p:cNvPicPr>
          <p:nvPr/>
        </p:nvPicPr>
        <p:blipFill>
          <a:blip r:embed="rId3" cstate="print"/>
          <a:srcRect l="3906" t="6944" r="28906"/>
          <a:stretch>
            <a:fillRect/>
          </a:stretch>
        </p:blipFill>
        <p:spPr>
          <a:xfrm>
            <a:off x="571472" y="642918"/>
            <a:ext cx="2428892" cy="151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204_100204.jpg"/>
          <p:cNvPicPr>
            <a:picLocks noChangeAspect="1"/>
          </p:cNvPicPr>
          <p:nvPr/>
        </p:nvPicPr>
        <p:blipFill>
          <a:blip r:embed="rId4" cstate="print"/>
          <a:srcRect l="25821" t="13515" r="5335"/>
          <a:stretch>
            <a:fillRect/>
          </a:stretch>
        </p:blipFill>
        <p:spPr>
          <a:xfrm rot="5400000">
            <a:off x="2671248" y="1400662"/>
            <a:ext cx="2500330" cy="141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10204_100232.jpg"/>
          <p:cNvPicPr>
            <a:picLocks noChangeAspect="1"/>
          </p:cNvPicPr>
          <p:nvPr/>
        </p:nvPicPr>
        <p:blipFill>
          <a:blip r:embed="rId5" cstate="print"/>
          <a:srcRect l="13333" r="8333"/>
          <a:stretch>
            <a:fillRect/>
          </a:stretch>
        </p:blipFill>
        <p:spPr>
          <a:xfrm>
            <a:off x="4929190" y="785794"/>
            <a:ext cx="3000396" cy="172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204_100952.jpg"/>
          <p:cNvPicPr>
            <a:picLocks noChangeAspect="1"/>
          </p:cNvPicPr>
          <p:nvPr/>
        </p:nvPicPr>
        <p:blipFill>
          <a:blip r:embed="rId6" cstate="print"/>
          <a:srcRect r="18420"/>
          <a:stretch>
            <a:fillRect/>
          </a:stretch>
        </p:blipFill>
        <p:spPr>
          <a:xfrm>
            <a:off x="6286512" y="2571744"/>
            <a:ext cx="259018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10204_100549.jpg"/>
          <p:cNvPicPr>
            <a:picLocks noChangeAspect="1"/>
          </p:cNvPicPr>
          <p:nvPr/>
        </p:nvPicPr>
        <p:blipFill>
          <a:blip r:embed="rId7" cstate="print"/>
          <a:srcRect l="4545"/>
          <a:stretch>
            <a:fillRect/>
          </a:stretch>
        </p:blipFill>
        <p:spPr>
          <a:xfrm>
            <a:off x="214282" y="2214554"/>
            <a:ext cx="3000364" cy="141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0204_100631.jpg"/>
          <p:cNvPicPr>
            <a:picLocks noChangeAspect="1"/>
          </p:cNvPicPr>
          <p:nvPr/>
        </p:nvPicPr>
        <p:blipFill>
          <a:blip r:embed="rId8" cstate="print"/>
          <a:srcRect l="16949" r="20338"/>
          <a:stretch>
            <a:fillRect/>
          </a:stretch>
        </p:blipFill>
        <p:spPr>
          <a:xfrm>
            <a:off x="2357422" y="3714752"/>
            <a:ext cx="2244980" cy="161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210204_100757.jpg"/>
          <p:cNvPicPr>
            <a:picLocks noChangeAspect="1"/>
          </p:cNvPicPr>
          <p:nvPr/>
        </p:nvPicPr>
        <p:blipFill>
          <a:blip r:embed="rId9" cstate="print"/>
          <a:srcRect l="34128"/>
          <a:stretch>
            <a:fillRect/>
          </a:stretch>
        </p:blipFill>
        <p:spPr>
          <a:xfrm rot="5400000">
            <a:off x="4375337" y="3339911"/>
            <a:ext cx="2143141" cy="146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09315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IMG_20210204_102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635004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внимание!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</cp:revision>
  <dcterms:created xsi:type="dcterms:W3CDTF">2021-02-04T09:01:16Z</dcterms:created>
  <dcterms:modified xsi:type="dcterms:W3CDTF">2021-02-04T12:54:10Z</dcterms:modified>
</cp:coreProperties>
</file>