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6" r:id="rId2"/>
    <p:sldId id="270" r:id="rId3"/>
    <p:sldId id="269" r:id="rId4"/>
    <p:sldId id="278" r:id="rId5"/>
    <p:sldId id="274" r:id="rId6"/>
    <p:sldId id="267" r:id="rId7"/>
    <p:sldId id="287" r:id="rId8"/>
    <p:sldId id="286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7" autoAdjust="0"/>
    <p:restoredTop sz="94660"/>
  </p:normalViewPr>
  <p:slideViewPr>
    <p:cSldViewPr>
      <p:cViewPr varScale="1">
        <p:scale>
          <a:sx n="107" d="100"/>
          <a:sy n="107" d="100"/>
        </p:scale>
        <p:origin x="27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97A-4A70-49A4-9BB0-8663D0F176E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4C20-A2EF-465B-B3DD-7B6EFA0FB0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97A-4A70-49A4-9BB0-8663D0F176E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4C20-A2EF-465B-B3DD-7B6EFA0F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97A-4A70-49A4-9BB0-8663D0F176E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4C20-A2EF-465B-B3DD-7B6EFA0F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97A-4A70-49A4-9BB0-8663D0F176E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4C20-A2EF-465B-B3DD-7B6EFA0FB0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97A-4A70-49A4-9BB0-8663D0F176E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4C20-A2EF-465B-B3DD-7B6EFA0F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97A-4A70-49A4-9BB0-8663D0F176E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4C20-A2EF-465B-B3DD-7B6EFA0FB0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97A-4A70-49A4-9BB0-8663D0F176E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4C20-A2EF-465B-B3DD-7B6EFA0FB0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97A-4A70-49A4-9BB0-8663D0F176E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4C20-A2EF-465B-B3DD-7B6EFA0F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97A-4A70-49A4-9BB0-8663D0F176E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4C20-A2EF-465B-B3DD-7B6EFA0F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97A-4A70-49A4-9BB0-8663D0F176E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4C20-A2EF-465B-B3DD-7B6EFA0F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97A-4A70-49A4-9BB0-8663D0F176EB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64C20-A2EF-465B-B3DD-7B6EFA0FB0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2B5698-0FCB-405B-86B1-7A7EDED663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3A28F2-1868-4F7B-8877-C038A8F6BF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53344" y="1628800"/>
            <a:ext cx="6840760" cy="44644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Лого-роботы «Пчёлка» - средство современного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направления развития детей дошкольного возраста в ДОО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484062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Georgia" panose="02040502050405020303" pitchFamily="18" charset="0"/>
              </a:rPr>
              <a:t>Воспитатель:</a:t>
            </a:r>
          </a:p>
          <a:p>
            <a:r>
              <a:rPr lang="ru-RU" sz="1600" b="1" dirty="0">
                <a:latin typeface="Georgia" panose="02040502050405020303" pitchFamily="18" charset="0"/>
              </a:rPr>
              <a:t> Назарова Н. 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7824" y="6298346"/>
            <a:ext cx="412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Прокопьевский МО, 2023 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252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Georgia" panose="02040502050405020303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600" dirty="0">
                <a:latin typeface="Georgia" panose="02040502050405020303" pitchFamily="18" charset="0"/>
              </a:rPr>
              <a:t>«Калачевская средняя общеобразовательная школа»</a:t>
            </a:r>
          </a:p>
          <a:p>
            <a:pPr algn="ctr"/>
            <a:endParaRPr lang="ru-RU" sz="1600" dirty="0">
              <a:latin typeface="Georgia" panose="02040502050405020303" pitchFamily="18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B06DCF6-54E2-FE9D-9534-2604E0827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2" r="12719" b="-847"/>
          <a:stretch/>
        </p:blipFill>
        <p:spPr bwMode="auto">
          <a:xfrm flipH="1">
            <a:off x="425252" y="3861048"/>
            <a:ext cx="3518638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4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-315416"/>
            <a:ext cx="8136904" cy="144016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ru-RU" sz="128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2800" b="1" dirty="0">
                <a:solidFill>
                  <a:schemeClr val="tx1"/>
                </a:solidFill>
                <a:latin typeface="Georgia" panose="02040502050405020303" pitchFamily="18" charset="0"/>
              </a:rPr>
              <a:t>Лого-робот «Пчёлка»</a:t>
            </a:r>
          </a:p>
        </p:txBody>
      </p:sp>
      <p:pic>
        <p:nvPicPr>
          <p:cNvPr id="1027" name="Picture 3" descr="C:\Users\User\Downloads\Новая папка\Слайд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t="36266" r="48245" b="21751"/>
          <a:stretch/>
        </p:blipFill>
        <p:spPr bwMode="auto">
          <a:xfrm flipH="1">
            <a:off x="323528" y="1771942"/>
            <a:ext cx="4393057" cy="3314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2060848"/>
            <a:ext cx="4320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Georgia" panose="02040502050405020303" pitchFamily="18" charset="0"/>
              </a:rPr>
              <a:t>Это программируемый напольный мини-робот.</a:t>
            </a:r>
          </a:p>
          <a:p>
            <a:pPr algn="ctr"/>
            <a:r>
              <a:rPr lang="ru-RU" sz="2000" b="1" dirty="0">
                <a:latin typeface="Georgia" panose="02040502050405020303" pitchFamily="18" charset="0"/>
              </a:rPr>
              <a:t> С помощью данного устройства дети могут с легкостью изучать простейшие элементы программирования, задавая роботу план действий и разрабатывая для него различные задания </a:t>
            </a:r>
          </a:p>
        </p:txBody>
      </p:sp>
    </p:spTree>
    <p:extLst>
      <p:ext uri="{BB962C8B-B14F-4D97-AF65-F5344CB8AC3E}">
        <p14:creationId xmlns:p14="http://schemas.microsoft.com/office/powerpoint/2010/main" val="390476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7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Педагогический потенциал </a:t>
            </a:r>
          </a:p>
        </p:txBody>
      </p:sp>
      <p:sp>
        <p:nvSpPr>
          <p:cNvPr id="17" name="Шестиугольник 16"/>
          <p:cNvSpPr/>
          <p:nvPr/>
        </p:nvSpPr>
        <p:spPr>
          <a:xfrm>
            <a:off x="1685755" y="980729"/>
            <a:ext cx="2010299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Развитие мелкой моторики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5798698" y="980729"/>
            <a:ext cx="2085669" cy="1512168"/>
          </a:xfrm>
          <a:prstGeom prst="hex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Развитие умения работать в группе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800424" y="2689228"/>
            <a:ext cx="2588000" cy="1761935"/>
          </a:xfrm>
          <a:prstGeom prst="hex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Развитие пространственной ориентации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1117768" y="2689228"/>
            <a:ext cx="2464054" cy="1761934"/>
          </a:xfrm>
          <a:prstGeom prst="hexagon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Развитие коммуникативных навыков</a:t>
            </a:r>
          </a:p>
        </p:txBody>
      </p:sp>
      <p:sp>
        <p:nvSpPr>
          <p:cNvPr id="30" name="Шестиугольник 29"/>
          <p:cNvSpPr/>
          <p:nvPr/>
        </p:nvSpPr>
        <p:spPr>
          <a:xfrm>
            <a:off x="2483768" y="4535370"/>
            <a:ext cx="2160240" cy="1584175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Развитие умения составлять алгоритмы</a:t>
            </a:r>
          </a:p>
        </p:txBody>
      </p:sp>
      <p:sp>
        <p:nvSpPr>
          <p:cNvPr id="31" name="Шестиугольник 30"/>
          <p:cNvSpPr/>
          <p:nvPr/>
        </p:nvSpPr>
        <p:spPr>
          <a:xfrm>
            <a:off x="6782797" y="4535370"/>
            <a:ext cx="2105989" cy="1584175"/>
          </a:xfrm>
          <a:prstGeom prst="hex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Развитие словарного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запаса</a:t>
            </a:r>
          </a:p>
        </p:txBody>
      </p:sp>
      <p:sp>
        <p:nvSpPr>
          <p:cNvPr id="32" name="Шестиугольник 31"/>
          <p:cNvSpPr/>
          <p:nvPr/>
        </p:nvSpPr>
        <p:spPr>
          <a:xfrm>
            <a:off x="4665782" y="4535370"/>
            <a:ext cx="2148256" cy="1584175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Развитие</a:t>
            </a:r>
          </a:p>
          <a:p>
            <a:pPr algn="ctr"/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 умения </a:t>
            </a:r>
          </a:p>
          <a:p>
            <a:pPr algn="ctr"/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считать</a:t>
            </a:r>
          </a:p>
        </p:txBody>
      </p:sp>
      <p:sp>
        <p:nvSpPr>
          <p:cNvPr id="33" name="Шестиугольник 32"/>
          <p:cNvSpPr/>
          <p:nvPr/>
        </p:nvSpPr>
        <p:spPr>
          <a:xfrm>
            <a:off x="395536" y="4535371"/>
            <a:ext cx="2088232" cy="1584175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Развитие предметных знаний</a:t>
            </a:r>
          </a:p>
        </p:txBody>
      </p:sp>
      <p:sp>
        <p:nvSpPr>
          <p:cNvPr id="34" name="Шестиугольник 33"/>
          <p:cNvSpPr/>
          <p:nvPr/>
        </p:nvSpPr>
        <p:spPr>
          <a:xfrm>
            <a:off x="3723686" y="980729"/>
            <a:ext cx="2076738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Развитие логического мышления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2" t="7460" r="4582" b="9346"/>
          <a:stretch/>
        </p:blipFill>
        <p:spPr>
          <a:xfrm>
            <a:off x="3688675" y="2552751"/>
            <a:ext cx="1873505" cy="1835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116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98629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Элементы  управления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5" r="19508" b="9874"/>
          <a:stretch/>
        </p:blipFill>
        <p:spPr bwMode="auto">
          <a:xfrm>
            <a:off x="870910" y="1774967"/>
            <a:ext cx="2888326" cy="3286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10048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Вперёд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298071" y="1513314"/>
            <a:ext cx="0" cy="12391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39441" y="4229015"/>
            <a:ext cx="32861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55172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Назад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3888" y="22048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Вправо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915816" y="2574196"/>
            <a:ext cx="1008112" cy="8863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915816" y="2574195"/>
            <a:ext cx="1008112" cy="8863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2838" y="220486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Влево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936078" y="2574195"/>
            <a:ext cx="748762" cy="8863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915816" y="4149080"/>
            <a:ext cx="1008112" cy="848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63888" y="499784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Пауза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1751" y="4815783"/>
            <a:ext cx="1504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Очистка памяти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936078" y="4149080"/>
            <a:ext cx="720547" cy="72182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714061" y="4128104"/>
            <a:ext cx="164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Запуск программы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380241" y="3645024"/>
            <a:ext cx="1687703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E8A67C7-34EA-6235-1F1D-8D733F7F1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121036"/>
              </p:ext>
            </p:extLst>
          </p:nvPr>
        </p:nvGraphicFramePr>
        <p:xfrm>
          <a:off x="5357931" y="676526"/>
          <a:ext cx="3727926" cy="521646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572137">
                  <a:extLst>
                    <a:ext uri="{9D8B030D-6E8A-4147-A177-3AD203B41FA5}">
                      <a16:colId xmlns:a16="http://schemas.microsoft.com/office/drawing/2014/main" val="3397751524"/>
                    </a:ext>
                  </a:extLst>
                </a:gridCol>
                <a:gridCol w="3155789">
                  <a:extLst>
                    <a:ext uri="{9D8B030D-6E8A-4147-A177-3AD203B41FA5}">
                      <a16:colId xmlns:a16="http://schemas.microsoft.com/office/drawing/2014/main" val="1717175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Вперед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67160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effectLst/>
                        </a:rPr>
                        <a:t>↓</a:t>
                      </a:r>
                      <a:endParaRPr lang="ru-RU" sz="28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Назад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3634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effectLst/>
                        </a:rPr>
                        <a:t>←</a:t>
                      </a:r>
                      <a:endParaRPr lang="ru-RU" sz="28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Поворот налево на 90° (как по часовой стрелке, так и против)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61595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effectLst/>
                        </a:rPr>
                        <a:t>→</a:t>
                      </a:r>
                      <a:endParaRPr lang="ru-RU" sz="28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Поворот направо на 90°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4106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effectLst/>
                        </a:rPr>
                        <a:t>II</a:t>
                      </a:r>
                      <a:endParaRPr lang="ru-RU" sz="28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Пауза продолжительностью</a:t>
                      </a:r>
                    </a:p>
                    <a:p>
                      <a:pPr marL="1358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1 секунда (возможно задать паузу после выполнения одной команды перед началом другой)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4986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effectLst/>
                        </a:rPr>
                        <a:t>Х</a:t>
                      </a:r>
                      <a:endParaRPr lang="ru-RU" sz="28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Очистить память (перед тем как программировать пчелу на следующие действия, нужно очистить память)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9266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effectLst/>
                        </a:rPr>
                        <a:t>GO</a:t>
                      </a:r>
                      <a:endParaRPr lang="ru-RU" sz="2800" b="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Запустить программу (как только задан маршрут передвижения пчелы нажимаем кнопку)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6007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98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8789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Georgia" panose="02040502050405020303" pitchFamily="18" charset="0"/>
              </a:rPr>
              <a:t>Игровые поля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48" y="825224"/>
            <a:ext cx="2532703" cy="224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70" y="4366005"/>
            <a:ext cx="2552081" cy="239361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7B6A01-599B-168C-1886-80007ACA15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89" t="6386" r="9816" b="3205"/>
          <a:stretch/>
        </p:blipFill>
        <p:spPr>
          <a:xfrm>
            <a:off x="103884" y="4322649"/>
            <a:ext cx="2337590" cy="2396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2D6C6E-5EDA-DFE0-00D2-1CF93CDCF8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5" b="10665"/>
          <a:stretch/>
        </p:blipFill>
        <p:spPr>
          <a:xfrm>
            <a:off x="6212482" y="4005064"/>
            <a:ext cx="2450522" cy="251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A44C06F-FC68-85F7-BA18-CFE1A06F8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16341"/>
            <a:ext cx="546910" cy="41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EAB658-EFF8-C186-9455-186278616D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t="6976" r="6506" b="8472"/>
          <a:stretch/>
        </p:blipFill>
        <p:spPr>
          <a:xfrm>
            <a:off x="6372200" y="1113553"/>
            <a:ext cx="2131086" cy="2132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B8827A-1726-ABF7-6B00-72E922BF15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6" y="1122711"/>
            <a:ext cx="2186103" cy="2211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5BDAD3-A404-D90D-F149-5EF5C2AD70B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" b="-1"/>
          <a:stretch/>
        </p:blipFill>
        <p:spPr>
          <a:xfrm>
            <a:off x="2267744" y="3017525"/>
            <a:ext cx="3922056" cy="1319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546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3BD06694-CB3E-D4C5-B277-6E3579C1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5" r="11175"/>
          <a:stretch/>
        </p:blipFill>
        <p:spPr bwMode="auto">
          <a:xfrm>
            <a:off x="1331640" y="366093"/>
            <a:ext cx="6654541" cy="6427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9C4963-AD97-66F8-4689-87A2D0304FFE}"/>
              </a:ext>
            </a:extLst>
          </p:cNvPr>
          <p:cNvSpPr txBox="1"/>
          <p:nvPr/>
        </p:nvSpPr>
        <p:spPr>
          <a:xfrm>
            <a:off x="4139952" y="366093"/>
            <a:ext cx="11243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I</a:t>
            </a:r>
            <a:r>
              <a:rPr lang="ru-RU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этап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B16188-A879-5ABB-74E3-871B3B22BDC2}"/>
              </a:ext>
            </a:extLst>
          </p:cNvPr>
          <p:cNvSpPr txBox="1"/>
          <p:nvPr/>
        </p:nvSpPr>
        <p:spPr>
          <a:xfrm>
            <a:off x="2627784" y="-10790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Georgia" panose="02040502050405020303" pitchFamily="18" charset="0"/>
                <a:ea typeface="Calibri" panose="020F0502020204030204" pitchFamily="34" charset="0"/>
              </a:rPr>
              <a:t>Этапы обучения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5524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A98457CC-7795-7DB6-4501-7E2E5EE80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5" r="11175"/>
          <a:stretch/>
        </p:blipFill>
        <p:spPr bwMode="auto">
          <a:xfrm>
            <a:off x="902834" y="332656"/>
            <a:ext cx="6755904" cy="6525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539261-0571-4EB5-076B-6C9828BFE310}"/>
              </a:ext>
            </a:extLst>
          </p:cNvPr>
          <p:cNvSpPr txBox="1"/>
          <p:nvPr/>
        </p:nvSpPr>
        <p:spPr>
          <a:xfrm>
            <a:off x="3777844" y="404664"/>
            <a:ext cx="108011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Georgia" panose="02040502050405020303" pitchFamily="18" charset="0"/>
                <a:ea typeface="Calibri" panose="020F0502020204030204" pitchFamily="34" charset="0"/>
              </a:rPr>
              <a:t>II</a:t>
            </a:r>
            <a:r>
              <a:rPr lang="ru-RU" b="1" dirty="0">
                <a:latin typeface="Georgia" panose="02040502050405020303" pitchFamily="18" charset="0"/>
                <a:ea typeface="Calibri" panose="020F0502020204030204" pitchFamily="34" charset="0"/>
              </a:rPr>
              <a:t> этап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B16188-A879-5ABB-74E3-871B3B22BDC2}"/>
              </a:ext>
            </a:extLst>
          </p:cNvPr>
          <p:cNvSpPr txBox="1"/>
          <p:nvPr/>
        </p:nvSpPr>
        <p:spPr>
          <a:xfrm>
            <a:off x="2555776" y="-8033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Georgia" panose="02040502050405020303" pitchFamily="18" charset="0"/>
                <a:ea typeface="Calibri" panose="020F0502020204030204" pitchFamily="34" charset="0"/>
              </a:rPr>
              <a:t>Этапы обучения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438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1" r="10933" b="16778"/>
          <a:stretch/>
        </p:blipFill>
        <p:spPr bwMode="auto">
          <a:xfrm>
            <a:off x="869325" y="332656"/>
            <a:ext cx="6701617" cy="6472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55005C-7633-07B6-A9C2-ABD5974F4E7D}"/>
              </a:ext>
            </a:extLst>
          </p:cNvPr>
          <p:cNvSpPr txBox="1"/>
          <p:nvPr/>
        </p:nvSpPr>
        <p:spPr>
          <a:xfrm>
            <a:off x="3203848" y="404664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Georgia" panose="02040502050405020303" pitchFamily="18" charset="0"/>
                <a:ea typeface="Calibri" panose="020F0502020204030204" pitchFamily="34" charset="0"/>
              </a:rPr>
              <a:t>III</a:t>
            </a:r>
            <a:r>
              <a:rPr lang="ru-RU" b="1" dirty="0">
                <a:latin typeface="Georgia" panose="02040502050405020303" pitchFamily="18" charset="0"/>
                <a:ea typeface="Calibri" panose="020F0502020204030204" pitchFamily="34" charset="0"/>
              </a:rPr>
              <a:t> этап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B16188-A879-5ABB-74E3-871B3B22BDC2}"/>
              </a:ext>
            </a:extLst>
          </p:cNvPr>
          <p:cNvSpPr txBox="1"/>
          <p:nvPr/>
        </p:nvSpPr>
        <p:spPr>
          <a:xfrm>
            <a:off x="2627784" y="-6427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Georgia" panose="02040502050405020303" pitchFamily="18" charset="0"/>
                <a:ea typeface="Calibri" panose="020F0502020204030204" pitchFamily="34" charset="0"/>
              </a:rPr>
              <a:t>Этапы обучения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01861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16832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5" r="12832" b="36849"/>
          <a:stretch/>
        </p:blipFill>
        <p:spPr bwMode="auto">
          <a:xfrm>
            <a:off x="24281" y="3740840"/>
            <a:ext cx="4330804" cy="2712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r="14403"/>
          <a:stretch/>
        </p:blipFill>
        <p:spPr bwMode="auto">
          <a:xfrm>
            <a:off x="4388367" y="510337"/>
            <a:ext cx="4630132" cy="2762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877650B1-AD5B-48B6-4D06-36F5DAE29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r="5091"/>
          <a:stretch/>
        </p:blipFill>
        <p:spPr bwMode="auto">
          <a:xfrm>
            <a:off x="-58132" y="560711"/>
            <a:ext cx="4330804" cy="2712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19E378B-B8A2-2B43-8825-BB15971BD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2" b="8262"/>
          <a:stretch/>
        </p:blipFill>
        <p:spPr bwMode="auto">
          <a:xfrm>
            <a:off x="4572000" y="3717032"/>
            <a:ext cx="4330804" cy="2712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79020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1516</TotalTime>
  <Words>202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Дмитрий Назаров</cp:lastModifiedBy>
  <cp:revision>122</cp:revision>
  <dcterms:created xsi:type="dcterms:W3CDTF">2019-10-13T08:29:37Z</dcterms:created>
  <dcterms:modified xsi:type="dcterms:W3CDTF">2023-12-14T13:35:43Z</dcterms:modified>
</cp:coreProperties>
</file>