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77" r:id="rId2"/>
    <p:sldId id="275" r:id="rId3"/>
    <p:sldId id="276" r:id="rId4"/>
    <p:sldId id="256" r:id="rId5"/>
    <p:sldId id="274" r:id="rId6"/>
    <p:sldId id="257" r:id="rId7"/>
    <p:sldId id="261" r:id="rId8"/>
    <p:sldId id="278" r:id="rId9"/>
    <p:sldId id="259" r:id="rId10"/>
    <p:sldId id="260" r:id="rId11"/>
    <p:sldId id="279" r:id="rId12"/>
    <p:sldId id="262" r:id="rId13"/>
    <p:sldId id="264" r:id="rId14"/>
    <p:sldId id="266" r:id="rId15"/>
    <p:sldId id="267" r:id="rId16"/>
    <p:sldId id="269" r:id="rId17"/>
    <p:sldId id="271" r:id="rId18"/>
    <p:sldId id="272" r:id="rId19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97B1B"/>
    <a:srgbClr val="396115"/>
    <a:srgbClr val="00CC00"/>
    <a:srgbClr val="7DD330"/>
    <a:srgbClr val="0C7CD2"/>
    <a:srgbClr val="1F7EE7"/>
    <a:srgbClr val="AE1517"/>
    <a:srgbClr val="CC0000"/>
    <a:srgbClr val="4E6A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81" autoAdjust="0"/>
    <p:restoredTop sz="94661" autoAdjust="0"/>
  </p:normalViewPr>
  <p:slideViewPr>
    <p:cSldViewPr>
      <p:cViewPr varScale="1">
        <p:scale>
          <a:sx n="86" d="100"/>
          <a:sy n="86" d="100"/>
        </p:scale>
        <p:origin x="1128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8148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2CDA68-238A-4BEB-9CC0-204F73631ABE}" type="datetimeFigureOut">
              <a:rPr lang="ru-RU" smtClean="0"/>
              <a:t>02.04.2024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570B15-7822-4A01-9EF2-5132FD8B40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035370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986DD1-5232-439C-ADF9-A1B09CE9F5C3}" type="datetimeFigureOut">
              <a:rPr lang="ru-RU" smtClean="0"/>
              <a:t>02.04.2024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3D13A7-5ABA-4958-B788-B556B87716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16645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hyperlink" Target="http://www.powerpointstyles.com/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  <a:alpha val="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6" name="Text Box 22"/>
          <p:cNvSpPr txBox="1">
            <a:spLocks noChangeArrowheads="1"/>
          </p:cNvSpPr>
          <p:nvPr userDrawn="1"/>
        </p:nvSpPr>
        <p:spPr bwMode="auto">
          <a:xfrm>
            <a:off x="3348038" y="6237288"/>
            <a:ext cx="2990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>
                <a:hlinkClick r:id="rId13"/>
              </a:rPr>
              <a:t>Free Powerpoint Templates</a:t>
            </a:r>
            <a:endParaRPr lang="fr-FR"/>
          </a:p>
        </p:txBody>
      </p:sp>
      <p:pic>
        <p:nvPicPr>
          <p:cNvPr id="1045" name="Picture 21" descr="cvbtrhghg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32" name="Text Box 8"/>
          <p:cNvSpPr txBox="1">
            <a:spLocks noChangeArrowheads="1"/>
          </p:cNvSpPr>
          <p:nvPr userDrawn="1"/>
        </p:nvSpPr>
        <p:spPr bwMode="auto">
          <a:xfrm>
            <a:off x="7962900" y="6375400"/>
            <a:ext cx="1073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b="1">
                <a:solidFill>
                  <a:srgbClr val="396115"/>
                </a:solidFill>
              </a:rPr>
              <a:t>Page </a:t>
            </a:r>
            <a:fld id="{D2F297A1-714F-4DB1-856E-EF569CD4B4F9}" type="slidenum">
              <a:rPr lang="fr-FR" b="1">
                <a:solidFill>
                  <a:srgbClr val="396115"/>
                </a:solidFill>
              </a:rPr>
              <a:pPr/>
              <a:t>‹#›</a:t>
            </a:fld>
            <a:endParaRPr lang="fr-FR" b="1">
              <a:solidFill>
                <a:srgbClr val="396115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/>
  </p:transition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powerpointstyles.com/" TargetMode="Externa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powerpointstyles.com/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5" name="Text Box 17"/>
          <p:cNvSpPr txBox="1">
            <a:spLocks noChangeArrowheads="1"/>
          </p:cNvSpPr>
          <p:nvPr/>
        </p:nvSpPr>
        <p:spPr bwMode="auto">
          <a:xfrm>
            <a:off x="3348038" y="6237288"/>
            <a:ext cx="2990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>
                <a:hlinkClick r:id="rId2"/>
              </a:rPr>
              <a:t>Free Powerpoint Templates</a:t>
            </a:r>
            <a:endParaRPr lang="fr-FR"/>
          </a:p>
        </p:txBody>
      </p:sp>
      <p:pic>
        <p:nvPicPr>
          <p:cNvPr id="2064" name="Picture 16" descr="uykrfjh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429604" y="1166842"/>
            <a:ext cx="8284791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9600" b="1" dirty="0" smtClean="0">
                <a:solidFill>
                  <a:srgbClr val="FF0000"/>
                </a:solidFill>
                <a:latin typeface="Verdana" pitchFamily="34" charset="0"/>
              </a:rPr>
              <a:t>КРАСНАЯ КНИГА РОССИИ</a:t>
            </a:r>
            <a:endParaRPr lang="fr-FR" sz="96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807470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858148" y="6429396"/>
            <a:ext cx="1143008" cy="428604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2135468" y="32048"/>
            <a:ext cx="7000892" cy="1143000"/>
          </a:xfrm>
        </p:spPr>
        <p:txBody>
          <a:bodyPr/>
          <a:lstStyle/>
          <a:p>
            <a:r>
              <a:rPr lang="ru-RU" sz="4200" b="1" i="1" u="sng" dirty="0">
                <a:solidFill>
                  <a:srgbClr val="7030A0"/>
                </a:solidFill>
                <a:latin typeface="Bookman Old Style" pitchFamily="18" charset="0"/>
              </a:rPr>
              <a:t>Мак </a:t>
            </a:r>
            <a:r>
              <a:rPr lang="ru-RU" sz="4200" b="1" i="1" u="sng" dirty="0" err="1" smtClean="0">
                <a:solidFill>
                  <a:srgbClr val="7030A0"/>
                </a:solidFill>
                <a:latin typeface="Bookman Old Style" pitchFamily="18" charset="0"/>
              </a:rPr>
              <a:t>прицветниковый</a:t>
            </a:r>
            <a:r>
              <a:rPr lang="ru-RU" sz="4200" b="1" i="1" u="sng" dirty="0" smtClean="0">
                <a:solidFill>
                  <a:srgbClr val="7030A0"/>
                </a:solidFill>
                <a:latin typeface="Bookman Old Style" pitchFamily="18" charset="0"/>
              </a:rPr>
              <a:t> </a:t>
            </a:r>
            <a:r>
              <a:rPr lang="ru-RU" sz="4200" i="1" u="sng" dirty="0" smtClean="0">
                <a:solidFill>
                  <a:srgbClr val="7030A0"/>
                </a:solidFill>
                <a:latin typeface="Bookman Old Style" pitchFamily="18" charset="0"/>
              </a:rPr>
              <a:t>(</a:t>
            </a:r>
            <a:r>
              <a:rPr lang="ru-RU" sz="4200" i="1" u="sng" dirty="0" err="1" smtClean="0">
                <a:solidFill>
                  <a:srgbClr val="7030A0"/>
                </a:solidFill>
                <a:latin typeface="Bookman Old Style" pitchFamily="18" charset="0"/>
              </a:rPr>
              <a:t>Papaver</a:t>
            </a:r>
            <a:r>
              <a:rPr lang="ru-RU" sz="4200" i="1" u="sng" dirty="0" smtClean="0">
                <a:solidFill>
                  <a:srgbClr val="7030A0"/>
                </a:solidFill>
                <a:latin typeface="Bookman Old Style" pitchFamily="18" charset="0"/>
              </a:rPr>
              <a:t> </a:t>
            </a:r>
            <a:r>
              <a:rPr lang="ru-RU" sz="4200" i="1" u="sng" dirty="0" err="1">
                <a:solidFill>
                  <a:srgbClr val="7030A0"/>
                </a:solidFill>
                <a:latin typeface="Bookman Old Style" pitchFamily="18" charset="0"/>
              </a:rPr>
              <a:t>bracteatum</a:t>
            </a:r>
            <a:r>
              <a:rPr lang="ru-RU" sz="4200" i="1" u="sng" dirty="0">
                <a:solidFill>
                  <a:srgbClr val="7030A0"/>
                </a:solidFill>
                <a:latin typeface="Bookman Old Style" pitchFamily="18" charset="0"/>
              </a:rPr>
              <a:t>)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>
          <a:xfrm>
            <a:off x="4644008" y="1743071"/>
            <a:ext cx="4330372" cy="5000660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rgbClr val="497B1B"/>
                </a:solidFill>
                <a:latin typeface="+mn-lt"/>
                <a:ea typeface="+mn-ea"/>
                <a:cs typeface="+mn-cs"/>
              </a:rPr>
              <a:t>Мак </a:t>
            </a:r>
            <a:r>
              <a:rPr lang="ru-RU" sz="2400" b="1" dirty="0" err="1" smtClean="0">
                <a:solidFill>
                  <a:srgbClr val="497B1B"/>
                </a:solidFill>
                <a:latin typeface="+mn-lt"/>
                <a:ea typeface="+mn-ea"/>
                <a:cs typeface="+mn-cs"/>
              </a:rPr>
              <a:t>прицветниковый</a:t>
            </a:r>
            <a:r>
              <a:rPr lang="ru-RU" sz="2400" b="1" dirty="0" smtClean="0">
                <a:solidFill>
                  <a:srgbClr val="497B1B"/>
                </a:solidFill>
                <a:latin typeface="+mn-lt"/>
                <a:ea typeface="+mn-ea"/>
                <a:cs typeface="+mn-cs"/>
              </a:rPr>
              <a:t> — </a:t>
            </a:r>
            <a:r>
              <a:rPr lang="ru-RU" sz="2400" b="1" dirty="0">
                <a:solidFill>
                  <a:srgbClr val="497B1B"/>
                </a:solidFill>
                <a:latin typeface="+mn-lt"/>
                <a:ea typeface="+mn-ea"/>
                <a:cs typeface="+mn-cs"/>
              </a:rPr>
              <a:t>выразительный и эффектный цветок. </a:t>
            </a:r>
            <a:endParaRPr lang="ru-RU" sz="2400" b="1" dirty="0" smtClean="0">
              <a:solidFill>
                <a:srgbClr val="497B1B"/>
              </a:solidFill>
              <a:latin typeface="+mn-lt"/>
              <a:ea typeface="+mn-ea"/>
              <a:cs typeface="+mn-cs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rgbClr val="497B1B"/>
                </a:solidFill>
                <a:latin typeface="+mn-lt"/>
                <a:ea typeface="+mn-ea"/>
                <a:cs typeface="+mn-cs"/>
              </a:rPr>
              <a:t>В </a:t>
            </a:r>
            <a:r>
              <a:rPr lang="ru-RU" sz="2400" b="1" dirty="0">
                <a:solidFill>
                  <a:srgbClr val="497B1B"/>
                </a:solidFill>
                <a:latin typeface="+mn-lt"/>
                <a:ea typeface="+mn-ea"/>
                <a:cs typeface="+mn-cs"/>
              </a:rPr>
              <a:t>высоту достигает 130 см. Имеет </a:t>
            </a:r>
            <a:r>
              <a:rPr lang="ru-RU" sz="2400" b="1" dirty="0" smtClean="0">
                <a:solidFill>
                  <a:srgbClr val="497B1B"/>
                </a:solidFill>
                <a:latin typeface="+mn-lt"/>
                <a:ea typeface="+mn-ea"/>
                <a:cs typeface="+mn-cs"/>
              </a:rPr>
              <a:t>удивительно </a:t>
            </a:r>
            <a:r>
              <a:rPr lang="ru-RU" sz="2400" b="1" dirty="0">
                <a:solidFill>
                  <a:srgbClr val="497B1B"/>
                </a:solidFill>
                <a:latin typeface="+mn-lt"/>
                <a:ea typeface="+mn-ea"/>
                <a:cs typeface="+mn-cs"/>
              </a:rPr>
              <a:t>красивые пунцовые цветки, лепестки которых у основания помечены черным. Зацветает обычно в мае, продолжительность цветения составляет около 25 дней.</a:t>
            </a:r>
          </a:p>
        </p:txBody>
      </p:sp>
      <p:pic>
        <p:nvPicPr>
          <p:cNvPr id="16386" name="Picture 2" descr="C:\Users\Татьяна\Pictures\32832_b4a81081 (1)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362" y="1628801"/>
            <a:ext cx="4394622" cy="52292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71126" y="0"/>
            <a:ext cx="7355160" cy="1412776"/>
          </a:xfrm>
        </p:spPr>
        <p:txBody>
          <a:bodyPr/>
          <a:lstStyle/>
          <a:p>
            <a:r>
              <a:rPr lang="ru-RU" sz="4200" b="1" i="1" u="sng" dirty="0" smtClean="0">
                <a:solidFill>
                  <a:srgbClr val="7030A0"/>
                </a:solidFill>
                <a:latin typeface="Bookman Old Style" pitchFamily="18" charset="0"/>
              </a:rPr>
              <a:t>Кувшинка белая </a:t>
            </a:r>
            <a:br>
              <a:rPr lang="ru-RU" sz="4200" b="1" i="1" u="sng" dirty="0" smtClean="0">
                <a:solidFill>
                  <a:srgbClr val="7030A0"/>
                </a:solidFill>
                <a:latin typeface="Bookman Old Style" pitchFamily="18" charset="0"/>
              </a:rPr>
            </a:br>
            <a:r>
              <a:rPr lang="ru-RU" sz="4200" b="1" i="1" u="sng" dirty="0" smtClean="0">
                <a:solidFill>
                  <a:srgbClr val="7030A0"/>
                </a:solidFill>
                <a:latin typeface="Bookman Old Style" pitchFamily="18" charset="0"/>
              </a:rPr>
              <a:t>(</a:t>
            </a:r>
            <a:r>
              <a:rPr lang="ru-RU" sz="4200" b="1" i="1" u="sng" dirty="0">
                <a:solidFill>
                  <a:srgbClr val="7030A0"/>
                </a:solidFill>
                <a:latin typeface="Bookman Old Style" pitchFamily="18" charset="0"/>
              </a:rPr>
              <a:t>лат. </a:t>
            </a:r>
            <a:r>
              <a:rPr lang="en-US" sz="4200" b="1" i="1" u="sng" dirty="0" err="1">
                <a:solidFill>
                  <a:srgbClr val="7030A0"/>
                </a:solidFill>
                <a:latin typeface="Bookman Old Style" pitchFamily="18" charset="0"/>
              </a:rPr>
              <a:t>Nymphaéa</a:t>
            </a:r>
            <a:r>
              <a:rPr lang="en-US" sz="4200" b="1" i="1" u="sng" dirty="0">
                <a:solidFill>
                  <a:srgbClr val="7030A0"/>
                </a:solidFill>
                <a:latin typeface="Bookman Old Style" pitchFamily="18" charset="0"/>
              </a:rPr>
              <a:t> </a:t>
            </a:r>
            <a:r>
              <a:rPr lang="en-US" sz="4200" b="1" i="1" u="sng" dirty="0" err="1">
                <a:solidFill>
                  <a:srgbClr val="7030A0"/>
                </a:solidFill>
                <a:latin typeface="Bookman Old Style" pitchFamily="18" charset="0"/>
              </a:rPr>
              <a:t>álba</a:t>
            </a:r>
            <a:r>
              <a:rPr lang="en-US" sz="4200" b="1" i="1" u="sng" dirty="0">
                <a:solidFill>
                  <a:srgbClr val="7030A0"/>
                </a:solidFill>
                <a:latin typeface="Bookman Old Style" pitchFamily="18" charset="0"/>
              </a:rPr>
              <a:t>)</a:t>
            </a:r>
            <a:endParaRPr lang="ru-RU" sz="4200" b="1" i="1" u="sng" dirty="0">
              <a:solidFill>
                <a:srgbClr val="7030A0"/>
              </a:solidFill>
              <a:latin typeface="Bookman Old Style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436096" y="2132856"/>
            <a:ext cx="3707904" cy="4725144"/>
          </a:xfrm>
        </p:spPr>
        <p:txBody>
          <a:bodyPr/>
          <a:lstStyle/>
          <a:p>
            <a:pPr marL="0" indent="0" algn="just">
              <a:buNone/>
            </a:pPr>
            <a:r>
              <a:rPr lang="ru-RU" b="1" dirty="0" smtClean="0">
                <a:solidFill>
                  <a:srgbClr val="497B1B"/>
                </a:solidFill>
              </a:rPr>
              <a:t>Кувшинку белую можно встретить на поверхности спокойных озёр, рек со слабым течением, и сразу поверить в сказку про русалок и водяных.</a:t>
            </a:r>
            <a:endParaRPr lang="ru-RU" b="1" dirty="0">
              <a:solidFill>
                <a:srgbClr val="497B1B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l="8797" t="1417" r="10773" b="-1417"/>
          <a:stretch/>
        </p:blipFill>
        <p:spPr>
          <a:xfrm>
            <a:off x="0" y="1844824"/>
            <a:ext cx="5148064" cy="5080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27584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858148" y="6429396"/>
            <a:ext cx="1143008" cy="428604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2267744" y="21162"/>
            <a:ext cx="6543692" cy="1143000"/>
          </a:xfrm>
        </p:spPr>
        <p:txBody>
          <a:bodyPr/>
          <a:lstStyle/>
          <a:p>
            <a:r>
              <a:rPr lang="ru-RU" b="1" i="1" u="sng" dirty="0">
                <a:solidFill>
                  <a:srgbClr val="7030A0"/>
                </a:solidFill>
                <a:latin typeface="Bookman Old Style" pitchFamily="18" charset="0"/>
              </a:rPr>
              <a:t>Василек </a:t>
            </a:r>
            <a:r>
              <a:rPr lang="ru-RU" b="1" i="1" u="sng" dirty="0" smtClean="0">
                <a:solidFill>
                  <a:srgbClr val="7030A0"/>
                </a:solidFill>
                <a:latin typeface="Bookman Old Style" pitchFamily="18" charset="0"/>
              </a:rPr>
              <a:t>Талиева </a:t>
            </a:r>
            <a:r>
              <a:rPr lang="ru-RU" i="1" u="sng" dirty="0" smtClean="0">
                <a:solidFill>
                  <a:srgbClr val="7030A0"/>
                </a:solidFill>
                <a:latin typeface="Bookman Old Style" pitchFamily="18" charset="0"/>
              </a:rPr>
              <a:t>(</a:t>
            </a:r>
            <a:r>
              <a:rPr lang="ru-RU" i="1" u="sng" dirty="0" err="1" smtClean="0">
                <a:solidFill>
                  <a:srgbClr val="7030A0"/>
                </a:solidFill>
                <a:latin typeface="Bookman Old Style" pitchFamily="18" charset="0"/>
              </a:rPr>
              <a:t>Centaurea</a:t>
            </a:r>
            <a:r>
              <a:rPr lang="ru-RU" i="1" u="sng" dirty="0" smtClean="0">
                <a:solidFill>
                  <a:srgbClr val="7030A0"/>
                </a:solidFill>
                <a:latin typeface="Bookman Old Style" pitchFamily="18" charset="0"/>
              </a:rPr>
              <a:t> </a:t>
            </a:r>
            <a:r>
              <a:rPr lang="ru-RU" i="1" u="sng" dirty="0" err="1">
                <a:solidFill>
                  <a:srgbClr val="7030A0"/>
                </a:solidFill>
                <a:latin typeface="Bookman Old Style" pitchFamily="18" charset="0"/>
              </a:rPr>
              <a:t>taliewii</a:t>
            </a:r>
            <a:r>
              <a:rPr lang="ru-RU" i="1" u="sng" dirty="0">
                <a:solidFill>
                  <a:srgbClr val="7030A0"/>
                </a:solidFill>
                <a:latin typeface="Bookman Old Style" pitchFamily="18" charset="0"/>
              </a:rPr>
              <a:t>)</a:t>
            </a:r>
            <a:endParaRPr lang="ru-RU" sz="3600" i="1" u="sng" dirty="0">
              <a:solidFill>
                <a:srgbClr val="7030A0"/>
              </a:solidFill>
              <a:latin typeface="Bookman Old Style" pitchFamily="18" charset="0"/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>
          <a:xfrm>
            <a:off x="5076056" y="1571612"/>
            <a:ext cx="3853662" cy="5000660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2600" b="1" dirty="0">
                <a:solidFill>
                  <a:srgbClr val="497B1B"/>
                </a:solidFill>
                <a:latin typeface="+mn-lt"/>
                <a:ea typeface="+mn-ea"/>
                <a:cs typeface="+mn-cs"/>
              </a:rPr>
              <a:t>Василек Талиева </a:t>
            </a:r>
            <a:r>
              <a:rPr lang="ru-RU" sz="2600" b="1" dirty="0" smtClean="0">
                <a:solidFill>
                  <a:srgbClr val="497B1B"/>
                </a:solidFill>
                <a:latin typeface="+mn-lt"/>
                <a:ea typeface="+mn-ea"/>
                <a:cs typeface="+mn-cs"/>
              </a:rPr>
              <a:t>— очень красивый </a:t>
            </a:r>
            <a:r>
              <a:rPr lang="ru-RU" sz="2600" b="1" dirty="0">
                <a:solidFill>
                  <a:srgbClr val="497B1B"/>
                </a:solidFill>
                <a:latin typeface="+mn-lt"/>
                <a:ea typeface="+mn-ea"/>
                <a:cs typeface="+mn-cs"/>
              </a:rPr>
              <a:t>цветок, </a:t>
            </a:r>
            <a:r>
              <a:rPr lang="ru-RU" sz="2600" b="1" dirty="0" smtClean="0">
                <a:solidFill>
                  <a:srgbClr val="497B1B"/>
                </a:solidFill>
              </a:rPr>
              <a:t>в</a:t>
            </a:r>
            <a:r>
              <a:rPr lang="ru-RU" sz="2600" b="1" dirty="0" smtClean="0">
                <a:solidFill>
                  <a:srgbClr val="497B1B"/>
                </a:solidFill>
                <a:latin typeface="+mn-lt"/>
                <a:ea typeface="+mn-ea"/>
                <a:cs typeface="+mn-cs"/>
              </a:rPr>
              <a:t>ысотой до </a:t>
            </a:r>
            <a:r>
              <a:rPr lang="ru-RU" sz="2600" b="1" dirty="0">
                <a:solidFill>
                  <a:srgbClr val="497B1B"/>
                </a:solidFill>
                <a:latin typeface="+mn-lt"/>
                <a:ea typeface="+mn-ea"/>
                <a:cs typeface="+mn-cs"/>
              </a:rPr>
              <a:t>70 </a:t>
            </a:r>
            <a:r>
              <a:rPr lang="ru-RU" sz="2600" b="1" dirty="0" smtClean="0">
                <a:solidFill>
                  <a:srgbClr val="497B1B"/>
                </a:solidFill>
                <a:latin typeface="+mn-lt"/>
                <a:ea typeface="+mn-ea"/>
                <a:cs typeface="+mn-cs"/>
              </a:rPr>
              <a:t>см, с удивительными </a:t>
            </a:r>
            <a:r>
              <a:rPr lang="ru-RU" sz="2600" b="1" dirty="0" err="1" smtClean="0">
                <a:solidFill>
                  <a:srgbClr val="497B1B"/>
                </a:solidFill>
                <a:latin typeface="+mn-lt"/>
                <a:ea typeface="+mn-ea"/>
                <a:cs typeface="+mn-cs"/>
              </a:rPr>
              <a:t>желто</a:t>
            </a:r>
            <a:r>
              <a:rPr lang="ru-RU" sz="2600" b="1" dirty="0" smtClean="0">
                <a:solidFill>
                  <a:srgbClr val="497B1B"/>
                </a:solidFill>
                <a:latin typeface="+mn-lt"/>
                <a:ea typeface="+mn-ea"/>
                <a:cs typeface="+mn-cs"/>
              </a:rPr>
              <a:t>-кремовыми корзиночками </a:t>
            </a:r>
            <a:r>
              <a:rPr lang="ru-RU" sz="2600" b="1" dirty="0">
                <a:solidFill>
                  <a:srgbClr val="497B1B"/>
                </a:solidFill>
                <a:latin typeface="+mn-lt"/>
                <a:ea typeface="+mn-ea"/>
                <a:cs typeface="+mn-cs"/>
              </a:rPr>
              <a:t>цветов. Стебель и листья опушены длинными волосками.</a:t>
            </a:r>
          </a:p>
        </p:txBody>
      </p:sp>
      <p:pic>
        <p:nvPicPr>
          <p:cNvPr id="18434" name="Picture 2" descr="C:\Users\Татьяна\Pictures\vasilek_talieva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10" y="1643050"/>
            <a:ext cx="4910269" cy="521495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858148" y="6429396"/>
            <a:ext cx="1143008" cy="428604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2457464" y="-11090"/>
            <a:ext cx="6543692" cy="1439850"/>
          </a:xfrm>
        </p:spPr>
        <p:txBody>
          <a:bodyPr/>
          <a:lstStyle/>
          <a:p>
            <a:r>
              <a:rPr lang="ru-RU" sz="5400" b="1" i="1" u="sng" dirty="0">
                <a:solidFill>
                  <a:srgbClr val="7030A0"/>
                </a:solidFill>
                <a:latin typeface="Bookman Old Style" pitchFamily="18" charset="0"/>
              </a:rPr>
              <a:t>Эдельвейс </a:t>
            </a:r>
            <a:r>
              <a:rPr lang="ru-RU" sz="4800" u="sng" dirty="0" smtClean="0">
                <a:solidFill>
                  <a:srgbClr val="7030A0"/>
                </a:solidFill>
                <a:latin typeface="Bookman Old Style" pitchFamily="18" charset="0"/>
              </a:rPr>
              <a:t/>
            </a:r>
            <a:br>
              <a:rPr lang="ru-RU" sz="4800" u="sng" dirty="0" smtClean="0">
                <a:solidFill>
                  <a:srgbClr val="7030A0"/>
                </a:solidFill>
                <a:latin typeface="Bookman Old Style" pitchFamily="18" charset="0"/>
              </a:rPr>
            </a:br>
            <a:r>
              <a:rPr lang="ru-RU" sz="4000" i="1" u="sng" dirty="0" smtClean="0">
                <a:solidFill>
                  <a:srgbClr val="7030A0"/>
                </a:solidFill>
                <a:latin typeface="Bookman Old Style" pitchFamily="18" charset="0"/>
              </a:rPr>
              <a:t>(</a:t>
            </a:r>
            <a:r>
              <a:rPr lang="ru-RU" sz="4000" i="1" u="sng" dirty="0" err="1">
                <a:solidFill>
                  <a:srgbClr val="7030A0"/>
                </a:solidFill>
                <a:latin typeface="Bookman Old Style" pitchFamily="18" charset="0"/>
              </a:rPr>
              <a:t>Leontopodium</a:t>
            </a:r>
            <a:r>
              <a:rPr lang="ru-RU" sz="4000" i="1" u="sng" dirty="0">
                <a:solidFill>
                  <a:srgbClr val="7030A0"/>
                </a:solidFill>
                <a:latin typeface="Bookman Old Style" pitchFamily="18" charset="0"/>
              </a:rPr>
              <a:t> </a:t>
            </a:r>
            <a:r>
              <a:rPr lang="ru-RU" sz="4000" i="1" u="sng" dirty="0" err="1">
                <a:solidFill>
                  <a:srgbClr val="7030A0"/>
                </a:solidFill>
                <a:latin typeface="Bookman Old Style" pitchFamily="18" charset="0"/>
              </a:rPr>
              <a:t>sp</a:t>
            </a:r>
            <a:r>
              <a:rPr lang="ru-RU" sz="4000" i="1" u="sng" dirty="0">
                <a:solidFill>
                  <a:srgbClr val="7030A0"/>
                </a:solidFill>
                <a:latin typeface="Bookman Old Style" pitchFamily="18" charset="0"/>
              </a:rPr>
              <a:t>.)</a:t>
            </a:r>
            <a:endParaRPr lang="ru-RU" sz="4000" b="1" i="1" u="sng" dirty="0">
              <a:solidFill>
                <a:srgbClr val="7030A0"/>
              </a:solidFill>
              <a:latin typeface="Bookman Old Style" pitchFamily="18" charset="0"/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>
          <a:xfrm>
            <a:off x="4139952" y="1428760"/>
            <a:ext cx="5004048" cy="5429240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2000" b="1" dirty="0">
                <a:solidFill>
                  <a:srgbClr val="497B1B"/>
                </a:solidFill>
                <a:latin typeface="+mn-lt"/>
                <a:ea typeface="+mn-ea"/>
                <a:cs typeface="+mn-cs"/>
              </a:rPr>
              <a:t>Эдельвейс </a:t>
            </a:r>
            <a:r>
              <a:rPr lang="ru-RU" sz="2000" b="1" dirty="0" smtClean="0">
                <a:solidFill>
                  <a:srgbClr val="497B1B"/>
                </a:solidFill>
                <a:latin typeface="+mn-lt"/>
                <a:ea typeface="+mn-ea"/>
                <a:cs typeface="+mn-cs"/>
              </a:rPr>
              <a:t>— легендарный </a:t>
            </a:r>
            <a:r>
              <a:rPr lang="ru-RU" sz="2000" b="1" dirty="0">
                <a:solidFill>
                  <a:srgbClr val="497B1B"/>
                </a:solidFill>
                <a:latin typeface="+mn-lt"/>
                <a:ea typeface="+mn-ea"/>
                <a:cs typeface="+mn-cs"/>
              </a:rPr>
              <a:t>цветок влюбленных. </a:t>
            </a:r>
            <a:r>
              <a:rPr lang="ru-RU" sz="2000" b="1" dirty="0" smtClean="0">
                <a:solidFill>
                  <a:srgbClr val="497B1B"/>
                </a:solidFill>
                <a:latin typeface="+mn-lt"/>
                <a:ea typeface="+mn-ea"/>
                <a:cs typeface="+mn-cs"/>
              </a:rPr>
              <a:t>В </a:t>
            </a:r>
            <a:r>
              <a:rPr lang="ru-RU" sz="2000" b="1" dirty="0">
                <a:solidFill>
                  <a:srgbClr val="497B1B"/>
                </a:solidFill>
                <a:latin typeface="+mn-lt"/>
                <a:ea typeface="+mn-ea"/>
                <a:cs typeface="+mn-cs"/>
              </a:rPr>
              <a:t>высоту это растение достигает </a:t>
            </a:r>
            <a:r>
              <a:rPr lang="ru-RU" sz="2000" b="1" dirty="0" smtClean="0">
                <a:solidFill>
                  <a:srgbClr val="497B1B"/>
                </a:solidFill>
                <a:latin typeface="+mn-lt"/>
                <a:ea typeface="+mn-ea"/>
                <a:cs typeface="+mn-cs"/>
              </a:rPr>
              <a:t>всего 10-15 </a:t>
            </a:r>
            <a:r>
              <a:rPr lang="ru-RU" sz="2000" b="1" dirty="0">
                <a:solidFill>
                  <a:srgbClr val="497B1B"/>
                </a:solidFill>
                <a:latin typeface="+mn-lt"/>
                <a:ea typeface="+mn-ea"/>
                <a:cs typeface="+mn-cs"/>
              </a:rPr>
              <a:t>см. Изящные стебельки венчают гордые, напоминающие звезды, цветы — соцветия корзинки </a:t>
            </a:r>
            <a:r>
              <a:rPr lang="ru-RU" sz="2000" b="1" dirty="0" smtClean="0">
                <a:solidFill>
                  <a:srgbClr val="497B1B"/>
                </a:solidFill>
                <a:latin typeface="+mn-lt"/>
                <a:ea typeface="+mn-ea"/>
                <a:cs typeface="+mn-cs"/>
              </a:rPr>
              <a:t>обрамлены горизонтальными опушенными </a:t>
            </a:r>
            <a:r>
              <a:rPr lang="ru-RU" sz="2000" b="1" dirty="0">
                <a:solidFill>
                  <a:srgbClr val="497B1B"/>
                </a:solidFill>
                <a:latin typeface="+mn-lt"/>
                <a:ea typeface="+mn-ea"/>
                <a:cs typeface="+mn-cs"/>
              </a:rPr>
              <a:t>прицветниками, которые похожи на звезды</a:t>
            </a:r>
            <a:r>
              <a:rPr lang="ru-RU" sz="2000" b="1" dirty="0" smtClean="0">
                <a:solidFill>
                  <a:srgbClr val="497B1B"/>
                </a:solidFill>
                <a:latin typeface="+mn-lt"/>
                <a:ea typeface="+mn-ea"/>
                <a:cs typeface="+mn-cs"/>
              </a:rPr>
              <a:t>. Увидеть его дано не каждому. Легенда гласит, что найти этот таинственный цветок может только тот человек, в сердце которого чистая, как роса, любовь. Мало быть ловким и сильным, чтоб взобраться на вершину горы, где растёт эдельвейс, надо любить искренне, преданно и беззаветно.</a:t>
            </a:r>
            <a:endParaRPr lang="ru-RU" sz="2000" b="1" dirty="0">
              <a:solidFill>
                <a:srgbClr val="497B1B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20482" name="Picture 2" descr="C:\Users\Татьяна\Pictures\9915158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916" y="1524362"/>
            <a:ext cx="4003024" cy="533363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858148" y="6429396"/>
            <a:ext cx="1143008" cy="428604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2600308" y="0"/>
            <a:ext cx="6543692" cy="796908"/>
          </a:xfrm>
        </p:spPr>
        <p:txBody>
          <a:bodyPr/>
          <a:lstStyle/>
          <a:p>
            <a:r>
              <a:rPr lang="ru-RU" b="1" i="1" u="sng" dirty="0">
                <a:solidFill>
                  <a:srgbClr val="7030A0"/>
                </a:solidFill>
                <a:latin typeface="Bookman Old Style" pitchFamily="18" charset="0"/>
              </a:rPr>
              <a:t>Венерин башмачок </a:t>
            </a:r>
            <a:r>
              <a:rPr lang="ru-RU" sz="3600" b="1" i="1" u="sng" dirty="0" smtClean="0">
                <a:solidFill>
                  <a:srgbClr val="7030A0"/>
                </a:solidFill>
                <a:latin typeface="Bookman Old Style" pitchFamily="18" charset="0"/>
              </a:rPr>
              <a:t>(</a:t>
            </a:r>
            <a:r>
              <a:rPr lang="ru-RU" sz="4000" i="1" u="sng" dirty="0" err="1">
                <a:solidFill>
                  <a:srgbClr val="7030A0"/>
                </a:solidFill>
                <a:latin typeface="Bookman Old Style" pitchFamily="18" charset="0"/>
              </a:rPr>
              <a:t>Cypripedium</a:t>
            </a:r>
            <a:r>
              <a:rPr lang="ru-RU" sz="4000" i="1" u="sng" dirty="0">
                <a:solidFill>
                  <a:srgbClr val="7030A0"/>
                </a:solidFill>
                <a:latin typeface="Bookman Old Style" pitchFamily="18" charset="0"/>
              </a:rPr>
              <a:t> </a:t>
            </a:r>
            <a:r>
              <a:rPr lang="ru-RU" sz="4000" i="1" u="sng" dirty="0" err="1">
                <a:solidFill>
                  <a:srgbClr val="7030A0"/>
                </a:solidFill>
                <a:latin typeface="Bookman Old Style" pitchFamily="18" charset="0"/>
              </a:rPr>
              <a:t>calceolus</a:t>
            </a:r>
            <a:r>
              <a:rPr lang="ru-RU" sz="3600" b="1" i="1" u="sng" dirty="0">
                <a:solidFill>
                  <a:srgbClr val="7030A0"/>
                </a:solidFill>
                <a:latin typeface="Bookman Old Style" pitchFamily="18" charset="0"/>
              </a:rPr>
              <a:t>)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>
          <a:xfrm>
            <a:off x="4139952" y="1571612"/>
            <a:ext cx="5004048" cy="5286388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2400" b="1" dirty="0">
                <a:solidFill>
                  <a:srgbClr val="497B1B"/>
                </a:solidFill>
                <a:latin typeface="+mn-lt"/>
                <a:ea typeface="+mn-ea"/>
                <a:cs typeface="+mn-cs"/>
              </a:rPr>
              <a:t>Венерин башмачок </a:t>
            </a:r>
            <a:r>
              <a:rPr lang="ru-RU" sz="2400" b="1" dirty="0" smtClean="0">
                <a:solidFill>
                  <a:srgbClr val="497B1B"/>
                </a:solidFill>
                <a:latin typeface="+mn-lt"/>
                <a:ea typeface="+mn-ea"/>
                <a:cs typeface="+mn-cs"/>
              </a:rPr>
              <a:t>настоящий — </a:t>
            </a:r>
            <a:r>
              <a:rPr lang="ru-RU" sz="2400" b="1" dirty="0">
                <a:solidFill>
                  <a:srgbClr val="497B1B"/>
                </a:solidFill>
                <a:latin typeface="+mn-lt"/>
                <a:ea typeface="+mn-ea"/>
                <a:cs typeface="+mn-cs"/>
              </a:rPr>
              <a:t>красивейший цветок </a:t>
            </a:r>
            <a:r>
              <a:rPr lang="ru-RU" sz="2400" b="1" dirty="0" smtClean="0">
                <a:solidFill>
                  <a:srgbClr val="497B1B"/>
                </a:solidFill>
                <a:latin typeface="+mn-lt"/>
                <a:ea typeface="+mn-ea"/>
                <a:cs typeface="+mn-cs"/>
              </a:rPr>
              <a:t>из семейства орхидеи. Этот </a:t>
            </a:r>
            <a:r>
              <a:rPr lang="ru-RU" sz="2400" b="1" dirty="0">
                <a:solidFill>
                  <a:srgbClr val="497B1B"/>
                </a:solidFill>
                <a:latin typeface="+mn-lt"/>
                <a:ea typeface="+mn-ea"/>
                <a:cs typeface="+mn-cs"/>
              </a:rPr>
              <a:t>оригинальный и редкий цветок и прозвища имеет не менее интересные — «Венерины башмачки</a:t>
            </a:r>
            <a:r>
              <a:rPr lang="ru-RU" sz="2400" b="1" dirty="0" smtClean="0">
                <a:solidFill>
                  <a:srgbClr val="497B1B"/>
                </a:solidFill>
                <a:latin typeface="+mn-lt"/>
                <a:ea typeface="+mn-ea"/>
                <a:cs typeface="+mn-cs"/>
              </a:rPr>
              <a:t>», «туфельки Венеры», «</a:t>
            </a:r>
            <a:r>
              <a:rPr lang="ru-RU" sz="2400" b="1" dirty="0">
                <a:solidFill>
                  <a:srgbClr val="497B1B"/>
                </a:solidFill>
                <a:latin typeface="+mn-lt"/>
                <a:ea typeface="+mn-ea"/>
                <a:cs typeface="+mn-cs"/>
              </a:rPr>
              <a:t>башмачки леди», </a:t>
            </a:r>
            <a:r>
              <a:rPr lang="ru-RU" sz="2400" b="1" dirty="0" smtClean="0">
                <a:solidFill>
                  <a:srgbClr val="497B1B"/>
                </a:solidFill>
                <a:latin typeface="+mn-lt"/>
                <a:ea typeface="+mn-ea"/>
                <a:cs typeface="+mn-cs"/>
              </a:rPr>
              <a:t>«</a:t>
            </a:r>
            <a:r>
              <a:rPr lang="ru-RU" sz="2400" b="1" dirty="0">
                <a:solidFill>
                  <a:srgbClr val="497B1B"/>
                </a:solidFill>
                <a:latin typeface="+mn-lt"/>
                <a:ea typeface="+mn-ea"/>
                <a:cs typeface="+mn-cs"/>
              </a:rPr>
              <a:t>барышня в шляпке</a:t>
            </a:r>
            <a:r>
              <a:rPr lang="ru-RU" sz="2400" b="1" dirty="0" smtClean="0">
                <a:solidFill>
                  <a:srgbClr val="497B1B"/>
                </a:solidFill>
                <a:latin typeface="+mn-lt"/>
                <a:ea typeface="+mn-ea"/>
                <a:cs typeface="+mn-cs"/>
              </a:rPr>
              <a:t>». Наименования </a:t>
            </a:r>
            <a:r>
              <a:rPr lang="ru-RU" sz="2400" b="1" dirty="0">
                <a:solidFill>
                  <a:srgbClr val="497B1B"/>
                </a:solidFill>
                <a:latin typeface="+mn-lt"/>
                <a:ea typeface="+mn-ea"/>
                <a:cs typeface="+mn-cs"/>
              </a:rPr>
              <a:t>эти связаны с необычной формой цветка — один из лепестков имеет форму туфельки</a:t>
            </a:r>
            <a:r>
              <a:rPr lang="ru-RU" sz="2400" b="1" dirty="0" smtClean="0">
                <a:solidFill>
                  <a:srgbClr val="497B1B"/>
                </a:solidFill>
                <a:latin typeface="+mn-lt"/>
                <a:ea typeface="+mn-ea"/>
                <a:cs typeface="+mn-cs"/>
              </a:rPr>
              <a:t>. А Венера – это римская богиня Любви.</a:t>
            </a:r>
            <a:endParaRPr lang="ru-RU" sz="2400" b="1" dirty="0">
              <a:solidFill>
                <a:srgbClr val="497B1B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21506" name="Picture 2" descr="C:\Users\Татьяна\Pictures\1248517592_777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38915"/>
            <a:ext cx="3842191" cy="511908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858148" y="6429396"/>
            <a:ext cx="1143008" cy="428604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355976" y="167581"/>
            <a:ext cx="4788024" cy="6646876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ru-RU" b="1" i="1" u="sng" dirty="0" smtClean="0">
                <a:solidFill>
                  <a:srgbClr val="7030A0"/>
                </a:solidFill>
                <a:latin typeface="Bookman Old Style" pitchFamily="18" charset="0"/>
              </a:rPr>
              <a:t>Глобус</a:t>
            </a:r>
            <a:r>
              <a:rPr lang="ru-RU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ru-RU" sz="2800" b="1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Я </a:t>
            </a:r>
            <a:r>
              <a:rPr lang="ru-RU" sz="2800" b="1" dirty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обнял глобус – шар земной.</a:t>
            </a:r>
            <a:br>
              <a:rPr lang="ru-RU" sz="2800" b="1" dirty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ru-RU" sz="2800" b="1" dirty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Один над сушей и водой.</a:t>
            </a:r>
            <a:br>
              <a:rPr lang="ru-RU" sz="2800" b="1" dirty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ru-RU" sz="2800" b="1" dirty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В руках моих материки</a:t>
            </a:r>
            <a:br>
              <a:rPr lang="ru-RU" sz="2800" b="1" dirty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ru-RU" sz="2800" b="1" dirty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Мне тихо шепчут: «Береги</a:t>
            </a:r>
            <a:r>
              <a:rPr lang="ru-RU" sz="2800" b="1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».</a:t>
            </a:r>
            <a:r>
              <a:rPr lang="ru-RU" sz="2800" b="1" dirty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 </a:t>
            </a:r>
            <a:br>
              <a:rPr lang="ru-RU" sz="2800" b="1" dirty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ru-RU" sz="2800" b="1" dirty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В зеленой краске лес и дол.</a:t>
            </a:r>
            <a:br>
              <a:rPr lang="ru-RU" sz="2800" b="1" dirty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ru-RU" sz="2800" b="1" dirty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Мне говорят: «Будь с нами добр».</a:t>
            </a:r>
            <a:br>
              <a:rPr lang="ru-RU" sz="2800" b="1" dirty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ru-RU" sz="2800" b="1" dirty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Не растопчи ты нас, не жги,</a:t>
            </a:r>
            <a:br>
              <a:rPr lang="ru-RU" sz="2800" b="1" dirty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ru-RU" sz="2800" b="1" dirty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Зимой и летом береги</a:t>
            </a:r>
            <a:r>
              <a:rPr lang="ru-RU" sz="2800" b="1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».</a:t>
            </a:r>
            <a:r>
              <a:rPr lang="ru-RU" sz="28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 </a:t>
            </a:r>
            <a:br>
              <a:rPr lang="ru-RU" sz="28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endParaRPr lang="ru-RU" sz="28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2530" name="Picture 2" descr="C:\Users\Татьяна\Pictures\393525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62479"/>
            <a:ext cx="4355976" cy="53843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858148" y="6429396"/>
            <a:ext cx="1143008" cy="428604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>
          <a:xfrm>
            <a:off x="2214546" y="428604"/>
            <a:ext cx="6786610" cy="6143668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3600" b="1" dirty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Журчит глубокая река,</a:t>
            </a:r>
            <a:br>
              <a:rPr lang="ru-RU" sz="3600" b="1" dirty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</a:br>
            <a:r>
              <a:rPr lang="ru-RU" sz="3600" b="1" dirty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Свои лаская берега,</a:t>
            </a:r>
            <a:br>
              <a:rPr lang="ru-RU" sz="3600" b="1" dirty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</a:br>
            <a:r>
              <a:rPr lang="ru-RU" sz="3600" b="1" dirty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И слышу голос я реки:</a:t>
            </a:r>
            <a:br>
              <a:rPr lang="ru-RU" sz="3600" b="1" dirty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</a:br>
            <a:r>
              <a:rPr lang="ru-RU" sz="3600" b="1" dirty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«Ты береги нас, береги».</a:t>
            </a:r>
            <a:br>
              <a:rPr lang="ru-RU" sz="3600" b="1" dirty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</a:br>
            <a:r>
              <a:rPr lang="ru-RU" sz="3600" b="1" dirty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 </a:t>
            </a:r>
            <a:br>
              <a:rPr lang="ru-RU" sz="3600" b="1" dirty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</a:br>
            <a:r>
              <a:rPr lang="ru-RU" sz="3600" b="1" dirty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И птиц, и рыб я слышу всех:</a:t>
            </a:r>
            <a:br>
              <a:rPr lang="ru-RU" sz="3600" b="1" dirty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</a:br>
            <a:r>
              <a:rPr lang="ru-RU" sz="3600" b="1" dirty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«Тебя мы просим, человек.</a:t>
            </a:r>
            <a:br>
              <a:rPr lang="ru-RU" sz="3600" b="1" dirty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</a:br>
            <a:r>
              <a:rPr lang="ru-RU" sz="3600" b="1" dirty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Ты обещай нам и не лги.</a:t>
            </a:r>
            <a:br>
              <a:rPr lang="ru-RU" sz="3600" b="1" dirty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</a:br>
            <a:r>
              <a:rPr lang="ru-RU" sz="3600" b="1" dirty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Как старший брат нас береги».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858148" y="6429396"/>
            <a:ext cx="1143008" cy="428604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>
          <a:xfrm>
            <a:off x="2214546" y="428604"/>
            <a:ext cx="6786610" cy="6143668"/>
          </a:xfrm>
        </p:spPr>
        <p:txBody>
          <a:bodyPr/>
          <a:lstStyle/>
          <a:p>
            <a:pPr algn="ctr">
              <a:buNone/>
            </a:pPr>
            <a:r>
              <a:rPr lang="ru-RU" b="1" dirty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Я обнял глобус – шар земной,</a:t>
            </a:r>
          </a:p>
          <a:p>
            <a:pPr algn="ctr">
              <a:buNone/>
            </a:pPr>
            <a:r>
              <a:rPr lang="ru-RU" b="1" dirty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И что-то сделалось со мной.</a:t>
            </a:r>
          </a:p>
          <a:p>
            <a:pPr algn="ctr">
              <a:buNone/>
            </a:pPr>
            <a:r>
              <a:rPr lang="ru-RU" b="1" dirty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И вдруг шепнул я:</a:t>
            </a:r>
          </a:p>
          <a:p>
            <a:pPr algn="ctr">
              <a:buNone/>
            </a:pPr>
            <a:r>
              <a:rPr lang="ru-RU" b="1" dirty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«Не солгу. </a:t>
            </a:r>
            <a:endParaRPr lang="ru-RU" b="1" dirty="0" smtClean="0">
              <a:solidFill>
                <a:srgbClr val="00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  <a:p>
            <a:pPr algn="ctr">
              <a:buNone/>
            </a:pPr>
            <a:r>
              <a:rPr lang="ru-RU" b="1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Тебя</a:t>
            </a:r>
            <a:r>
              <a:rPr lang="ru-RU" b="1" dirty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, родной мой, сберегу»</a:t>
            </a:r>
          </a:p>
        </p:txBody>
      </p:sp>
      <p:pic>
        <p:nvPicPr>
          <p:cNvPr id="23554" name="Picture 2" descr="C:\Users\Татьяна\Pictures\blossom-eart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6116" y="3143248"/>
            <a:ext cx="4752702" cy="357187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858148" y="6429396"/>
            <a:ext cx="1143008" cy="428604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>
          <a:xfrm>
            <a:off x="2214546" y="428604"/>
            <a:ext cx="6786610" cy="6143668"/>
          </a:xfrm>
        </p:spPr>
        <p:txBody>
          <a:bodyPr/>
          <a:lstStyle/>
          <a:p>
            <a:pPr algn="ctr">
              <a:buNone/>
            </a:pPr>
            <a:r>
              <a:rPr lang="ru-RU" sz="54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СПАСИБО ЗА</a:t>
            </a:r>
          </a:p>
          <a:p>
            <a:pPr algn="ctr">
              <a:buNone/>
            </a:pPr>
            <a:r>
              <a:rPr lang="ru-RU" sz="54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ВНИМАНИЕ!</a:t>
            </a:r>
            <a:endParaRPr lang="ru-RU" sz="5400" b="1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24578" name="Picture 2" descr="C:\Users\Татьяна\Pictures\b9f65aee8d2935ebd4282d40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22" y="2214554"/>
            <a:ext cx="6572296" cy="437725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411760" y="548680"/>
            <a:ext cx="6480720" cy="5976664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/>
              <a:t>В 1949 году была создана международная организация по охране природы. Они решили создать особый список – тех растений и животных, которые находятся на грани вымирания из – за очень маленького количества</a:t>
            </a:r>
            <a:r>
              <a:rPr lang="ru-RU" dirty="0" smtClean="0"/>
              <a:t>. И назвали его – </a:t>
            </a:r>
            <a:r>
              <a:rPr lang="ru-RU" dirty="0" smtClean="0">
                <a:solidFill>
                  <a:srgbClr val="FF0000"/>
                </a:solidFill>
              </a:rPr>
              <a:t>КРАСНАЯ КНИГА</a:t>
            </a:r>
            <a:r>
              <a:rPr lang="ru-RU" dirty="0" smtClean="0"/>
              <a:t>. </a:t>
            </a:r>
          </a:p>
          <a:p>
            <a:pPr marL="0" indent="0" algn="just">
              <a:buNone/>
            </a:pPr>
            <a:r>
              <a:rPr lang="ru-RU" dirty="0" smtClean="0"/>
              <a:t>Все </a:t>
            </a:r>
            <a:r>
              <a:rPr lang="ru-RU" dirty="0"/>
              <a:t>виды животных и растений </a:t>
            </a:r>
            <a:r>
              <a:rPr lang="ru-RU" dirty="0" err="1"/>
              <a:t>занесенные</a:t>
            </a:r>
            <a:r>
              <a:rPr lang="ru-RU" dirty="0"/>
              <a:t> в Красную книгу, охраняются законом и нуждаются в защите.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284369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739430" y="4018643"/>
            <a:ext cx="5987008" cy="2769171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Существует одна общая Красная </a:t>
            </a:r>
            <a:r>
              <a:rPr lang="ru-RU" dirty="0"/>
              <a:t>К</a:t>
            </a:r>
            <a:r>
              <a:rPr lang="ru-RU" dirty="0" smtClean="0"/>
              <a:t>нига – на всю планету, у каждой страны есть своя </a:t>
            </a:r>
            <a:r>
              <a:rPr lang="ru-RU" dirty="0"/>
              <a:t>К</a:t>
            </a:r>
            <a:r>
              <a:rPr lang="ru-RU" dirty="0" smtClean="0"/>
              <a:t>расная Книга, даже у каждой области есть своя Книга, где занесены растения и животные именно данного края.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7180" y="1328186"/>
            <a:ext cx="3281139" cy="246085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1680" y="941279"/>
            <a:ext cx="2095500" cy="29718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48264" y="116632"/>
            <a:ext cx="2088324" cy="2690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27046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5" name="Text Box 17"/>
          <p:cNvSpPr txBox="1">
            <a:spLocks noChangeArrowheads="1"/>
          </p:cNvSpPr>
          <p:nvPr/>
        </p:nvSpPr>
        <p:spPr bwMode="auto">
          <a:xfrm>
            <a:off x="3348038" y="6237288"/>
            <a:ext cx="2990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>
                <a:hlinkClick r:id="rId2"/>
              </a:rPr>
              <a:t>Free Powerpoint Templates</a:t>
            </a:r>
            <a:endParaRPr lang="fr-FR"/>
          </a:p>
        </p:txBody>
      </p:sp>
      <p:pic>
        <p:nvPicPr>
          <p:cNvPr id="2064" name="Picture 16" descr="uykrfjh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5186576" y="1712973"/>
            <a:ext cx="3967161" cy="4585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bg1"/>
                </a:solidFill>
                <a:latin typeface="Verdana" pitchFamily="34" charset="0"/>
              </a:rPr>
              <a:t>КРАСНАЯ КНИГА</a:t>
            </a:r>
          </a:p>
          <a:p>
            <a:pPr algn="ctr"/>
            <a:r>
              <a:rPr lang="ru-RU" sz="4400" b="1" dirty="0" smtClean="0">
                <a:solidFill>
                  <a:schemeClr val="bg1"/>
                </a:solidFill>
                <a:latin typeface="Verdana" pitchFamily="34" charset="0"/>
              </a:rPr>
              <a:t>РАСТЕНИЙ</a:t>
            </a:r>
            <a:endParaRPr lang="ru-RU" sz="4400" b="1" dirty="0">
              <a:solidFill>
                <a:schemeClr val="bg1"/>
              </a:solidFill>
              <a:latin typeface="Verdana" pitchFamily="34" charset="0"/>
            </a:endParaRPr>
          </a:p>
          <a:p>
            <a:pPr algn="ctr"/>
            <a:r>
              <a:rPr lang="ru-RU" sz="4400" b="1" dirty="0" smtClean="0">
                <a:solidFill>
                  <a:schemeClr val="bg1"/>
                </a:solidFill>
                <a:latin typeface="Verdana" pitchFamily="34" charset="0"/>
              </a:rPr>
              <a:t> РОССИИ </a:t>
            </a:r>
            <a:endParaRPr lang="ru-RU" sz="4400" b="1" dirty="0">
              <a:solidFill>
                <a:schemeClr val="bg1"/>
              </a:solidFill>
              <a:latin typeface="Verdana" pitchFamily="34" charset="0"/>
            </a:endParaRPr>
          </a:p>
          <a:p>
            <a:pPr algn="ctr"/>
            <a:endParaRPr lang="ru-RU" sz="4400" b="1" dirty="0" smtClean="0">
              <a:solidFill>
                <a:schemeClr val="bg1"/>
              </a:solidFill>
              <a:latin typeface="Verdana" pitchFamily="34" charset="0"/>
            </a:endParaRPr>
          </a:p>
          <a:p>
            <a:pPr algn="ctr"/>
            <a:endParaRPr lang="ru-RU" sz="4400" b="1" dirty="0">
              <a:solidFill>
                <a:schemeClr val="bg1"/>
              </a:solidFill>
              <a:latin typeface="Verdana" pitchFamily="34" charset="0"/>
            </a:endParaRPr>
          </a:p>
          <a:p>
            <a:endParaRPr lang="fr-FR" sz="2800" i="1" dirty="0">
              <a:solidFill>
                <a:schemeClr val="bg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8471" y="554038"/>
            <a:ext cx="4494071" cy="5866606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051720" y="0"/>
            <a:ext cx="7092280" cy="6858000"/>
          </a:xfrm>
        </p:spPr>
        <p:txBody>
          <a:bodyPr/>
          <a:lstStyle/>
          <a:p>
            <a:pPr algn="just"/>
            <a:r>
              <a:rPr lang="ru-RU" sz="2300" dirty="0"/>
              <a:t>Долгое время человек не задумывался о том, что богатства растительного мира не вечны, что растения нуждаются в бережном отношении, пополнении и защите.</a:t>
            </a:r>
          </a:p>
          <a:p>
            <a:pPr algn="just"/>
            <a:r>
              <a:rPr lang="ru-RU" sz="2300" dirty="0"/>
              <a:t>Хозяйственная деятельность человека сильно изменила условия жизни растений: обмелели реки, истощилась почва. Все это сказалось и на самих растениях. Одни из них погибли, а другим грозит гибель.</a:t>
            </a:r>
          </a:p>
          <a:p>
            <a:pPr algn="just"/>
            <a:r>
              <a:rPr lang="ru-RU" sz="2300" dirty="0"/>
              <a:t>Особенно мало стало дикорастущих растений с красивыми цветками. Часто люди, посещая леса, парки и </a:t>
            </a:r>
            <a:r>
              <a:rPr lang="ru-RU" sz="2300" dirty="0" err="1"/>
              <a:t>водоемы</a:t>
            </a:r>
            <a:r>
              <a:rPr lang="ru-RU" sz="2300" dirty="0"/>
              <a:t>, уносят с собой целые охапки поникших растений. А ведь как они были хороши, когда росли! Срывая цветущее растение, человек не думает о том, что лишает его возможности оставить потомство. На нашей планете стали исчезать растения. И в этом огромная вина человека. А ошибки принято исправлять.</a:t>
            </a:r>
          </a:p>
        </p:txBody>
      </p:sp>
    </p:spTree>
    <p:extLst>
      <p:ext uri="{BB962C8B-B14F-4D97-AF65-F5344CB8AC3E}">
        <p14:creationId xmlns:p14="http://schemas.microsoft.com/office/powerpoint/2010/main" val="322389925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1" name="Picture 9" descr="C:\Users\Татьяна\Pictures\images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2537486"/>
            <a:ext cx="3275856" cy="4295296"/>
          </a:xfrm>
          <a:prstGeom prst="rect">
            <a:avLst/>
          </a:prstGeom>
          <a:noFill/>
        </p:spPr>
      </p:pic>
      <p:pic>
        <p:nvPicPr>
          <p:cNvPr id="6" name="Picture 2" descr="C:\Users\Татьяна\Pictures\images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852936"/>
            <a:ext cx="5190095" cy="3907837"/>
          </a:xfrm>
          <a:prstGeom prst="rect">
            <a:avLst/>
          </a:prstGeom>
          <a:noFill/>
        </p:spPr>
      </p:pic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2319409" y="-13997"/>
            <a:ext cx="6679989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/>
            <a:r>
              <a:rPr lang="ru-RU" sz="2000" dirty="0"/>
              <a:t>Красная книга Растения включает в </a:t>
            </a:r>
            <a:r>
              <a:rPr lang="ru-RU" sz="2000" dirty="0" smtClean="0"/>
              <a:t>себя </a:t>
            </a:r>
            <a:r>
              <a:rPr lang="ru-RU" sz="2000" dirty="0"/>
              <a:t>перечень редких и исчезающих видов </a:t>
            </a:r>
            <a:r>
              <a:rPr lang="ru-RU" sz="2000" dirty="0" smtClean="0"/>
              <a:t>растений. Растения</a:t>
            </a:r>
            <a:r>
              <a:rPr lang="ru-RU" sz="2000" dirty="0"/>
              <a:t>, занесенные в Красную книгу, нуждаются в особой охране и бережном отношении со стороны человека. Меры, предпринятые людьми для сохранения вида, порой дают очень хорошие результаты, поэтому так важно вовремя обратить внимание общественности на существующую проблему.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858148" y="6429396"/>
            <a:ext cx="1143008" cy="428604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2000232" y="0"/>
            <a:ext cx="7143768" cy="1143000"/>
          </a:xfrm>
        </p:spPr>
        <p:txBody>
          <a:bodyPr/>
          <a:lstStyle/>
          <a:p>
            <a:r>
              <a:rPr lang="ru-RU" sz="3800" b="1" i="1" u="sng" dirty="0" smtClean="0">
                <a:solidFill>
                  <a:srgbClr val="7030A0"/>
                </a:solidFill>
                <a:latin typeface="Bookman Old Style" pitchFamily="18" charset="0"/>
              </a:rPr>
              <a:t>Подснежник </a:t>
            </a:r>
            <a:r>
              <a:rPr lang="ru-RU" sz="3800" b="1" i="1" u="sng" dirty="0" err="1" smtClean="0">
                <a:solidFill>
                  <a:srgbClr val="7030A0"/>
                </a:solidFill>
                <a:latin typeface="Bookman Old Style" pitchFamily="18" charset="0"/>
              </a:rPr>
              <a:t>Борткевича</a:t>
            </a:r>
            <a:r>
              <a:rPr lang="ru-RU" sz="3800" b="1" i="1" u="sng" dirty="0" smtClean="0">
                <a:solidFill>
                  <a:srgbClr val="7030A0"/>
                </a:solidFill>
                <a:latin typeface="Bookman Old Style" pitchFamily="18" charset="0"/>
              </a:rPr>
              <a:t> </a:t>
            </a:r>
            <a:r>
              <a:rPr lang="ru-RU" sz="3800" i="1" u="sng" dirty="0" smtClean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(</a:t>
            </a:r>
            <a:r>
              <a:rPr lang="ru-RU" sz="3800" i="1" u="sng" dirty="0" err="1" smtClean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Galanthus</a:t>
            </a:r>
            <a:r>
              <a:rPr lang="ru-RU" sz="3800" i="1" u="sng" dirty="0" smtClean="0">
                <a:solidFill>
                  <a:srgbClr val="7030A0"/>
                </a:solidFill>
              </a:rPr>
              <a:t> </a:t>
            </a:r>
            <a:r>
              <a:rPr lang="ru-RU" sz="3800" i="1" u="sng" dirty="0" err="1" smtClean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bortkewitschianus</a:t>
            </a:r>
            <a:r>
              <a:rPr lang="ru-RU" sz="3800" i="1" u="sng" dirty="0" smtClean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)</a:t>
            </a:r>
            <a:endParaRPr lang="ru-RU" sz="3800" i="1" u="sng" dirty="0">
              <a:solidFill>
                <a:srgbClr val="7030A0"/>
              </a:solidFill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>
          <a:xfrm>
            <a:off x="4355976" y="1698129"/>
            <a:ext cx="4645180" cy="5131002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rgbClr val="497B1B"/>
                </a:solidFill>
                <a:latin typeface="+mn-lt"/>
                <a:ea typeface="+mn-ea"/>
                <a:cs typeface="+mn-cs"/>
              </a:rPr>
              <a:t>Подснежник </a:t>
            </a:r>
            <a:r>
              <a:rPr lang="ru-RU" sz="2400" b="1" dirty="0" err="1" smtClean="0">
                <a:solidFill>
                  <a:srgbClr val="497B1B"/>
                </a:solidFill>
                <a:latin typeface="+mn-lt"/>
                <a:ea typeface="+mn-ea"/>
                <a:cs typeface="+mn-cs"/>
              </a:rPr>
              <a:t>Борткевича</a:t>
            </a:r>
            <a:r>
              <a:rPr lang="ru-RU" sz="2400" b="1" dirty="0" smtClean="0">
                <a:solidFill>
                  <a:srgbClr val="497B1B"/>
                </a:solidFill>
              </a:rPr>
              <a:t> </a:t>
            </a:r>
            <a:r>
              <a:rPr lang="ru-RU" sz="2400" b="1" dirty="0" smtClean="0">
                <a:solidFill>
                  <a:srgbClr val="497B1B"/>
                </a:solidFill>
                <a:latin typeface="+mn-lt"/>
                <a:ea typeface="+mn-ea"/>
                <a:cs typeface="+mn-cs"/>
              </a:rPr>
              <a:t>— </a:t>
            </a:r>
            <a:r>
              <a:rPr lang="ru-RU" sz="2400" b="1" dirty="0">
                <a:solidFill>
                  <a:srgbClr val="497B1B"/>
                </a:solidFill>
                <a:latin typeface="+mn-lt"/>
                <a:ea typeface="+mn-ea"/>
                <a:cs typeface="+mn-cs"/>
              </a:rPr>
              <a:t>нежнейший весенний цветок, относящийся к семейству амариллисовых. Он растет на </a:t>
            </a:r>
            <a:r>
              <a:rPr lang="ru-RU" sz="2400" b="1" dirty="0" smtClean="0">
                <a:solidFill>
                  <a:srgbClr val="497B1B"/>
                </a:solidFill>
                <a:latin typeface="+mn-lt"/>
                <a:ea typeface="+mn-ea"/>
                <a:cs typeface="+mn-cs"/>
              </a:rPr>
              <a:t>рыхлых почвах </a:t>
            </a:r>
            <a:r>
              <a:rPr lang="ru-RU" sz="2400" b="1" dirty="0">
                <a:solidFill>
                  <a:srgbClr val="497B1B"/>
                </a:solidFill>
                <a:latin typeface="+mn-lt"/>
                <a:ea typeface="+mn-ea"/>
                <a:cs typeface="+mn-cs"/>
              </a:rPr>
              <a:t>лесов среднего и нижнего горного пояса. </a:t>
            </a:r>
            <a:r>
              <a:rPr lang="ru-RU" sz="2400" b="1" dirty="0" smtClean="0">
                <a:solidFill>
                  <a:srgbClr val="497B1B"/>
                </a:solidFill>
                <a:latin typeface="+mn-lt"/>
                <a:ea typeface="+mn-ea"/>
                <a:cs typeface="+mn-cs"/>
              </a:rPr>
              <a:t>Корешок у него как луковичка, а зацветает он ранней </a:t>
            </a:r>
            <a:r>
              <a:rPr lang="ru-RU" sz="2400" b="1" dirty="0">
                <a:solidFill>
                  <a:srgbClr val="497B1B"/>
                </a:solidFill>
                <a:latin typeface="+mn-lt"/>
                <a:ea typeface="+mn-ea"/>
                <a:cs typeface="+mn-cs"/>
              </a:rPr>
              <a:t>весной — </a:t>
            </a:r>
            <a:r>
              <a:rPr lang="ru-RU" sz="2400" b="1" dirty="0" smtClean="0">
                <a:solidFill>
                  <a:srgbClr val="497B1B"/>
                </a:solidFill>
                <a:latin typeface="+mn-lt"/>
                <a:ea typeface="+mn-ea"/>
                <a:cs typeface="+mn-cs"/>
              </a:rPr>
              <a:t>и нежные </a:t>
            </a:r>
            <a:r>
              <a:rPr lang="ru-RU" sz="2400" b="1" dirty="0">
                <a:solidFill>
                  <a:srgbClr val="497B1B"/>
                </a:solidFill>
                <a:latin typeface="+mn-lt"/>
                <a:ea typeface="+mn-ea"/>
                <a:cs typeface="+mn-cs"/>
              </a:rPr>
              <a:t>колокольчики </a:t>
            </a:r>
            <a:r>
              <a:rPr lang="ru-RU" sz="2400" b="1" dirty="0" smtClean="0">
                <a:solidFill>
                  <a:srgbClr val="497B1B"/>
                </a:solidFill>
                <a:latin typeface="+mn-lt"/>
                <a:ea typeface="+mn-ea"/>
                <a:cs typeface="+mn-cs"/>
              </a:rPr>
              <a:t>очень эффектно </a:t>
            </a:r>
            <a:r>
              <a:rPr lang="ru-RU" sz="2400" b="1" dirty="0">
                <a:solidFill>
                  <a:srgbClr val="497B1B"/>
                </a:solidFill>
                <a:latin typeface="+mn-lt"/>
                <a:ea typeface="+mn-ea"/>
                <a:cs typeface="+mn-cs"/>
              </a:rPr>
              <a:t>смотрятся на фоне темной </a:t>
            </a:r>
            <a:r>
              <a:rPr lang="ru-RU" sz="2400" b="1" dirty="0" smtClean="0">
                <a:solidFill>
                  <a:srgbClr val="497B1B"/>
                </a:solidFill>
                <a:latin typeface="+mn-lt"/>
                <a:ea typeface="+mn-ea"/>
                <a:cs typeface="+mn-cs"/>
              </a:rPr>
              <a:t>зелени листьев</a:t>
            </a:r>
            <a:r>
              <a:rPr lang="ru-RU" sz="2400" b="1" dirty="0">
                <a:solidFill>
                  <a:srgbClr val="497B1B"/>
                </a:solidFill>
                <a:latin typeface="+mn-lt"/>
                <a:ea typeface="+mn-ea"/>
                <a:cs typeface="+mn-cs"/>
              </a:rPr>
              <a:t>. </a:t>
            </a:r>
          </a:p>
        </p:txBody>
      </p:sp>
      <p:pic>
        <p:nvPicPr>
          <p:cNvPr id="17410" name="Picture 2" descr="C:\Users\Татьяна\Pictures\23.04 avtoecxitvhrbzco 2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08586"/>
            <a:ext cx="4211960" cy="523751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4898" y="27856"/>
            <a:ext cx="7067128" cy="1143000"/>
          </a:xfrm>
        </p:spPr>
        <p:txBody>
          <a:bodyPr/>
          <a:lstStyle/>
          <a:p>
            <a:r>
              <a:rPr lang="ru-RU" sz="3800" i="1" u="sng" dirty="0" smtClean="0">
                <a:solidFill>
                  <a:srgbClr val="7030A0"/>
                </a:solidFill>
              </a:rPr>
              <a:t>Ландыш майский </a:t>
            </a:r>
            <a:br>
              <a:rPr lang="ru-RU" sz="3800" i="1" u="sng" dirty="0" smtClean="0">
                <a:solidFill>
                  <a:srgbClr val="7030A0"/>
                </a:solidFill>
              </a:rPr>
            </a:br>
            <a:r>
              <a:rPr lang="ru-RU" sz="3800" i="1" u="sng" dirty="0" smtClean="0">
                <a:solidFill>
                  <a:srgbClr val="7030A0"/>
                </a:solidFill>
              </a:rPr>
              <a:t>(</a:t>
            </a:r>
            <a:r>
              <a:rPr lang="ru-RU" sz="3800" i="1" u="sng" dirty="0">
                <a:solidFill>
                  <a:srgbClr val="7030A0"/>
                </a:solidFill>
              </a:rPr>
              <a:t>лат. </a:t>
            </a:r>
            <a:r>
              <a:rPr lang="en-US" sz="3800" i="1" u="sng" dirty="0" err="1">
                <a:solidFill>
                  <a:srgbClr val="7030A0"/>
                </a:solidFill>
              </a:rPr>
              <a:t>Convallária</a:t>
            </a:r>
            <a:r>
              <a:rPr lang="en-US" sz="3800" i="1" u="sng" dirty="0">
                <a:solidFill>
                  <a:srgbClr val="7030A0"/>
                </a:solidFill>
              </a:rPr>
              <a:t> </a:t>
            </a:r>
            <a:r>
              <a:rPr lang="en-US" sz="3800" i="1" u="sng" dirty="0" err="1">
                <a:solidFill>
                  <a:srgbClr val="7030A0"/>
                </a:solidFill>
              </a:rPr>
              <a:t>majális</a:t>
            </a:r>
            <a:r>
              <a:rPr lang="en-US" sz="3800" i="1" u="sng" dirty="0">
                <a:solidFill>
                  <a:srgbClr val="7030A0"/>
                </a:solidFill>
              </a:rPr>
              <a:t>)</a:t>
            </a:r>
            <a:endParaRPr lang="ru-RU" sz="3800" i="1" u="sng" dirty="0">
              <a:solidFill>
                <a:srgbClr val="7030A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495800" cy="5257800"/>
          </a:xfrm>
        </p:spPr>
        <p:txBody>
          <a:bodyPr/>
          <a:lstStyle/>
          <a:p>
            <a:pPr marL="0" indent="0" algn="just">
              <a:buNone/>
            </a:pPr>
            <a:r>
              <a:rPr lang="ru-RU" b="1" dirty="0" smtClean="0">
                <a:solidFill>
                  <a:srgbClr val="497B1B"/>
                </a:solidFill>
              </a:rPr>
              <a:t>Ландыш – настоящее чудо природы, нежное, прелестное, с незабываемым ароматом. Этот удивительный цветок небольшой высоты, относящийся к семейству лилейных, </a:t>
            </a:r>
            <a:r>
              <a:rPr lang="ru-RU" b="1" dirty="0" err="1" smtClean="0">
                <a:solidFill>
                  <a:srgbClr val="497B1B"/>
                </a:solidFill>
              </a:rPr>
              <a:t>цветет</a:t>
            </a:r>
            <a:r>
              <a:rPr lang="ru-RU" b="1" dirty="0" smtClean="0">
                <a:solidFill>
                  <a:srgbClr val="497B1B"/>
                </a:solidFill>
              </a:rPr>
              <a:t> в мае-июне, предпочитая тенистые лиственные леса. </a:t>
            </a:r>
            <a:endParaRPr lang="ru-RU" b="1" dirty="0">
              <a:solidFill>
                <a:srgbClr val="497B1B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10395" t="399" r="24401" b="-399"/>
          <a:stretch/>
        </p:blipFill>
        <p:spPr>
          <a:xfrm>
            <a:off x="26031" y="1600200"/>
            <a:ext cx="4571068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81391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858148" y="6429396"/>
            <a:ext cx="1143008" cy="428604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2143108" y="0"/>
            <a:ext cx="7000892" cy="1143000"/>
          </a:xfrm>
        </p:spPr>
        <p:txBody>
          <a:bodyPr/>
          <a:lstStyle/>
          <a:p>
            <a:r>
              <a:rPr lang="ru-RU" sz="4200" b="1" i="1" u="sng" dirty="0">
                <a:solidFill>
                  <a:srgbClr val="7030A0"/>
                </a:solidFill>
                <a:latin typeface="Bookman Old Style" pitchFamily="18" charset="0"/>
              </a:rPr>
              <a:t>Женьшень </a:t>
            </a:r>
            <a:r>
              <a:rPr lang="ru-RU" sz="4200" b="1" i="1" u="sng" dirty="0" smtClean="0">
                <a:solidFill>
                  <a:srgbClr val="7030A0"/>
                </a:solidFill>
                <a:latin typeface="Bookman Old Style" pitchFamily="18" charset="0"/>
              </a:rPr>
              <a:t>настоящий </a:t>
            </a:r>
            <a:r>
              <a:rPr lang="ru-RU" sz="4200" i="1" u="sng" dirty="0" smtClean="0">
                <a:solidFill>
                  <a:srgbClr val="7030A0"/>
                </a:solidFill>
                <a:latin typeface="Bookman Old Style" pitchFamily="18" charset="0"/>
              </a:rPr>
              <a:t>(</a:t>
            </a:r>
            <a:r>
              <a:rPr lang="ru-RU" sz="4200" i="1" u="sng" dirty="0" err="1" smtClean="0">
                <a:solidFill>
                  <a:srgbClr val="7030A0"/>
                </a:solidFill>
                <a:latin typeface="Bookman Old Style" pitchFamily="18" charset="0"/>
              </a:rPr>
              <a:t>Panax</a:t>
            </a:r>
            <a:r>
              <a:rPr lang="ru-RU" sz="4200" i="1" u="sng" dirty="0" smtClean="0">
                <a:solidFill>
                  <a:srgbClr val="7030A0"/>
                </a:solidFill>
                <a:latin typeface="Bookman Old Style" pitchFamily="18" charset="0"/>
              </a:rPr>
              <a:t> </a:t>
            </a:r>
            <a:r>
              <a:rPr lang="ru-RU" sz="4200" i="1" u="sng" dirty="0" err="1">
                <a:solidFill>
                  <a:srgbClr val="7030A0"/>
                </a:solidFill>
                <a:latin typeface="Bookman Old Style" pitchFamily="18" charset="0"/>
              </a:rPr>
              <a:t>ginseng</a:t>
            </a:r>
            <a:r>
              <a:rPr lang="ru-RU" sz="4200" i="1" u="sng" dirty="0">
                <a:solidFill>
                  <a:srgbClr val="7030A0"/>
                </a:solidFill>
                <a:latin typeface="Bookman Old Style" pitchFamily="18" charset="0"/>
              </a:rPr>
              <a:t>)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>
          <a:xfrm>
            <a:off x="4427984" y="1772816"/>
            <a:ext cx="4430296" cy="4799456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b="1" dirty="0" smtClean="0">
                <a:solidFill>
                  <a:srgbClr val="497B1B"/>
                </a:solidFill>
                <a:latin typeface="+mn-lt"/>
                <a:ea typeface="+mn-ea"/>
                <a:cs typeface="+mn-cs"/>
              </a:rPr>
              <a:t>Женьшень настоящий — </a:t>
            </a:r>
            <a:r>
              <a:rPr lang="ru-RU" b="1" dirty="0">
                <a:solidFill>
                  <a:srgbClr val="497B1B"/>
                </a:solidFill>
                <a:latin typeface="+mn-lt"/>
                <a:ea typeface="+mn-ea"/>
                <a:cs typeface="+mn-cs"/>
              </a:rPr>
              <a:t>подлинное чудо природы, растение, которое у многих народов мира считается лекарством от всех болезней. Само латинское название женьшеня переводится как «панацея».</a:t>
            </a:r>
          </a:p>
        </p:txBody>
      </p:sp>
      <p:pic>
        <p:nvPicPr>
          <p:cNvPr id="15363" name="Picture 3" descr="C:\Users\Татьяна\Pictures\ZHen-shen-nastoyashhij-Panax-ginseng-C.A.-MEY.-Semena-..._4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21539"/>
            <a:ext cx="4285108" cy="523646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201</TotalTime>
  <Words>554</Words>
  <Application>Microsoft Office PowerPoint</Application>
  <PresentationFormat>Экран (4:3)</PresentationFormat>
  <Paragraphs>40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3" baseType="lpstr">
      <vt:lpstr>Arial</vt:lpstr>
      <vt:lpstr>Bookman Old Style</vt:lpstr>
      <vt:lpstr>Calibri</vt:lpstr>
      <vt:lpstr>Verdana</vt:lpstr>
      <vt:lpstr>Modèle par défaut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Подснежник Борткевича (Galanthus bortkewitschianus)</vt:lpstr>
      <vt:lpstr>Ландыш майский  (лат. Convallária majális)</vt:lpstr>
      <vt:lpstr>Женьшень настоящий (Panax ginseng)</vt:lpstr>
      <vt:lpstr>Мак прицветниковый (Papaver bracteatum)</vt:lpstr>
      <vt:lpstr>Кувшинка белая  (лат. Nymphaéa álba)</vt:lpstr>
      <vt:lpstr>Василек Талиева (Centaurea taliewii)</vt:lpstr>
      <vt:lpstr>Эдельвейс  (Leontopodium sp.)</vt:lpstr>
      <vt:lpstr>Венерин башмачок (Cypripedium calceolus)</vt:lpstr>
      <vt:lpstr>Глобус Я обнял глобус – шар земной. Один над сушей и водой. В руках моих материки Мне тихо шепчут: «Береги».  В зеленой краске лес и дол. Мне говорят: «Будь с нами добр». Не растопчи ты нас, не жги, Зимой и летом береги».  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Light in the forest</dc:title>
  <dc:creator>Наташа</dc:creator>
  <dc:description>Image credit to FreeDigitalPhotos.net</dc:description>
  <cp:lastModifiedBy>Nata</cp:lastModifiedBy>
  <cp:revision>42</cp:revision>
  <dcterms:created xsi:type="dcterms:W3CDTF">2009-03-23T15:23:24Z</dcterms:created>
  <dcterms:modified xsi:type="dcterms:W3CDTF">2024-04-02T08:45:32Z</dcterms:modified>
</cp:coreProperties>
</file>