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72" r:id="rId4"/>
    <p:sldId id="266" r:id="rId5"/>
    <p:sldId id="271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33148"/>
    <a:srgbClr val="8C8C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90" y="-150"/>
      </p:cViewPr>
      <p:guideLst>
        <p:guide orient="horz" pos="4008"/>
        <p:guide orient="horz" pos="576"/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4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6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8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42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03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62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98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3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758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1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23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36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840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78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016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30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8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4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2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71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3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02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3/15/2023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02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7" y="0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26">
            <a:extLst>
              <a:ext uri="{FF2B5EF4-FFF2-40B4-BE49-F238E27FC236}">
                <a16:creationId xmlns:a16="http://schemas.microsoft.com/office/drawing/2014/main" xmlns="" id="{C7171E0C-EBCD-4BB1-A2A8-1C1909E0E15B}"/>
              </a:ext>
            </a:extLst>
          </p:cNvPr>
          <p:cNvGrpSpPr/>
          <p:nvPr/>
        </p:nvGrpSpPr>
        <p:grpSpPr>
          <a:xfrm>
            <a:off x="6953341" y="892703"/>
            <a:ext cx="5352226" cy="745213"/>
            <a:chOff x="1099177" y="2882734"/>
            <a:chExt cx="4474463" cy="1452591"/>
          </a:xfrm>
        </p:grpSpPr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xmlns="" id="{9C5D970D-C2DA-45F7-91DD-97A5E204899A}"/>
                </a:ext>
              </a:extLst>
            </p:cNvPr>
            <p:cNvSpPr/>
            <p:nvPr/>
          </p:nvSpPr>
          <p:spPr>
            <a:xfrm>
              <a:off x="1099177" y="2882734"/>
              <a:ext cx="3924300" cy="14525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accent1">
                      <a:lumMod val="25000"/>
                    </a:schemeClr>
                  </a:solidFill>
                </a:rPr>
                <a:t>Поддерживать инициативу педагогов в грамотном планировании своей деятельности</a:t>
              </a:r>
              <a:r>
                <a:rPr lang="en-US" sz="1600" b="1" dirty="0">
                  <a:solidFill>
                    <a:schemeClr val="accent1">
                      <a:lumMod val="25000"/>
                    </a:schemeClr>
                  </a:solidFill>
                </a:rPr>
                <a:t>.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EDBC07A-EA98-4A2F-A57B-BA484D4DDF83}"/>
                </a:ext>
              </a:extLst>
            </p:cNvPr>
            <p:cNvSpPr txBox="1"/>
            <p:nvPr/>
          </p:nvSpPr>
          <p:spPr>
            <a:xfrm>
              <a:off x="4883077" y="3580469"/>
              <a:ext cx="690563" cy="7381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1400792" y="430339"/>
            <a:ext cx="791208" cy="23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4FAA3927-C37E-494D-8BDF-527955E5174E}"/>
              </a:ext>
            </a:extLst>
          </p:cNvPr>
          <p:cNvSpPr/>
          <p:nvPr/>
        </p:nvSpPr>
        <p:spPr>
          <a:xfrm rot="5400000" flipH="1">
            <a:off x="-126978" y="5829278"/>
            <a:ext cx="1155700" cy="901743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B34CAC-2B52-47E8-9B57-E3B791389FE1}"/>
              </a:ext>
            </a:extLst>
          </p:cNvPr>
          <p:cNvSpPr/>
          <p:nvPr/>
        </p:nvSpPr>
        <p:spPr>
          <a:xfrm>
            <a:off x="0" y="135054"/>
            <a:ext cx="6315342" cy="1343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Доска задач – </a:t>
            </a:r>
          </a:p>
          <a:p>
            <a:pPr algn="ctr"/>
            <a:r>
              <a:rPr lang="ru-RU" sz="3200" dirty="0" smtClean="0"/>
              <a:t>инструмент бережливого управления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7CFD82-E86B-4261-9469-377E92B8D299}"/>
              </a:ext>
            </a:extLst>
          </p:cNvPr>
          <p:cNvSpPr txBox="1"/>
          <p:nvPr/>
        </p:nvSpPr>
        <p:spPr>
          <a:xfrm>
            <a:off x="742950" y="4153832"/>
            <a:ext cx="62039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20" name="Freeform 3886">
            <a:extLst>
              <a:ext uri="{FF2B5EF4-FFF2-40B4-BE49-F238E27FC236}">
                <a16:creationId xmlns:a16="http://schemas.microsoft.com/office/drawing/2014/main" xmlns="" id="{406669C8-019B-46E5-82CC-1541BDB827B3}"/>
              </a:ext>
            </a:extLst>
          </p:cNvPr>
          <p:cNvSpPr>
            <a:spLocks noEditPoints="1"/>
          </p:cNvSpPr>
          <p:nvPr/>
        </p:nvSpPr>
        <p:spPr bwMode="auto">
          <a:xfrm>
            <a:off x="7785101" y="2707276"/>
            <a:ext cx="787400" cy="783048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613">
            <a:off x="422722" y="1836936"/>
            <a:ext cx="5161573" cy="339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4D558ABB-20CF-4D34-A76B-DE8D7E617DFE}"/>
              </a:ext>
            </a:extLst>
          </p:cNvPr>
          <p:cNvGrpSpPr/>
          <p:nvPr/>
        </p:nvGrpSpPr>
        <p:grpSpPr>
          <a:xfrm>
            <a:off x="506056" y="151616"/>
            <a:ext cx="11128021" cy="6635881"/>
            <a:chOff x="1615069" y="671581"/>
            <a:chExt cx="11331563" cy="8495502"/>
          </a:xfrm>
        </p:grpSpPr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C5960659-3872-4C3D-925F-8A285B96802C}"/>
                </a:ext>
              </a:extLst>
            </p:cNvPr>
            <p:cNvSpPr/>
            <p:nvPr/>
          </p:nvSpPr>
          <p:spPr>
            <a:xfrm>
              <a:off x="9022244" y="671581"/>
              <a:ext cx="3924300" cy="814528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FFCF660-37B8-45A0-9C79-E1A032B692ED}"/>
                </a:ext>
              </a:extLst>
            </p:cNvPr>
            <p:cNvSpPr txBox="1"/>
            <p:nvPr/>
          </p:nvSpPr>
          <p:spPr>
            <a:xfrm>
              <a:off x="1615069" y="7590975"/>
              <a:ext cx="5628373" cy="1576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833148"/>
                  </a:solidFill>
                </a:rPr>
                <a:t>Оптимизация </a:t>
              </a:r>
              <a:r>
                <a:rPr lang="ru-RU" sz="2000" b="1" dirty="0">
                  <a:solidFill>
                    <a:srgbClr val="833148"/>
                  </a:solidFill>
                </a:rPr>
                <a:t>и совершенствование образовательного процесса ДОУ через визуализацию деятельности сотрудников (педагогов).</a:t>
              </a:r>
              <a:endParaRPr lang="en-US" sz="2000" b="1" dirty="0">
                <a:solidFill>
                  <a:srgbClr val="833148"/>
                </a:solidFill>
              </a:endParaRPr>
            </a:p>
          </p:txBody>
        </p: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xmlns="" id="{C5960659-3872-4C3D-925F-8A285B96802C}"/>
                </a:ext>
              </a:extLst>
            </p:cNvPr>
            <p:cNvSpPr/>
            <p:nvPr/>
          </p:nvSpPr>
          <p:spPr>
            <a:xfrm>
              <a:off x="8998457" y="2792250"/>
              <a:ext cx="3944877" cy="89582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xmlns="" id="{C5960659-3872-4C3D-925F-8A285B96802C}"/>
                </a:ext>
              </a:extLst>
            </p:cNvPr>
            <p:cNvSpPr/>
            <p:nvPr/>
          </p:nvSpPr>
          <p:spPr>
            <a:xfrm>
              <a:off x="7205388" y="5110865"/>
              <a:ext cx="5741244" cy="108983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77094A-3F01-4AA7-A62C-5314274A6423}"/>
              </a:ext>
            </a:extLst>
          </p:cNvPr>
          <p:cNvSpPr txBox="1"/>
          <p:nvPr/>
        </p:nvSpPr>
        <p:spPr>
          <a:xfrm>
            <a:off x="8057096" y="201545"/>
            <a:ext cx="29906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Визуализировать объем загрузки каждого педагога;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1684141" y="1214357"/>
            <a:ext cx="507859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1634076" y="4044803"/>
            <a:ext cx="557924" cy="590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1684141" y="2036427"/>
            <a:ext cx="50785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1290257" y="5099751"/>
            <a:ext cx="90174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1605189" y="3016665"/>
            <a:ext cx="586811" cy="2837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4">
            <a:extLst>
              <a:ext uri="{FF2B5EF4-FFF2-40B4-BE49-F238E27FC236}">
                <a16:creationId xmlns:a16="http://schemas.microsoft.com/office/drawing/2014/main" xmlns="" id="{9C5D970D-C2DA-45F7-91DD-97A5E204899A}"/>
              </a:ext>
            </a:extLst>
          </p:cNvPr>
          <p:cNvSpPr/>
          <p:nvPr/>
        </p:nvSpPr>
        <p:spPr>
          <a:xfrm>
            <a:off x="7206745" y="2665951"/>
            <a:ext cx="4408205" cy="810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Поддерживать инициативу педагогов в грамотном планировании своей деятельности</a:t>
            </a: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. </a:t>
            </a:r>
          </a:p>
          <a:p>
            <a:pPr algn="ctr"/>
            <a:endParaRPr lang="en-US" dirty="0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xmlns="" id="{9C5D970D-C2DA-45F7-91DD-97A5E204899A}"/>
              </a:ext>
            </a:extLst>
          </p:cNvPr>
          <p:cNvSpPr/>
          <p:nvPr/>
        </p:nvSpPr>
        <p:spPr>
          <a:xfrm>
            <a:off x="7421360" y="4727365"/>
            <a:ext cx="4201548" cy="8282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Обеспечить контроль за выполнением педагогами поставленных задач</a:t>
            </a:r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02014" y="1806454"/>
            <a:ext cx="3815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Развивать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умение педагогов правильно ставить цель и реализовывать ее</a:t>
            </a:r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xmlns="" id="{C5960659-3872-4C3D-925F-8A285B96802C}"/>
              </a:ext>
            </a:extLst>
          </p:cNvPr>
          <p:cNvSpPr/>
          <p:nvPr/>
        </p:nvSpPr>
        <p:spPr>
          <a:xfrm>
            <a:off x="6712954" y="5753031"/>
            <a:ext cx="4932702" cy="7386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Определить уровень загруженности сотрудников и своевременно вносить корректировки.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127334" y="3634607"/>
            <a:ext cx="548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Предоставить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возможность педагогам видеть и объективно оценивать текущее состояние задачи на любой момент времени.</a:t>
            </a:r>
          </a:p>
        </p:txBody>
      </p:sp>
      <p:cxnSp>
        <p:nvCxnSpPr>
          <p:cNvPr id="50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1625943" y="6096894"/>
            <a:ext cx="5660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73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75CD53-6108-481A-A31F-305A2B59F755}"/>
              </a:ext>
            </a:extLst>
          </p:cNvPr>
          <p:cNvSpPr txBox="1"/>
          <p:nvPr/>
        </p:nvSpPr>
        <p:spPr>
          <a:xfrm>
            <a:off x="690563" y="314325"/>
            <a:ext cx="11052704" cy="6401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кспресс-тестирование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Отметьте галочкой, те утверждения, с которыми вы согласны: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Freeform 3447">
            <a:extLst>
              <a:ext uri="{FF2B5EF4-FFF2-40B4-BE49-F238E27FC236}">
                <a16:creationId xmlns:a16="http://schemas.microsoft.com/office/drawing/2014/main" xmlns="" id="{E3CD491A-31EB-475E-843C-0AE47EE98586}"/>
              </a:ext>
            </a:extLst>
          </p:cNvPr>
          <p:cNvSpPr>
            <a:spLocks noEditPoints="1"/>
          </p:cNvSpPr>
          <p:nvPr/>
        </p:nvSpPr>
        <p:spPr bwMode="auto">
          <a:xfrm>
            <a:off x="2757315" y="1083733"/>
            <a:ext cx="1154286" cy="1109134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xmlns="" id="{8A00571E-411D-4C15-B2ED-14DFD645F7A4}"/>
              </a:ext>
            </a:extLst>
          </p:cNvPr>
          <p:cNvGrpSpPr/>
          <p:nvPr/>
        </p:nvGrpSpPr>
        <p:grpSpPr>
          <a:xfrm>
            <a:off x="873989" y="2443780"/>
            <a:ext cx="5001650" cy="989758"/>
            <a:chOff x="2562895" y="1897663"/>
            <a:chExt cx="5001650" cy="989758"/>
          </a:xfrm>
        </p:grpSpPr>
        <p:sp>
          <p:nvSpPr>
            <p:cNvPr id="41" name="Freeform 4460">
              <a:extLst>
                <a:ext uri="{FF2B5EF4-FFF2-40B4-BE49-F238E27FC236}">
                  <a16:creationId xmlns:a16="http://schemas.microsoft.com/office/drawing/2014/main" xmlns="" id="{70C96CB5-C54F-488C-B924-7C1EFA0EF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895" y="1967272"/>
              <a:ext cx="355600" cy="355600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FF91E82-2914-42E0-9AB0-E0467A788939}"/>
                </a:ext>
              </a:extLst>
            </p:cNvPr>
            <p:cNvSpPr txBox="1"/>
            <p:nvPr/>
          </p:nvSpPr>
          <p:spPr>
            <a:xfrm>
              <a:off x="3129914" y="1897663"/>
              <a:ext cx="4434631" cy="9897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000000"/>
                  </a:solidFill>
                  <a:latin typeface="Constantia" pitchFamily="18" charset="0"/>
                </a:rPr>
                <a:t>к вам регулярно обращаются сотрудники за согласованием выходных, отпускных дней и вы вместе с ним выясняете все ли его напарники по разным проектам поддержат работоспособность в эти дни;</a:t>
              </a: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xmlns="" id="{6632A573-F82E-49A8-ACD9-B77AA22C05E3}"/>
              </a:ext>
            </a:extLst>
          </p:cNvPr>
          <p:cNvGrpSpPr/>
          <p:nvPr/>
        </p:nvGrpSpPr>
        <p:grpSpPr>
          <a:xfrm>
            <a:off x="831656" y="3717321"/>
            <a:ext cx="5001650" cy="792781"/>
            <a:chOff x="2562895" y="1897663"/>
            <a:chExt cx="5001650" cy="792781"/>
          </a:xfrm>
        </p:grpSpPr>
        <p:sp>
          <p:nvSpPr>
            <p:cNvPr id="44" name="Freeform 4460">
              <a:extLst>
                <a:ext uri="{FF2B5EF4-FFF2-40B4-BE49-F238E27FC236}">
                  <a16:creationId xmlns:a16="http://schemas.microsoft.com/office/drawing/2014/main" xmlns="" id="{806A6737-918E-4688-8151-AD1F97A5B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895" y="1967272"/>
              <a:ext cx="355600" cy="355600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CBC2701-F951-40F2-94C5-EED0206FF3B9}"/>
                </a:ext>
              </a:extLst>
            </p:cNvPr>
            <p:cNvSpPr txBox="1"/>
            <p:nvPr/>
          </p:nvSpPr>
          <p:spPr>
            <a:xfrm>
              <a:off x="3129915" y="1897663"/>
              <a:ext cx="4434630" cy="7927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000000"/>
                  </a:solidFill>
                  <a:latin typeface="Constantia" pitchFamily="18" charset="0"/>
                </a:rPr>
                <a:t>вы поручаете “срочные” задания часто одним и тем же сотрудникам по принципу — они точно справятся, а не руководствуетесь объективной загрузкой персонала;</a:t>
              </a:r>
            </a:p>
          </p:txBody>
        </p:sp>
      </p:grpSp>
      <p:grpSp>
        <p:nvGrpSpPr>
          <p:cNvPr id="9" name="Group 45">
            <a:extLst>
              <a:ext uri="{FF2B5EF4-FFF2-40B4-BE49-F238E27FC236}">
                <a16:creationId xmlns:a16="http://schemas.microsoft.com/office/drawing/2014/main" xmlns="" id="{77D51096-BBC5-408C-88EF-42A98DC44576}"/>
              </a:ext>
            </a:extLst>
          </p:cNvPr>
          <p:cNvGrpSpPr/>
          <p:nvPr/>
        </p:nvGrpSpPr>
        <p:grpSpPr>
          <a:xfrm>
            <a:off x="873989" y="4796128"/>
            <a:ext cx="5001650" cy="425209"/>
            <a:chOff x="2562895" y="1897663"/>
            <a:chExt cx="5001650" cy="425209"/>
          </a:xfrm>
        </p:grpSpPr>
        <p:sp>
          <p:nvSpPr>
            <p:cNvPr id="47" name="Freeform 4460">
              <a:extLst>
                <a:ext uri="{FF2B5EF4-FFF2-40B4-BE49-F238E27FC236}">
                  <a16:creationId xmlns:a16="http://schemas.microsoft.com/office/drawing/2014/main" xmlns="" id="{A3ADAFBE-D3F5-457E-9295-B64F12E7D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895" y="1967272"/>
              <a:ext cx="355600" cy="355600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9511ED0-8514-4262-A024-C99E145CC340}"/>
                </a:ext>
              </a:extLst>
            </p:cNvPr>
            <p:cNvSpPr txBox="1"/>
            <p:nvPr/>
          </p:nvSpPr>
          <p:spPr>
            <a:xfrm>
              <a:off x="3129914" y="1897663"/>
              <a:ext cx="443463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5E09CD6F-CEF6-434B-A6ED-9A2E0789D5BB}"/>
              </a:ext>
            </a:extLst>
          </p:cNvPr>
          <p:cNvSpPr/>
          <p:nvPr/>
        </p:nvSpPr>
        <p:spPr>
          <a:xfrm>
            <a:off x="6820060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7994FEA-733A-4DF9-9988-16EA8BC86119}"/>
              </a:ext>
            </a:extLst>
          </p:cNvPr>
          <p:cNvSpPr/>
          <p:nvPr/>
        </p:nvSpPr>
        <p:spPr>
          <a:xfrm rot="10800000">
            <a:off x="6820058" y="3416252"/>
            <a:ext cx="478567" cy="2381007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C0944A8F-5788-4D90-8C91-792DAADAA972}"/>
              </a:ext>
            </a:extLst>
          </p:cNvPr>
          <p:cNvSpPr/>
          <p:nvPr/>
        </p:nvSpPr>
        <p:spPr>
          <a:xfrm>
            <a:off x="6686356" y="5051284"/>
            <a:ext cx="745975" cy="7459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6CF635EE-A50A-48CC-A8D4-DF34FA8B45C0}"/>
              </a:ext>
            </a:extLst>
          </p:cNvPr>
          <p:cNvSpPr/>
          <p:nvPr/>
        </p:nvSpPr>
        <p:spPr>
          <a:xfrm>
            <a:off x="8103998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85D27116-2A7F-4B44-A066-99EBE20F20C8}"/>
              </a:ext>
            </a:extLst>
          </p:cNvPr>
          <p:cNvSpPr/>
          <p:nvPr/>
        </p:nvSpPr>
        <p:spPr>
          <a:xfrm rot="10800000">
            <a:off x="8103993" y="2904066"/>
            <a:ext cx="478567" cy="2893191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2EE48A7E-DB8A-430A-820A-0879B1B68102}"/>
              </a:ext>
            </a:extLst>
          </p:cNvPr>
          <p:cNvSpPr/>
          <p:nvPr/>
        </p:nvSpPr>
        <p:spPr>
          <a:xfrm>
            <a:off x="7970294" y="5051284"/>
            <a:ext cx="745975" cy="745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11E26A98-A6E6-4976-AB3A-F4F82DE1DD3A}"/>
              </a:ext>
            </a:extLst>
          </p:cNvPr>
          <p:cNvSpPr/>
          <p:nvPr/>
        </p:nvSpPr>
        <p:spPr>
          <a:xfrm>
            <a:off x="9387936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ABB226EC-21EB-4AD1-98D0-0F085C6F6D51}"/>
              </a:ext>
            </a:extLst>
          </p:cNvPr>
          <p:cNvSpPr/>
          <p:nvPr/>
        </p:nvSpPr>
        <p:spPr>
          <a:xfrm rot="10800000">
            <a:off x="9387933" y="2884047"/>
            <a:ext cx="478567" cy="291321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9A4456E9-DEAA-49D6-9B7E-2329DE154912}"/>
              </a:ext>
            </a:extLst>
          </p:cNvPr>
          <p:cNvSpPr/>
          <p:nvPr/>
        </p:nvSpPr>
        <p:spPr>
          <a:xfrm>
            <a:off x="9254232" y="5051284"/>
            <a:ext cx="745975" cy="74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4AAC813-DCDB-4937-A92D-DD29F793BF83}"/>
              </a:ext>
            </a:extLst>
          </p:cNvPr>
          <p:cNvSpPr/>
          <p:nvPr/>
        </p:nvSpPr>
        <p:spPr>
          <a:xfrm>
            <a:off x="10671874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29C5E4DB-5FE5-45DB-8FCE-68C164FF1D42}"/>
              </a:ext>
            </a:extLst>
          </p:cNvPr>
          <p:cNvSpPr/>
          <p:nvPr/>
        </p:nvSpPr>
        <p:spPr>
          <a:xfrm rot="10800000">
            <a:off x="10671871" y="2420255"/>
            <a:ext cx="478567" cy="337700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B66A7EB5-8A43-4641-98D4-3B9EAC2A68FB}"/>
              </a:ext>
            </a:extLst>
          </p:cNvPr>
          <p:cNvSpPr/>
          <p:nvPr/>
        </p:nvSpPr>
        <p:spPr>
          <a:xfrm>
            <a:off x="10538170" y="5051284"/>
            <a:ext cx="745975" cy="745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Freeform 950">
            <a:extLst>
              <a:ext uri="{FF2B5EF4-FFF2-40B4-BE49-F238E27FC236}">
                <a16:creationId xmlns:a16="http://schemas.microsoft.com/office/drawing/2014/main" xmlns="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10805577" y="5279808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Freeform 950">
            <a:extLst>
              <a:ext uri="{FF2B5EF4-FFF2-40B4-BE49-F238E27FC236}">
                <a16:creationId xmlns:a16="http://schemas.microsoft.com/office/drawing/2014/main" xmlns="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9560977" y="5305208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Freeform 950">
            <a:extLst>
              <a:ext uri="{FF2B5EF4-FFF2-40B4-BE49-F238E27FC236}">
                <a16:creationId xmlns:a16="http://schemas.microsoft.com/office/drawing/2014/main" xmlns="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8265577" y="5271341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Freeform 950">
            <a:extLst>
              <a:ext uri="{FF2B5EF4-FFF2-40B4-BE49-F238E27FC236}">
                <a16:creationId xmlns:a16="http://schemas.microsoft.com/office/drawing/2014/main" xmlns="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6953244" y="5271341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29267" y="4834467"/>
            <a:ext cx="4512733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Constantia" pitchFamily="18" charset="0"/>
              </a:rPr>
              <a:t>в коллективе есть вечно недовольные своим большим объемом работ;</a:t>
            </a:r>
          </a:p>
        </p:txBody>
      </p:sp>
      <p:grpSp>
        <p:nvGrpSpPr>
          <p:cNvPr id="34" name="Group 42">
            <a:extLst>
              <a:ext uri="{FF2B5EF4-FFF2-40B4-BE49-F238E27FC236}">
                <a16:creationId xmlns:a16="http://schemas.microsoft.com/office/drawing/2014/main" xmlns="" id="{6632A573-F82E-49A8-ACD9-B77AA22C05E3}"/>
              </a:ext>
            </a:extLst>
          </p:cNvPr>
          <p:cNvGrpSpPr/>
          <p:nvPr/>
        </p:nvGrpSpPr>
        <p:grpSpPr>
          <a:xfrm>
            <a:off x="871678" y="5639254"/>
            <a:ext cx="5258189" cy="792781"/>
            <a:chOff x="2772250" y="1897663"/>
            <a:chExt cx="5258189" cy="792781"/>
          </a:xfrm>
        </p:grpSpPr>
        <p:sp>
          <p:nvSpPr>
            <p:cNvPr id="35" name="Freeform 4460">
              <a:extLst>
                <a:ext uri="{FF2B5EF4-FFF2-40B4-BE49-F238E27FC236}">
                  <a16:creationId xmlns:a16="http://schemas.microsoft.com/office/drawing/2014/main" xmlns="" id="{806A6737-918E-4688-8151-AD1F97A5B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250" y="2116253"/>
              <a:ext cx="355600" cy="355600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CBC2701-F951-40F2-94C5-EED0206FF3B9}"/>
                </a:ext>
              </a:extLst>
            </p:cNvPr>
            <p:cNvSpPr txBox="1"/>
            <p:nvPr/>
          </p:nvSpPr>
          <p:spPr>
            <a:xfrm>
              <a:off x="3272171" y="1897663"/>
              <a:ext cx="4758268" cy="7927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rgbClr val="000000"/>
                  </a:solidFill>
                  <a:latin typeface="Constantia" pitchFamily="18" charset="0"/>
                  <a:cs typeface="Times New Roman" pitchFamily="18" charset="0"/>
                </a:rPr>
                <a:t>при появлении нового проекта вам приходится собирать коллектив и выяснять текущее положение дел у каждого, чтобы решить кому поручить новую задачу.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179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0" y="106258"/>
            <a:ext cx="3391196" cy="384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</a:t>
            </a:r>
            <a:r>
              <a:rPr lang="ru-RU" b="1" dirty="0" smtClean="0"/>
              <a:t>шаги</a:t>
            </a:r>
            <a:endParaRPr lang="en-US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FC654B8-714C-4749-896F-E800EB636866}"/>
              </a:ext>
            </a:extLst>
          </p:cNvPr>
          <p:cNvSpPr txBox="1"/>
          <p:nvPr/>
        </p:nvSpPr>
        <p:spPr>
          <a:xfrm>
            <a:off x="527908" y="5178751"/>
            <a:ext cx="990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33148"/>
                </a:solidFill>
              </a:rPr>
              <a:t>Ряд сложностей</a:t>
            </a:r>
            <a:endParaRPr lang="en-US" sz="2400" b="1" dirty="0">
              <a:solidFill>
                <a:srgbClr val="833148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9738651-02F4-4649-8AE7-2E5CBF61784D}"/>
              </a:ext>
            </a:extLst>
          </p:cNvPr>
          <p:cNvGrpSpPr/>
          <p:nvPr/>
        </p:nvGrpSpPr>
        <p:grpSpPr>
          <a:xfrm>
            <a:off x="127000" y="567650"/>
            <a:ext cx="11785599" cy="4334550"/>
            <a:chOff x="1150938" y="1417637"/>
            <a:chExt cx="9893300" cy="3495676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705626B2-548B-491E-9541-6845DC76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074" y="3439739"/>
              <a:ext cx="975805" cy="973884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xmlns="" id="{C92A7406-85C3-49AE-AA28-A1F88CBB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499" y="1913819"/>
              <a:ext cx="975805" cy="9777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xmlns="" id="{E6D72D63-140A-496E-BBC5-ADE7CF58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936" y="3439739"/>
              <a:ext cx="975805" cy="97388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xmlns="" id="{318E7E5D-BA8F-4821-866B-AEA870C0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069" y="1913819"/>
              <a:ext cx="977726" cy="97772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xmlns="" id="{D0EC10B8-D9C5-4677-8802-89920C7BD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915" y="1913819"/>
              <a:ext cx="973884" cy="977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9DDA1900-7546-4833-A58F-960D2F6FA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89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89" y="133"/>
                  </a:cubicBezTo>
                  <a:cubicBezTo>
                    <a:pt x="702" y="47"/>
                    <a:pt x="586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3B5FABD2-2141-48BD-A736-462BEBCE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5 w 1015"/>
                <a:gd name="T5" fmla="*/ 282 h 823"/>
                <a:gd name="T6" fmla="*/ 775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5" y="282"/>
                    <a:pt x="775" y="282"/>
                    <a:pt x="775" y="282"/>
                  </a:cubicBezTo>
                  <a:cubicBezTo>
                    <a:pt x="775" y="365"/>
                    <a:pt x="775" y="365"/>
                    <a:pt x="775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6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821064D5-EA1D-49A6-8EE8-154669E7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90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EB9F1141-2C9C-41D3-B4EF-8468DC6F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6 w 1015"/>
                <a:gd name="T5" fmla="*/ 282 h 823"/>
                <a:gd name="T6" fmla="*/ 776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6" y="282"/>
                    <a:pt x="776" y="282"/>
                    <a:pt x="776" y="282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7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F1A48963-2C96-47F8-A253-D41E27FF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1417637"/>
              <a:ext cx="2432050" cy="1995488"/>
            </a:xfrm>
            <a:custGeom>
              <a:avLst/>
              <a:gdLst>
                <a:gd name="T0" fmla="*/ 1015 w 1015"/>
                <a:gd name="T1" fmla="*/ 541 h 833"/>
                <a:gd name="T2" fmla="*/ 928 w 1015"/>
                <a:gd name="T3" fmla="*/ 541 h 833"/>
                <a:gd name="T4" fmla="*/ 928 w 1015"/>
                <a:gd name="T5" fmla="*/ 456 h 833"/>
                <a:gd name="T6" fmla="*/ 790 w 1015"/>
                <a:gd name="T7" fmla="*/ 133 h 833"/>
                <a:gd name="T8" fmla="*/ 464 w 1015"/>
                <a:gd name="T9" fmla="*/ 0 h 833"/>
                <a:gd name="T10" fmla="*/ 0 w 1015"/>
                <a:gd name="T11" fmla="*/ 464 h 833"/>
                <a:gd name="T12" fmla="*/ 0 w 1015"/>
                <a:gd name="T13" fmla="*/ 833 h 833"/>
                <a:gd name="T14" fmla="*/ 152 w 1015"/>
                <a:gd name="T15" fmla="*/ 833 h 833"/>
                <a:gd name="T16" fmla="*/ 152 w 1015"/>
                <a:gd name="T17" fmla="*/ 464 h 833"/>
                <a:gd name="T18" fmla="*/ 464 w 1015"/>
                <a:gd name="T19" fmla="*/ 152 h 833"/>
                <a:gd name="T20" fmla="*/ 683 w 1015"/>
                <a:gd name="T21" fmla="*/ 242 h 833"/>
                <a:gd name="T22" fmla="*/ 776 w 1015"/>
                <a:gd name="T23" fmla="*/ 458 h 833"/>
                <a:gd name="T24" fmla="*/ 776 w 1015"/>
                <a:gd name="T25" fmla="*/ 541 h 833"/>
                <a:gd name="T26" fmla="*/ 689 w 1015"/>
                <a:gd name="T27" fmla="*/ 541 h 833"/>
                <a:gd name="T28" fmla="*/ 852 w 1015"/>
                <a:gd name="T29" fmla="*/ 823 h 833"/>
                <a:gd name="T30" fmla="*/ 1015 w 1015"/>
                <a:gd name="T31" fmla="*/ 54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5" h="833">
                  <a:moveTo>
                    <a:pt x="1015" y="541"/>
                  </a:moveTo>
                  <a:cubicBezTo>
                    <a:pt x="928" y="541"/>
                    <a:pt x="928" y="541"/>
                    <a:pt x="928" y="54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52" y="833"/>
                    <a:pt x="152" y="833"/>
                    <a:pt x="152" y="833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7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lnTo>
                    <a:pt x="1015" y="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1DC38031-C222-4565-AD96-F73F66F814E8}"/>
                </a:ext>
              </a:extLst>
            </p:cNvPr>
            <p:cNvSpPr txBox="1"/>
            <p:nvPr/>
          </p:nvSpPr>
          <p:spPr>
            <a:xfrm>
              <a:off x="1451249" y="3026507"/>
              <a:ext cx="1563414" cy="9928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АНАЛИЗ НЕОБХОДИМОСТИ ВВЕДЕНИЯ</a:t>
              </a:r>
            </a:p>
            <a:p>
              <a:pPr algn="ctr"/>
              <a:r>
                <a:rPr lang="ru-RU" sz="1600" b="1" dirty="0" smtClean="0">
                  <a:solidFill>
                    <a:schemeClr val="accent4">
                      <a:lumMod val="85000"/>
                      <a:lumOff val="15000"/>
                    </a:schemeClr>
                  </a:solidFill>
                </a:rPr>
                <a:t>(Экспресс-тестирование)</a:t>
              </a:r>
              <a:endParaRPr lang="en-US" sz="1600" b="1" dirty="0">
                <a:solidFill>
                  <a:schemeClr val="accent4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4BF9BC9-0E4E-442A-9A7E-7BE9F969B416}"/>
                </a:ext>
              </a:extLst>
            </p:cNvPr>
            <p:cNvSpPr txBox="1"/>
            <p:nvPr/>
          </p:nvSpPr>
          <p:spPr>
            <a:xfrm>
              <a:off x="5303838" y="3026507"/>
              <a:ext cx="1381125" cy="4392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10000"/>
                    </a:schemeClr>
                  </a:solidFill>
                </a:rPr>
                <a:t>ВЫБОР ОФОРМЛЕНИЯ</a:t>
              </a:r>
              <a:endParaRPr lang="en-US" sz="1600" b="1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7F21C72D-474C-4AB0-AFC5-BDCB7BC549A5}"/>
                </a:ext>
              </a:extLst>
            </p:cNvPr>
            <p:cNvSpPr txBox="1"/>
            <p:nvPr/>
          </p:nvSpPr>
          <p:spPr>
            <a:xfrm>
              <a:off x="9222312" y="3026507"/>
              <a:ext cx="1337174" cy="8785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/>
                <a:t>ВНЕДРЕНИЕ </a:t>
              </a:r>
            </a:p>
            <a:p>
              <a:pPr algn="ctr"/>
              <a:r>
                <a:rPr lang="ru-RU" sz="1600" b="1" dirty="0" smtClean="0"/>
                <a:t>в образовательный процесс</a:t>
              </a:r>
              <a:endParaRPr lang="en-US" sz="160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607FBA46-02CA-46F3-899D-E75AF1865C42}"/>
                </a:ext>
              </a:extLst>
            </p:cNvPr>
            <p:cNvSpPr txBox="1"/>
            <p:nvPr/>
          </p:nvSpPr>
          <p:spPr>
            <a:xfrm>
              <a:off x="3444845" y="2891545"/>
              <a:ext cx="1381125" cy="4392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10000"/>
                    </a:schemeClr>
                  </a:solidFill>
                </a:rPr>
                <a:t>ВЫБОР ОСНОВЫ, ПРИОБРЕТЕНИЕ</a:t>
              </a:r>
              <a:endParaRPr lang="en-US" sz="1600" b="1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CFC243E-485F-402C-839E-D0D2FE11612C}"/>
                </a:ext>
              </a:extLst>
            </p:cNvPr>
            <p:cNvSpPr txBox="1"/>
            <p:nvPr/>
          </p:nvSpPr>
          <p:spPr>
            <a:xfrm>
              <a:off x="7153275" y="2517439"/>
              <a:ext cx="1381125" cy="7942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/>
                <a:t>ПРЕДСТАВЛЕНИЕ</a:t>
              </a:r>
            </a:p>
            <a:p>
              <a:pPr algn="ctr"/>
              <a:r>
                <a:rPr lang="ru-RU" sz="1600" b="1" dirty="0" smtClean="0"/>
                <a:t>на</a:t>
              </a:r>
            </a:p>
            <a:p>
              <a:pPr algn="ctr"/>
              <a:r>
                <a:rPr lang="ru-RU" sz="1600" b="1" dirty="0" smtClean="0"/>
                <a:t> педагогическом совете</a:t>
              </a:r>
              <a:endParaRPr lang="en-US" sz="1600" b="1" dirty="0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xmlns="" id="{445CF568-8041-4828-8801-AFFCD5EF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673" y="2303900"/>
              <a:ext cx="418367" cy="281237"/>
            </a:xfrm>
            <a:custGeom>
              <a:avLst/>
              <a:gdLst>
                <a:gd name="T0" fmla="*/ 843 w 903"/>
                <a:gd name="T1" fmla="*/ 572 h 602"/>
                <a:gd name="T2" fmla="*/ 843 w 903"/>
                <a:gd name="T3" fmla="*/ 12 h 602"/>
                <a:gd name="T4" fmla="*/ 840 w 903"/>
                <a:gd name="T5" fmla="*/ 7 h 602"/>
                <a:gd name="T6" fmla="*/ 836 w 903"/>
                <a:gd name="T7" fmla="*/ 3 h 602"/>
                <a:gd name="T8" fmla="*/ 831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7 w 903"/>
                <a:gd name="T15" fmla="*/ 5 h 602"/>
                <a:gd name="T16" fmla="*/ 694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1 w 903"/>
                <a:gd name="T23" fmla="*/ 283 h 602"/>
                <a:gd name="T24" fmla="*/ 629 w 903"/>
                <a:gd name="T25" fmla="*/ 277 h 602"/>
                <a:gd name="T26" fmla="*/ 626 w 903"/>
                <a:gd name="T27" fmla="*/ 274 h 602"/>
                <a:gd name="T28" fmla="*/ 621 w 903"/>
                <a:gd name="T29" fmla="*/ 271 h 602"/>
                <a:gd name="T30" fmla="*/ 496 w 903"/>
                <a:gd name="T31" fmla="*/ 271 h 602"/>
                <a:gd name="T32" fmla="*/ 491 w 903"/>
                <a:gd name="T33" fmla="*/ 272 h 602"/>
                <a:gd name="T34" fmla="*/ 487 w 903"/>
                <a:gd name="T35" fmla="*/ 275 h 602"/>
                <a:gd name="T36" fmla="*/ 482 w 903"/>
                <a:gd name="T37" fmla="*/ 281 h 602"/>
                <a:gd name="T38" fmla="*/ 481 w 903"/>
                <a:gd name="T39" fmla="*/ 286 h 602"/>
                <a:gd name="T40" fmla="*/ 421 w 903"/>
                <a:gd name="T41" fmla="*/ 572 h 602"/>
                <a:gd name="T42" fmla="*/ 421 w 903"/>
                <a:gd name="T43" fmla="*/ 193 h 602"/>
                <a:gd name="T44" fmla="*/ 419 w 903"/>
                <a:gd name="T45" fmla="*/ 187 h 602"/>
                <a:gd name="T46" fmla="*/ 415 w 903"/>
                <a:gd name="T47" fmla="*/ 183 h 602"/>
                <a:gd name="T48" fmla="*/ 409 w 903"/>
                <a:gd name="T49" fmla="*/ 181 h 602"/>
                <a:gd name="T50" fmla="*/ 286 w 903"/>
                <a:gd name="T51" fmla="*/ 181 h 602"/>
                <a:gd name="T52" fmla="*/ 280 w 903"/>
                <a:gd name="T53" fmla="*/ 182 h 602"/>
                <a:gd name="T54" fmla="*/ 275 w 903"/>
                <a:gd name="T55" fmla="*/ 185 h 602"/>
                <a:gd name="T56" fmla="*/ 272 w 903"/>
                <a:gd name="T57" fmla="*/ 190 h 602"/>
                <a:gd name="T58" fmla="*/ 271 w 903"/>
                <a:gd name="T59" fmla="*/ 196 h 602"/>
                <a:gd name="T60" fmla="*/ 211 w 903"/>
                <a:gd name="T61" fmla="*/ 572 h 602"/>
                <a:gd name="T62" fmla="*/ 210 w 903"/>
                <a:gd name="T63" fmla="*/ 404 h 602"/>
                <a:gd name="T64" fmla="*/ 208 w 903"/>
                <a:gd name="T65" fmla="*/ 399 h 602"/>
                <a:gd name="T66" fmla="*/ 204 w 903"/>
                <a:gd name="T67" fmla="*/ 394 h 602"/>
                <a:gd name="T68" fmla="*/ 199 w 903"/>
                <a:gd name="T69" fmla="*/ 392 h 602"/>
                <a:gd name="T70" fmla="*/ 75 w 903"/>
                <a:gd name="T71" fmla="*/ 391 h 602"/>
                <a:gd name="T72" fmla="*/ 69 w 903"/>
                <a:gd name="T73" fmla="*/ 392 h 602"/>
                <a:gd name="T74" fmla="*/ 65 w 903"/>
                <a:gd name="T75" fmla="*/ 396 h 602"/>
                <a:gd name="T76" fmla="*/ 62 w 903"/>
                <a:gd name="T77" fmla="*/ 401 h 602"/>
                <a:gd name="T78" fmla="*/ 60 w 903"/>
                <a:gd name="T79" fmla="*/ 406 h 602"/>
                <a:gd name="T80" fmla="*/ 15 w 903"/>
                <a:gd name="T81" fmla="*/ 572 h 602"/>
                <a:gd name="T82" fmla="*/ 9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9 w 903"/>
                <a:gd name="T95" fmla="*/ 601 h 602"/>
                <a:gd name="T96" fmla="*/ 15 w 903"/>
                <a:gd name="T97" fmla="*/ 602 h 602"/>
                <a:gd name="T98" fmla="*/ 196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1 w 903"/>
                <a:gd name="T111" fmla="*/ 596 h 602"/>
                <a:gd name="T112" fmla="*/ 903 w 903"/>
                <a:gd name="T113" fmla="*/ 591 h 602"/>
                <a:gd name="T114" fmla="*/ 903 w 903"/>
                <a:gd name="T115" fmla="*/ 584 h 602"/>
                <a:gd name="T116" fmla="*/ 901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2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1" y="283"/>
                  </a:lnTo>
                  <a:lnTo>
                    <a:pt x="631" y="281"/>
                  </a:lnTo>
                  <a:lnTo>
                    <a:pt x="629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2" y="281"/>
                  </a:lnTo>
                  <a:lnTo>
                    <a:pt x="482" y="283"/>
                  </a:lnTo>
                  <a:lnTo>
                    <a:pt x="481" y="28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0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0" y="404"/>
                  </a:lnTo>
                  <a:lnTo>
                    <a:pt x="210" y="401"/>
                  </a:lnTo>
                  <a:lnTo>
                    <a:pt x="208" y="399"/>
                  </a:lnTo>
                  <a:lnTo>
                    <a:pt x="207" y="396"/>
                  </a:lnTo>
                  <a:lnTo>
                    <a:pt x="204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5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0" y="406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1" y="572"/>
                  </a:lnTo>
                  <a:lnTo>
                    <a:pt x="9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3" y="579"/>
                  </a:lnTo>
                  <a:lnTo>
                    <a:pt x="1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1" y="593"/>
                  </a:lnTo>
                  <a:lnTo>
                    <a:pt x="3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9" y="601"/>
                  </a:lnTo>
                  <a:lnTo>
                    <a:pt x="11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3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950">
            <a:extLst>
              <a:ext uri="{FF2B5EF4-FFF2-40B4-BE49-F238E27FC236}">
                <a16:creationId xmlns:a16="http://schemas.microsoft.com/office/drawing/2014/main" xmlns="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752829" y="1631596"/>
            <a:ext cx="236682" cy="361397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113">
            <a:extLst>
              <a:ext uri="{FF2B5EF4-FFF2-40B4-BE49-F238E27FC236}">
                <a16:creationId xmlns:a16="http://schemas.microsoft.com/office/drawing/2014/main" xmlns="" id="{133F8EFF-F9CA-4EA7-BA60-877167648C02}"/>
              </a:ext>
            </a:extLst>
          </p:cNvPr>
          <p:cNvGrpSpPr/>
          <p:nvPr/>
        </p:nvGrpSpPr>
        <p:grpSpPr>
          <a:xfrm>
            <a:off x="3449942" y="3514120"/>
            <a:ext cx="508921" cy="353107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32" name="Freeform 466">
              <a:extLst>
                <a:ext uri="{FF2B5EF4-FFF2-40B4-BE49-F238E27FC236}">
                  <a16:creationId xmlns:a16="http://schemas.microsoft.com/office/drawing/2014/main" xmlns="" id="{4EC34DBC-2DD3-476A-8A0D-8EE13853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67">
              <a:extLst>
                <a:ext uri="{FF2B5EF4-FFF2-40B4-BE49-F238E27FC236}">
                  <a16:creationId xmlns:a16="http://schemas.microsoft.com/office/drawing/2014/main" xmlns="" id="{7808C969-736B-4263-AEB0-AFB42D3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68">
              <a:extLst>
                <a:ext uri="{FF2B5EF4-FFF2-40B4-BE49-F238E27FC236}">
                  <a16:creationId xmlns:a16="http://schemas.microsoft.com/office/drawing/2014/main" xmlns="" id="{6233FDFD-0070-42FD-B1F2-710015F2B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9">
              <a:extLst>
                <a:ext uri="{FF2B5EF4-FFF2-40B4-BE49-F238E27FC236}">
                  <a16:creationId xmlns:a16="http://schemas.microsoft.com/office/drawing/2014/main" xmlns="" id="{42338BC0-DA5B-46C4-B715-DAD82821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70">
              <a:extLst>
                <a:ext uri="{FF2B5EF4-FFF2-40B4-BE49-F238E27FC236}">
                  <a16:creationId xmlns:a16="http://schemas.microsoft.com/office/drawing/2014/main" xmlns="" id="{FB655334-3665-47BC-ADD8-9C117C6D6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1">
              <a:extLst>
                <a:ext uri="{FF2B5EF4-FFF2-40B4-BE49-F238E27FC236}">
                  <a16:creationId xmlns:a16="http://schemas.microsoft.com/office/drawing/2014/main" xmlns="" id="{15DF0392-C73C-4FAD-AF87-B9008A566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2">
              <a:extLst>
                <a:ext uri="{FF2B5EF4-FFF2-40B4-BE49-F238E27FC236}">
                  <a16:creationId xmlns:a16="http://schemas.microsoft.com/office/drawing/2014/main" xmlns="" id="{5767E06B-A36E-490A-822E-BC5C67B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3">
              <a:extLst>
                <a:ext uri="{FF2B5EF4-FFF2-40B4-BE49-F238E27FC236}">
                  <a16:creationId xmlns:a16="http://schemas.microsoft.com/office/drawing/2014/main" xmlns="" id="{7664F752-50F1-4351-A52C-543619BE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4">
              <a:extLst>
                <a:ext uri="{FF2B5EF4-FFF2-40B4-BE49-F238E27FC236}">
                  <a16:creationId xmlns:a16="http://schemas.microsoft.com/office/drawing/2014/main" xmlns="" id="{C3858109-25F7-483A-926C-763B25E93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75">
              <a:extLst>
                <a:ext uri="{FF2B5EF4-FFF2-40B4-BE49-F238E27FC236}">
                  <a16:creationId xmlns:a16="http://schemas.microsoft.com/office/drawing/2014/main" xmlns="" id="{FB1CDF3F-984D-4AB9-9EFF-987E47B1F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76">
              <a:extLst>
                <a:ext uri="{FF2B5EF4-FFF2-40B4-BE49-F238E27FC236}">
                  <a16:creationId xmlns:a16="http://schemas.microsoft.com/office/drawing/2014/main" xmlns="" id="{F3F6DA32-E3D6-42F0-9BA9-0D2C5212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8">
              <a:extLst>
                <a:ext uri="{FF2B5EF4-FFF2-40B4-BE49-F238E27FC236}">
                  <a16:creationId xmlns:a16="http://schemas.microsoft.com/office/drawing/2014/main" xmlns="" id="{F8113D46-4CFC-4CD1-8E5B-DA232ADBD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9">
              <a:extLst>
                <a:ext uri="{FF2B5EF4-FFF2-40B4-BE49-F238E27FC236}">
                  <a16:creationId xmlns:a16="http://schemas.microsoft.com/office/drawing/2014/main" xmlns="" id="{8657E725-2EA3-4ABF-97CA-F39A621B2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0">
              <a:extLst>
                <a:ext uri="{FF2B5EF4-FFF2-40B4-BE49-F238E27FC236}">
                  <a16:creationId xmlns:a16="http://schemas.microsoft.com/office/drawing/2014/main" xmlns="" id="{11A351A1-C0E4-411E-908F-ABABC305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1">
              <a:extLst>
                <a:ext uri="{FF2B5EF4-FFF2-40B4-BE49-F238E27FC236}">
                  <a16:creationId xmlns:a16="http://schemas.microsoft.com/office/drawing/2014/main" xmlns="" id="{770D57A1-C1E1-4D04-89D9-109441A09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2">
              <a:extLst>
                <a:ext uri="{FF2B5EF4-FFF2-40B4-BE49-F238E27FC236}">
                  <a16:creationId xmlns:a16="http://schemas.microsoft.com/office/drawing/2014/main" xmlns="" id="{648C92D3-1FC7-4B4F-8A5C-2E99628CB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3">
              <a:extLst>
                <a:ext uri="{FF2B5EF4-FFF2-40B4-BE49-F238E27FC236}">
                  <a16:creationId xmlns:a16="http://schemas.microsoft.com/office/drawing/2014/main" xmlns="" id="{0A667416-FD50-464E-BA7F-4329B7361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4">
              <a:extLst>
                <a:ext uri="{FF2B5EF4-FFF2-40B4-BE49-F238E27FC236}">
                  <a16:creationId xmlns:a16="http://schemas.microsoft.com/office/drawing/2014/main" xmlns="" id="{FF5A8D7F-9CE8-4203-A598-4AC87C0A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5">
              <a:extLst>
                <a:ext uri="{FF2B5EF4-FFF2-40B4-BE49-F238E27FC236}">
                  <a16:creationId xmlns:a16="http://schemas.microsoft.com/office/drawing/2014/main" xmlns="" id="{6C6A75DD-5023-46AF-82AD-399D812F2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6">
              <a:extLst>
                <a:ext uri="{FF2B5EF4-FFF2-40B4-BE49-F238E27FC236}">
                  <a16:creationId xmlns:a16="http://schemas.microsoft.com/office/drawing/2014/main" xmlns="" id="{5487B087-7A49-4D97-9A96-8D82E7DE1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7">
              <a:extLst>
                <a:ext uri="{FF2B5EF4-FFF2-40B4-BE49-F238E27FC236}">
                  <a16:creationId xmlns:a16="http://schemas.microsoft.com/office/drawing/2014/main" xmlns="" id="{9C4D166B-8779-4DC6-93AA-A5E4F187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8">
              <a:extLst>
                <a:ext uri="{FF2B5EF4-FFF2-40B4-BE49-F238E27FC236}">
                  <a16:creationId xmlns:a16="http://schemas.microsoft.com/office/drawing/2014/main" xmlns="" id="{C9DCDA24-0DCA-4ED4-983A-41C30F2A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9">
              <a:extLst>
                <a:ext uri="{FF2B5EF4-FFF2-40B4-BE49-F238E27FC236}">
                  <a16:creationId xmlns:a16="http://schemas.microsoft.com/office/drawing/2014/main" xmlns="" id="{AFA3EB0D-EF36-457B-A24A-FEBA6A50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0">
              <a:extLst>
                <a:ext uri="{FF2B5EF4-FFF2-40B4-BE49-F238E27FC236}">
                  <a16:creationId xmlns:a16="http://schemas.microsoft.com/office/drawing/2014/main" xmlns="" id="{1AE596DF-7EC6-46B7-9908-C77378897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1">
              <a:extLst>
                <a:ext uri="{FF2B5EF4-FFF2-40B4-BE49-F238E27FC236}">
                  <a16:creationId xmlns:a16="http://schemas.microsoft.com/office/drawing/2014/main" xmlns="" id="{D86262E8-0FE8-47BD-9585-448D4E98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2">
              <a:extLst>
                <a:ext uri="{FF2B5EF4-FFF2-40B4-BE49-F238E27FC236}">
                  <a16:creationId xmlns:a16="http://schemas.microsoft.com/office/drawing/2014/main" xmlns="" id="{C7F4A939-6175-482D-A91E-482067CB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93">
              <a:extLst>
                <a:ext uri="{FF2B5EF4-FFF2-40B4-BE49-F238E27FC236}">
                  <a16:creationId xmlns:a16="http://schemas.microsoft.com/office/drawing/2014/main" xmlns="" id="{F4144AB1-0356-4C3D-ABAE-A060270A8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94">
              <a:extLst>
                <a:ext uri="{FF2B5EF4-FFF2-40B4-BE49-F238E27FC236}">
                  <a16:creationId xmlns:a16="http://schemas.microsoft.com/office/drawing/2014/main" xmlns="" id="{ED535CF4-10A9-4BAC-89C7-27066378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5">
              <a:extLst>
                <a:ext uri="{FF2B5EF4-FFF2-40B4-BE49-F238E27FC236}">
                  <a16:creationId xmlns:a16="http://schemas.microsoft.com/office/drawing/2014/main" xmlns="" id="{0C44E6B1-8BAD-40EE-9F74-FF789370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96">
              <a:extLst>
                <a:ext uri="{FF2B5EF4-FFF2-40B4-BE49-F238E27FC236}">
                  <a16:creationId xmlns:a16="http://schemas.microsoft.com/office/drawing/2014/main" xmlns="" id="{8E5B2B97-D25B-4243-8705-29FB2231F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Freeform 3445">
            <a:extLst>
              <a:ext uri="{FF2B5EF4-FFF2-40B4-BE49-F238E27FC236}">
                <a16:creationId xmlns:a16="http://schemas.microsoft.com/office/drawing/2014/main" xmlns="" id="{FE3F3687-9239-4867-9FCB-3A61E40B89EE}"/>
              </a:ext>
            </a:extLst>
          </p:cNvPr>
          <p:cNvSpPr>
            <a:spLocks/>
          </p:cNvSpPr>
          <p:nvPr/>
        </p:nvSpPr>
        <p:spPr bwMode="auto">
          <a:xfrm>
            <a:off x="7917009" y="3483524"/>
            <a:ext cx="369983" cy="409067"/>
          </a:xfrm>
          <a:custGeom>
            <a:avLst/>
            <a:gdLst>
              <a:gd name="T0" fmla="*/ 384 w 569"/>
              <a:gd name="T1" fmla="*/ 376 h 628"/>
              <a:gd name="T2" fmla="*/ 359 w 569"/>
              <a:gd name="T3" fmla="*/ 309 h 628"/>
              <a:gd name="T4" fmla="*/ 379 w 569"/>
              <a:gd name="T5" fmla="*/ 290 h 628"/>
              <a:gd name="T6" fmla="*/ 397 w 569"/>
              <a:gd name="T7" fmla="*/ 253 h 628"/>
              <a:gd name="T8" fmla="*/ 406 w 569"/>
              <a:gd name="T9" fmla="*/ 213 h 628"/>
              <a:gd name="T10" fmla="*/ 415 w 569"/>
              <a:gd name="T11" fmla="*/ 203 h 628"/>
              <a:gd name="T12" fmla="*/ 420 w 569"/>
              <a:gd name="T13" fmla="*/ 184 h 628"/>
              <a:gd name="T14" fmla="*/ 416 w 569"/>
              <a:gd name="T15" fmla="*/ 154 h 628"/>
              <a:gd name="T16" fmla="*/ 411 w 569"/>
              <a:gd name="T17" fmla="*/ 123 h 628"/>
              <a:gd name="T18" fmla="*/ 420 w 569"/>
              <a:gd name="T19" fmla="*/ 78 h 628"/>
              <a:gd name="T20" fmla="*/ 415 w 569"/>
              <a:gd name="T21" fmla="*/ 46 h 628"/>
              <a:gd name="T22" fmla="*/ 402 w 569"/>
              <a:gd name="T23" fmla="*/ 28 h 628"/>
              <a:gd name="T24" fmla="*/ 382 w 569"/>
              <a:gd name="T25" fmla="*/ 15 h 628"/>
              <a:gd name="T26" fmla="*/ 341 w 569"/>
              <a:gd name="T27" fmla="*/ 3 h 628"/>
              <a:gd name="T28" fmla="*/ 291 w 569"/>
              <a:gd name="T29" fmla="*/ 1 h 628"/>
              <a:gd name="T30" fmla="*/ 245 w 569"/>
              <a:gd name="T31" fmla="*/ 10 h 628"/>
              <a:gd name="T32" fmla="*/ 213 w 569"/>
              <a:gd name="T33" fmla="*/ 27 h 628"/>
              <a:gd name="T34" fmla="*/ 200 w 569"/>
              <a:gd name="T35" fmla="*/ 42 h 628"/>
              <a:gd name="T36" fmla="*/ 181 w 569"/>
              <a:gd name="T37" fmla="*/ 44 h 628"/>
              <a:gd name="T38" fmla="*/ 163 w 569"/>
              <a:gd name="T39" fmla="*/ 56 h 628"/>
              <a:gd name="T40" fmla="*/ 154 w 569"/>
              <a:gd name="T41" fmla="*/ 86 h 628"/>
              <a:gd name="T42" fmla="*/ 164 w 569"/>
              <a:gd name="T43" fmla="*/ 139 h 628"/>
              <a:gd name="T44" fmla="*/ 160 w 569"/>
              <a:gd name="T45" fmla="*/ 141 h 628"/>
              <a:gd name="T46" fmla="*/ 153 w 569"/>
              <a:gd name="T47" fmla="*/ 154 h 628"/>
              <a:gd name="T48" fmla="*/ 149 w 569"/>
              <a:gd name="T49" fmla="*/ 184 h 628"/>
              <a:gd name="T50" fmla="*/ 153 w 569"/>
              <a:gd name="T51" fmla="*/ 202 h 628"/>
              <a:gd name="T52" fmla="*/ 163 w 569"/>
              <a:gd name="T53" fmla="*/ 213 h 628"/>
              <a:gd name="T54" fmla="*/ 169 w 569"/>
              <a:gd name="T55" fmla="*/ 236 h 628"/>
              <a:gd name="T56" fmla="*/ 180 w 569"/>
              <a:gd name="T57" fmla="*/ 268 h 628"/>
              <a:gd name="T58" fmla="*/ 203 w 569"/>
              <a:gd name="T59" fmla="*/ 299 h 628"/>
              <a:gd name="T60" fmla="*/ 215 w 569"/>
              <a:gd name="T61" fmla="*/ 367 h 628"/>
              <a:gd name="T62" fmla="*/ 177 w 569"/>
              <a:gd name="T63" fmla="*/ 381 h 628"/>
              <a:gd name="T64" fmla="*/ 111 w 569"/>
              <a:gd name="T65" fmla="*/ 404 h 628"/>
              <a:gd name="T66" fmla="*/ 47 w 569"/>
              <a:gd name="T67" fmla="*/ 434 h 628"/>
              <a:gd name="T68" fmla="*/ 22 w 569"/>
              <a:gd name="T69" fmla="*/ 456 h 628"/>
              <a:gd name="T70" fmla="*/ 10 w 569"/>
              <a:gd name="T71" fmla="*/ 487 h 628"/>
              <a:gd name="T72" fmla="*/ 1 w 569"/>
              <a:gd name="T73" fmla="*/ 557 h 628"/>
              <a:gd name="T74" fmla="*/ 0 w 569"/>
              <a:gd name="T75" fmla="*/ 620 h 628"/>
              <a:gd name="T76" fmla="*/ 11 w 569"/>
              <a:gd name="T77" fmla="*/ 628 h 628"/>
              <a:gd name="T78" fmla="*/ 565 w 569"/>
              <a:gd name="T79" fmla="*/ 624 h 628"/>
              <a:gd name="T80" fmla="*/ 569 w 569"/>
              <a:gd name="T81" fmla="*/ 597 h 628"/>
              <a:gd name="T82" fmla="*/ 562 w 569"/>
              <a:gd name="T83" fmla="*/ 510 h 628"/>
              <a:gd name="T84" fmla="*/ 551 w 569"/>
              <a:gd name="T85" fmla="*/ 461 h 628"/>
              <a:gd name="T86" fmla="*/ 537 w 569"/>
              <a:gd name="T87" fmla="*/ 444 h 628"/>
              <a:gd name="T88" fmla="*/ 484 w 569"/>
              <a:gd name="T89" fmla="*/ 413 h 628"/>
              <a:gd name="T90" fmla="*/ 408 w 569"/>
              <a:gd name="T91" fmla="*/ 385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9" h="628">
                <a:moveTo>
                  <a:pt x="408" y="385"/>
                </a:moveTo>
                <a:lnTo>
                  <a:pt x="397" y="380"/>
                </a:lnTo>
                <a:lnTo>
                  <a:pt x="384" y="376"/>
                </a:lnTo>
                <a:lnTo>
                  <a:pt x="372" y="372"/>
                </a:lnTo>
                <a:lnTo>
                  <a:pt x="359" y="367"/>
                </a:lnTo>
                <a:lnTo>
                  <a:pt x="359" y="309"/>
                </a:lnTo>
                <a:lnTo>
                  <a:pt x="366" y="306"/>
                </a:lnTo>
                <a:lnTo>
                  <a:pt x="371" y="299"/>
                </a:lnTo>
                <a:lnTo>
                  <a:pt x="379" y="290"/>
                </a:lnTo>
                <a:lnTo>
                  <a:pt x="385" y="280"/>
                </a:lnTo>
                <a:lnTo>
                  <a:pt x="390" y="268"/>
                </a:lnTo>
                <a:lnTo>
                  <a:pt x="397" y="253"/>
                </a:lnTo>
                <a:lnTo>
                  <a:pt x="400" y="236"/>
                </a:lnTo>
                <a:lnTo>
                  <a:pt x="402" y="216"/>
                </a:lnTo>
                <a:lnTo>
                  <a:pt x="406" y="213"/>
                </a:lnTo>
                <a:lnTo>
                  <a:pt x="409" y="211"/>
                </a:lnTo>
                <a:lnTo>
                  <a:pt x="412" y="207"/>
                </a:lnTo>
                <a:lnTo>
                  <a:pt x="415" y="203"/>
                </a:lnTo>
                <a:lnTo>
                  <a:pt x="417" y="198"/>
                </a:lnTo>
                <a:lnTo>
                  <a:pt x="418" y="191"/>
                </a:lnTo>
                <a:lnTo>
                  <a:pt x="420" y="184"/>
                </a:lnTo>
                <a:lnTo>
                  <a:pt x="420" y="177"/>
                </a:lnTo>
                <a:lnTo>
                  <a:pt x="418" y="164"/>
                </a:lnTo>
                <a:lnTo>
                  <a:pt x="416" y="154"/>
                </a:lnTo>
                <a:lnTo>
                  <a:pt x="411" y="145"/>
                </a:lnTo>
                <a:lnTo>
                  <a:pt x="406" y="140"/>
                </a:lnTo>
                <a:lnTo>
                  <a:pt x="411" y="123"/>
                </a:lnTo>
                <a:lnTo>
                  <a:pt x="417" y="101"/>
                </a:lnTo>
                <a:lnTo>
                  <a:pt x="418" y="90"/>
                </a:lnTo>
                <a:lnTo>
                  <a:pt x="420" y="78"/>
                </a:lnTo>
                <a:lnTo>
                  <a:pt x="420" y="65"/>
                </a:lnTo>
                <a:lnTo>
                  <a:pt x="417" y="53"/>
                </a:lnTo>
                <a:lnTo>
                  <a:pt x="415" y="46"/>
                </a:lnTo>
                <a:lnTo>
                  <a:pt x="412" y="40"/>
                </a:lnTo>
                <a:lnTo>
                  <a:pt x="407" y="33"/>
                </a:lnTo>
                <a:lnTo>
                  <a:pt x="402" y="28"/>
                </a:lnTo>
                <a:lnTo>
                  <a:pt x="397" y="23"/>
                </a:lnTo>
                <a:lnTo>
                  <a:pt x="390" y="19"/>
                </a:lnTo>
                <a:lnTo>
                  <a:pt x="382" y="15"/>
                </a:lnTo>
                <a:lnTo>
                  <a:pt x="375" y="11"/>
                </a:lnTo>
                <a:lnTo>
                  <a:pt x="359" y="6"/>
                </a:lnTo>
                <a:lnTo>
                  <a:pt x="341" y="3"/>
                </a:lnTo>
                <a:lnTo>
                  <a:pt x="325" y="1"/>
                </a:lnTo>
                <a:lnTo>
                  <a:pt x="307" y="0"/>
                </a:lnTo>
                <a:lnTo>
                  <a:pt x="291" y="1"/>
                </a:lnTo>
                <a:lnTo>
                  <a:pt x="276" y="3"/>
                </a:lnTo>
                <a:lnTo>
                  <a:pt x="259" y="5"/>
                </a:lnTo>
                <a:lnTo>
                  <a:pt x="245" y="10"/>
                </a:lnTo>
                <a:lnTo>
                  <a:pt x="231" y="15"/>
                </a:lnTo>
                <a:lnTo>
                  <a:pt x="218" y="23"/>
                </a:lnTo>
                <a:lnTo>
                  <a:pt x="213" y="27"/>
                </a:lnTo>
                <a:lnTo>
                  <a:pt x="208" y="32"/>
                </a:lnTo>
                <a:lnTo>
                  <a:pt x="204" y="37"/>
                </a:lnTo>
                <a:lnTo>
                  <a:pt x="200" y="42"/>
                </a:lnTo>
                <a:lnTo>
                  <a:pt x="194" y="42"/>
                </a:lnTo>
                <a:lnTo>
                  <a:pt x="186" y="42"/>
                </a:lnTo>
                <a:lnTo>
                  <a:pt x="181" y="44"/>
                </a:lnTo>
                <a:lnTo>
                  <a:pt x="176" y="46"/>
                </a:lnTo>
                <a:lnTo>
                  <a:pt x="168" y="51"/>
                </a:lnTo>
                <a:lnTo>
                  <a:pt x="163" y="56"/>
                </a:lnTo>
                <a:lnTo>
                  <a:pt x="158" y="65"/>
                </a:lnTo>
                <a:lnTo>
                  <a:pt x="155" y="76"/>
                </a:lnTo>
                <a:lnTo>
                  <a:pt x="154" y="86"/>
                </a:lnTo>
                <a:lnTo>
                  <a:pt x="155" y="98"/>
                </a:lnTo>
                <a:lnTo>
                  <a:pt x="159" y="119"/>
                </a:lnTo>
                <a:lnTo>
                  <a:pt x="164" y="139"/>
                </a:lnTo>
                <a:lnTo>
                  <a:pt x="164" y="139"/>
                </a:lnTo>
                <a:lnTo>
                  <a:pt x="164" y="139"/>
                </a:lnTo>
                <a:lnTo>
                  <a:pt x="160" y="141"/>
                </a:lnTo>
                <a:lnTo>
                  <a:pt x="158" y="145"/>
                </a:lnTo>
                <a:lnTo>
                  <a:pt x="155" y="149"/>
                </a:lnTo>
                <a:lnTo>
                  <a:pt x="153" y="154"/>
                </a:lnTo>
                <a:lnTo>
                  <a:pt x="149" y="164"/>
                </a:lnTo>
                <a:lnTo>
                  <a:pt x="149" y="177"/>
                </a:lnTo>
                <a:lnTo>
                  <a:pt x="149" y="184"/>
                </a:lnTo>
                <a:lnTo>
                  <a:pt x="150" y="190"/>
                </a:lnTo>
                <a:lnTo>
                  <a:pt x="151" y="196"/>
                </a:lnTo>
                <a:lnTo>
                  <a:pt x="153" y="202"/>
                </a:lnTo>
                <a:lnTo>
                  <a:pt x="155" y="205"/>
                </a:lnTo>
                <a:lnTo>
                  <a:pt x="159" y="211"/>
                </a:lnTo>
                <a:lnTo>
                  <a:pt x="163" y="213"/>
                </a:lnTo>
                <a:lnTo>
                  <a:pt x="167" y="216"/>
                </a:lnTo>
                <a:lnTo>
                  <a:pt x="167" y="226"/>
                </a:lnTo>
                <a:lnTo>
                  <a:pt x="169" y="236"/>
                </a:lnTo>
                <a:lnTo>
                  <a:pt x="171" y="245"/>
                </a:lnTo>
                <a:lnTo>
                  <a:pt x="173" y="253"/>
                </a:lnTo>
                <a:lnTo>
                  <a:pt x="180" y="268"/>
                </a:lnTo>
                <a:lnTo>
                  <a:pt x="187" y="281"/>
                </a:lnTo>
                <a:lnTo>
                  <a:pt x="195" y="291"/>
                </a:lnTo>
                <a:lnTo>
                  <a:pt x="203" y="299"/>
                </a:lnTo>
                <a:lnTo>
                  <a:pt x="209" y="306"/>
                </a:lnTo>
                <a:lnTo>
                  <a:pt x="215" y="311"/>
                </a:lnTo>
                <a:lnTo>
                  <a:pt x="215" y="367"/>
                </a:lnTo>
                <a:lnTo>
                  <a:pt x="203" y="372"/>
                </a:lnTo>
                <a:lnTo>
                  <a:pt x="190" y="376"/>
                </a:lnTo>
                <a:lnTo>
                  <a:pt x="177" y="381"/>
                </a:lnTo>
                <a:lnTo>
                  <a:pt x="164" y="385"/>
                </a:lnTo>
                <a:lnTo>
                  <a:pt x="137" y="395"/>
                </a:lnTo>
                <a:lnTo>
                  <a:pt x="111" y="404"/>
                </a:lnTo>
                <a:lnTo>
                  <a:pt x="87" y="413"/>
                </a:lnTo>
                <a:lnTo>
                  <a:pt x="65" y="424"/>
                </a:lnTo>
                <a:lnTo>
                  <a:pt x="47" y="434"/>
                </a:lnTo>
                <a:lnTo>
                  <a:pt x="32" y="444"/>
                </a:lnTo>
                <a:lnTo>
                  <a:pt x="25" y="449"/>
                </a:lnTo>
                <a:lnTo>
                  <a:pt x="22" y="456"/>
                </a:lnTo>
                <a:lnTo>
                  <a:pt x="18" y="462"/>
                </a:lnTo>
                <a:lnTo>
                  <a:pt x="14" y="467"/>
                </a:lnTo>
                <a:lnTo>
                  <a:pt x="10" y="487"/>
                </a:lnTo>
                <a:lnTo>
                  <a:pt x="6" y="510"/>
                </a:lnTo>
                <a:lnTo>
                  <a:pt x="4" y="533"/>
                </a:lnTo>
                <a:lnTo>
                  <a:pt x="1" y="557"/>
                </a:lnTo>
                <a:lnTo>
                  <a:pt x="0" y="597"/>
                </a:lnTo>
                <a:lnTo>
                  <a:pt x="0" y="616"/>
                </a:lnTo>
                <a:lnTo>
                  <a:pt x="0" y="620"/>
                </a:lnTo>
                <a:lnTo>
                  <a:pt x="2" y="624"/>
                </a:lnTo>
                <a:lnTo>
                  <a:pt x="6" y="627"/>
                </a:lnTo>
                <a:lnTo>
                  <a:pt x="11" y="628"/>
                </a:lnTo>
                <a:lnTo>
                  <a:pt x="557" y="628"/>
                </a:lnTo>
                <a:lnTo>
                  <a:pt x="561" y="627"/>
                </a:lnTo>
                <a:lnTo>
                  <a:pt x="565" y="624"/>
                </a:lnTo>
                <a:lnTo>
                  <a:pt x="567" y="620"/>
                </a:lnTo>
                <a:lnTo>
                  <a:pt x="569" y="616"/>
                </a:lnTo>
                <a:lnTo>
                  <a:pt x="569" y="597"/>
                </a:lnTo>
                <a:lnTo>
                  <a:pt x="567" y="557"/>
                </a:lnTo>
                <a:lnTo>
                  <a:pt x="565" y="533"/>
                </a:lnTo>
                <a:lnTo>
                  <a:pt x="562" y="510"/>
                </a:lnTo>
                <a:lnTo>
                  <a:pt x="558" y="487"/>
                </a:lnTo>
                <a:lnTo>
                  <a:pt x="555" y="467"/>
                </a:lnTo>
                <a:lnTo>
                  <a:pt x="551" y="461"/>
                </a:lnTo>
                <a:lnTo>
                  <a:pt x="547" y="456"/>
                </a:lnTo>
                <a:lnTo>
                  <a:pt x="543" y="449"/>
                </a:lnTo>
                <a:lnTo>
                  <a:pt x="537" y="444"/>
                </a:lnTo>
                <a:lnTo>
                  <a:pt x="522" y="433"/>
                </a:lnTo>
                <a:lnTo>
                  <a:pt x="504" y="422"/>
                </a:lnTo>
                <a:lnTo>
                  <a:pt x="484" y="413"/>
                </a:lnTo>
                <a:lnTo>
                  <a:pt x="461" y="404"/>
                </a:lnTo>
                <a:lnTo>
                  <a:pt x="435" y="394"/>
                </a:lnTo>
                <a:lnTo>
                  <a:pt x="408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446">
            <a:extLst>
              <a:ext uri="{FF2B5EF4-FFF2-40B4-BE49-F238E27FC236}">
                <a16:creationId xmlns:a16="http://schemas.microsoft.com/office/drawing/2014/main" xmlns="" id="{CFDFD8F3-1970-4A20-B0E5-9317805F5865}"/>
              </a:ext>
            </a:extLst>
          </p:cNvPr>
          <p:cNvSpPr>
            <a:spLocks/>
          </p:cNvSpPr>
          <p:nvPr/>
        </p:nvSpPr>
        <p:spPr bwMode="auto">
          <a:xfrm>
            <a:off x="8185951" y="3461806"/>
            <a:ext cx="184991" cy="406461"/>
          </a:xfrm>
          <a:custGeom>
            <a:avLst/>
            <a:gdLst>
              <a:gd name="T0" fmla="*/ 258 w 281"/>
              <a:gd name="T1" fmla="*/ 450 h 625"/>
              <a:gd name="T2" fmla="*/ 234 w 281"/>
              <a:gd name="T3" fmla="*/ 428 h 625"/>
              <a:gd name="T4" fmla="*/ 199 w 281"/>
              <a:gd name="T5" fmla="*/ 408 h 625"/>
              <a:gd name="T6" fmla="*/ 103 w 281"/>
              <a:gd name="T7" fmla="*/ 367 h 625"/>
              <a:gd name="T8" fmla="*/ 65 w 281"/>
              <a:gd name="T9" fmla="*/ 319 h 625"/>
              <a:gd name="T10" fmla="*/ 86 w 281"/>
              <a:gd name="T11" fmla="*/ 301 h 625"/>
              <a:gd name="T12" fmla="*/ 108 w 281"/>
              <a:gd name="T13" fmla="*/ 265 h 625"/>
              <a:gd name="T14" fmla="*/ 113 w 281"/>
              <a:gd name="T15" fmla="*/ 238 h 625"/>
              <a:gd name="T16" fmla="*/ 122 w 281"/>
              <a:gd name="T17" fmla="*/ 223 h 625"/>
              <a:gd name="T18" fmla="*/ 130 w 281"/>
              <a:gd name="T19" fmla="*/ 209 h 625"/>
              <a:gd name="T20" fmla="*/ 132 w 281"/>
              <a:gd name="T21" fmla="*/ 188 h 625"/>
              <a:gd name="T22" fmla="*/ 123 w 281"/>
              <a:gd name="T23" fmla="*/ 157 h 625"/>
              <a:gd name="T24" fmla="*/ 118 w 281"/>
              <a:gd name="T25" fmla="*/ 151 h 625"/>
              <a:gd name="T26" fmla="*/ 131 w 281"/>
              <a:gd name="T27" fmla="*/ 97 h 625"/>
              <a:gd name="T28" fmla="*/ 130 w 281"/>
              <a:gd name="T29" fmla="*/ 59 h 625"/>
              <a:gd name="T30" fmla="*/ 117 w 281"/>
              <a:gd name="T31" fmla="*/ 35 h 625"/>
              <a:gd name="T32" fmla="*/ 94 w 281"/>
              <a:gd name="T33" fmla="*/ 15 h 625"/>
              <a:gd name="T34" fmla="*/ 65 w 281"/>
              <a:gd name="T35" fmla="*/ 2 h 625"/>
              <a:gd name="T36" fmla="*/ 38 w 281"/>
              <a:gd name="T37" fmla="*/ 0 h 625"/>
              <a:gd name="T38" fmla="*/ 13 w 281"/>
              <a:gd name="T39" fmla="*/ 7 h 625"/>
              <a:gd name="T40" fmla="*/ 0 w 281"/>
              <a:gd name="T41" fmla="*/ 20 h 625"/>
              <a:gd name="T42" fmla="*/ 5 w 281"/>
              <a:gd name="T43" fmla="*/ 32 h 625"/>
              <a:gd name="T44" fmla="*/ 18 w 281"/>
              <a:gd name="T45" fmla="*/ 32 h 625"/>
              <a:gd name="T46" fmla="*/ 38 w 281"/>
              <a:gd name="T47" fmla="*/ 24 h 625"/>
              <a:gd name="T48" fmla="*/ 67 w 281"/>
              <a:gd name="T49" fmla="*/ 28 h 625"/>
              <a:gd name="T50" fmla="*/ 89 w 281"/>
              <a:gd name="T51" fmla="*/ 41 h 625"/>
              <a:gd name="T52" fmla="*/ 103 w 281"/>
              <a:gd name="T53" fmla="*/ 56 h 625"/>
              <a:gd name="T54" fmla="*/ 108 w 281"/>
              <a:gd name="T55" fmla="*/ 75 h 625"/>
              <a:gd name="T56" fmla="*/ 105 w 281"/>
              <a:gd name="T57" fmla="*/ 107 h 625"/>
              <a:gd name="T58" fmla="*/ 92 w 281"/>
              <a:gd name="T59" fmla="*/ 152 h 625"/>
              <a:gd name="T60" fmla="*/ 94 w 281"/>
              <a:gd name="T61" fmla="*/ 166 h 625"/>
              <a:gd name="T62" fmla="*/ 104 w 281"/>
              <a:gd name="T63" fmla="*/ 172 h 625"/>
              <a:gd name="T64" fmla="*/ 109 w 281"/>
              <a:gd name="T65" fmla="*/ 188 h 625"/>
              <a:gd name="T66" fmla="*/ 104 w 281"/>
              <a:gd name="T67" fmla="*/ 206 h 625"/>
              <a:gd name="T68" fmla="*/ 94 w 281"/>
              <a:gd name="T69" fmla="*/ 210 h 625"/>
              <a:gd name="T70" fmla="*/ 90 w 281"/>
              <a:gd name="T71" fmla="*/ 231 h 625"/>
              <a:gd name="T72" fmla="*/ 85 w 281"/>
              <a:gd name="T73" fmla="*/ 259 h 625"/>
              <a:gd name="T74" fmla="*/ 55 w 281"/>
              <a:gd name="T75" fmla="*/ 297 h 625"/>
              <a:gd name="T76" fmla="*/ 44 w 281"/>
              <a:gd name="T77" fmla="*/ 306 h 625"/>
              <a:gd name="T78" fmla="*/ 41 w 281"/>
              <a:gd name="T79" fmla="*/ 360 h 625"/>
              <a:gd name="T80" fmla="*/ 46 w 281"/>
              <a:gd name="T81" fmla="*/ 371 h 625"/>
              <a:gd name="T82" fmla="*/ 119 w 281"/>
              <a:gd name="T83" fmla="*/ 399 h 625"/>
              <a:gd name="T84" fmla="*/ 222 w 281"/>
              <a:gd name="T85" fmla="*/ 449 h 625"/>
              <a:gd name="T86" fmla="*/ 241 w 281"/>
              <a:gd name="T87" fmla="*/ 467 h 625"/>
              <a:gd name="T88" fmla="*/ 250 w 281"/>
              <a:gd name="T89" fmla="*/ 503 h 625"/>
              <a:gd name="T90" fmla="*/ 257 w 281"/>
              <a:gd name="T91" fmla="*/ 574 h 625"/>
              <a:gd name="T92" fmla="*/ 204 w 281"/>
              <a:gd name="T93" fmla="*/ 602 h 625"/>
              <a:gd name="T94" fmla="*/ 196 w 281"/>
              <a:gd name="T95" fmla="*/ 613 h 625"/>
              <a:gd name="T96" fmla="*/ 204 w 281"/>
              <a:gd name="T97" fmla="*/ 624 h 625"/>
              <a:gd name="T98" fmla="*/ 273 w 281"/>
              <a:gd name="T99" fmla="*/ 624 h 625"/>
              <a:gd name="T100" fmla="*/ 281 w 281"/>
              <a:gd name="T101" fmla="*/ 613 h 625"/>
              <a:gd name="T102" fmla="*/ 277 w 281"/>
              <a:gd name="T103" fmla="*/ 530 h 625"/>
              <a:gd name="T104" fmla="*/ 267 w 281"/>
              <a:gd name="T105" fmla="*/ 46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1" h="625">
                <a:moveTo>
                  <a:pt x="267" y="464"/>
                </a:moveTo>
                <a:lnTo>
                  <a:pt x="263" y="457"/>
                </a:lnTo>
                <a:lnTo>
                  <a:pt x="258" y="450"/>
                </a:lnTo>
                <a:lnTo>
                  <a:pt x="252" y="443"/>
                </a:lnTo>
                <a:lnTo>
                  <a:pt x="244" y="435"/>
                </a:lnTo>
                <a:lnTo>
                  <a:pt x="234" y="428"/>
                </a:lnTo>
                <a:lnTo>
                  <a:pt x="223" y="421"/>
                </a:lnTo>
                <a:lnTo>
                  <a:pt x="212" y="414"/>
                </a:lnTo>
                <a:lnTo>
                  <a:pt x="199" y="408"/>
                </a:lnTo>
                <a:lnTo>
                  <a:pt x="169" y="394"/>
                </a:lnTo>
                <a:lnTo>
                  <a:pt x="137" y="381"/>
                </a:lnTo>
                <a:lnTo>
                  <a:pt x="103" y="367"/>
                </a:lnTo>
                <a:lnTo>
                  <a:pt x="65" y="353"/>
                </a:lnTo>
                <a:lnTo>
                  <a:pt x="65" y="353"/>
                </a:lnTo>
                <a:lnTo>
                  <a:pt x="65" y="319"/>
                </a:lnTo>
                <a:lnTo>
                  <a:pt x="72" y="315"/>
                </a:lnTo>
                <a:lnTo>
                  <a:pt x="78" y="309"/>
                </a:lnTo>
                <a:lnTo>
                  <a:pt x="86" y="301"/>
                </a:lnTo>
                <a:lnTo>
                  <a:pt x="94" y="292"/>
                </a:lnTo>
                <a:lnTo>
                  <a:pt x="101" y="279"/>
                </a:lnTo>
                <a:lnTo>
                  <a:pt x="108" y="265"/>
                </a:lnTo>
                <a:lnTo>
                  <a:pt x="110" y="256"/>
                </a:lnTo>
                <a:lnTo>
                  <a:pt x="112" y="247"/>
                </a:lnTo>
                <a:lnTo>
                  <a:pt x="113" y="238"/>
                </a:lnTo>
                <a:lnTo>
                  <a:pt x="114" y="228"/>
                </a:lnTo>
                <a:lnTo>
                  <a:pt x="118" y="226"/>
                </a:lnTo>
                <a:lnTo>
                  <a:pt x="122" y="223"/>
                </a:lnTo>
                <a:lnTo>
                  <a:pt x="125" y="219"/>
                </a:lnTo>
                <a:lnTo>
                  <a:pt x="127" y="215"/>
                </a:lnTo>
                <a:lnTo>
                  <a:pt x="130" y="209"/>
                </a:lnTo>
                <a:lnTo>
                  <a:pt x="131" y="202"/>
                </a:lnTo>
                <a:lnTo>
                  <a:pt x="132" y="196"/>
                </a:lnTo>
                <a:lnTo>
                  <a:pt x="132" y="188"/>
                </a:lnTo>
                <a:lnTo>
                  <a:pt x="131" y="177"/>
                </a:lnTo>
                <a:lnTo>
                  <a:pt x="128" y="166"/>
                </a:lnTo>
                <a:lnTo>
                  <a:pt x="123" y="157"/>
                </a:lnTo>
                <a:lnTo>
                  <a:pt x="117" y="151"/>
                </a:lnTo>
                <a:lnTo>
                  <a:pt x="118" y="151"/>
                </a:lnTo>
                <a:lnTo>
                  <a:pt x="118" y="151"/>
                </a:lnTo>
                <a:lnTo>
                  <a:pt x="123" y="133"/>
                </a:lnTo>
                <a:lnTo>
                  <a:pt x="130" y="110"/>
                </a:lnTo>
                <a:lnTo>
                  <a:pt x="131" y="97"/>
                </a:lnTo>
                <a:lnTo>
                  <a:pt x="132" y="84"/>
                </a:lnTo>
                <a:lnTo>
                  <a:pt x="132" y="71"/>
                </a:lnTo>
                <a:lnTo>
                  <a:pt x="130" y="59"/>
                </a:lnTo>
                <a:lnTo>
                  <a:pt x="127" y="51"/>
                </a:lnTo>
                <a:lnTo>
                  <a:pt x="122" y="43"/>
                </a:lnTo>
                <a:lnTo>
                  <a:pt x="117" y="35"/>
                </a:lnTo>
                <a:lnTo>
                  <a:pt x="110" y="28"/>
                </a:lnTo>
                <a:lnTo>
                  <a:pt x="103" y="21"/>
                </a:lnTo>
                <a:lnTo>
                  <a:pt x="94" y="15"/>
                </a:lnTo>
                <a:lnTo>
                  <a:pt x="85" y="10"/>
                </a:lnTo>
                <a:lnTo>
                  <a:pt x="76" y="6"/>
                </a:lnTo>
                <a:lnTo>
                  <a:pt x="65" y="2"/>
                </a:lnTo>
                <a:lnTo>
                  <a:pt x="56" y="1"/>
                </a:lnTo>
                <a:lnTo>
                  <a:pt x="47" y="0"/>
                </a:lnTo>
                <a:lnTo>
                  <a:pt x="38" y="0"/>
                </a:lnTo>
                <a:lnTo>
                  <a:pt x="29" y="2"/>
                </a:lnTo>
                <a:lnTo>
                  <a:pt x="22" y="3"/>
                </a:lnTo>
                <a:lnTo>
                  <a:pt x="13" y="7"/>
                </a:lnTo>
                <a:lnTo>
                  <a:pt x="5" y="12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1" y="29"/>
                </a:lnTo>
                <a:lnTo>
                  <a:pt x="5" y="32"/>
                </a:lnTo>
                <a:lnTo>
                  <a:pt x="9" y="34"/>
                </a:lnTo>
                <a:lnTo>
                  <a:pt x="14" y="34"/>
                </a:lnTo>
                <a:lnTo>
                  <a:pt x="18" y="32"/>
                </a:lnTo>
                <a:lnTo>
                  <a:pt x="26" y="29"/>
                </a:lnTo>
                <a:lnTo>
                  <a:pt x="32" y="26"/>
                </a:lnTo>
                <a:lnTo>
                  <a:pt x="38" y="24"/>
                </a:lnTo>
                <a:lnTo>
                  <a:pt x="45" y="24"/>
                </a:lnTo>
                <a:lnTo>
                  <a:pt x="56" y="25"/>
                </a:lnTo>
                <a:lnTo>
                  <a:pt x="67" y="28"/>
                </a:lnTo>
                <a:lnTo>
                  <a:pt x="74" y="32"/>
                </a:lnTo>
                <a:lnTo>
                  <a:pt x="82" y="35"/>
                </a:lnTo>
                <a:lnTo>
                  <a:pt x="89" y="41"/>
                </a:lnTo>
                <a:lnTo>
                  <a:pt x="94" y="46"/>
                </a:lnTo>
                <a:lnTo>
                  <a:pt x="99" y="51"/>
                </a:lnTo>
                <a:lnTo>
                  <a:pt x="103" y="56"/>
                </a:lnTo>
                <a:lnTo>
                  <a:pt x="105" y="61"/>
                </a:lnTo>
                <a:lnTo>
                  <a:pt x="107" y="65"/>
                </a:lnTo>
                <a:lnTo>
                  <a:pt x="108" y="75"/>
                </a:lnTo>
                <a:lnTo>
                  <a:pt x="108" y="86"/>
                </a:lnTo>
                <a:lnTo>
                  <a:pt x="108" y="97"/>
                </a:lnTo>
                <a:lnTo>
                  <a:pt x="105" y="107"/>
                </a:lnTo>
                <a:lnTo>
                  <a:pt x="100" y="127"/>
                </a:lnTo>
                <a:lnTo>
                  <a:pt x="95" y="142"/>
                </a:lnTo>
                <a:lnTo>
                  <a:pt x="92" y="152"/>
                </a:lnTo>
                <a:lnTo>
                  <a:pt x="91" y="159"/>
                </a:lnTo>
                <a:lnTo>
                  <a:pt x="91" y="163"/>
                </a:lnTo>
                <a:lnTo>
                  <a:pt x="94" y="166"/>
                </a:lnTo>
                <a:lnTo>
                  <a:pt x="98" y="169"/>
                </a:lnTo>
                <a:lnTo>
                  <a:pt x="103" y="170"/>
                </a:lnTo>
                <a:lnTo>
                  <a:pt x="104" y="172"/>
                </a:lnTo>
                <a:lnTo>
                  <a:pt x="107" y="175"/>
                </a:lnTo>
                <a:lnTo>
                  <a:pt x="108" y="181"/>
                </a:lnTo>
                <a:lnTo>
                  <a:pt x="109" y="188"/>
                </a:lnTo>
                <a:lnTo>
                  <a:pt x="108" y="197"/>
                </a:lnTo>
                <a:lnTo>
                  <a:pt x="105" y="204"/>
                </a:lnTo>
                <a:lnTo>
                  <a:pt x="104" y="206"/>
                </a:lnTo>
                <a:lnTo>
                  <a:pt x="103" y="208"/>
                </a:lnTo>
                <a:lnTo>
                  <a:pt x="98" y="208"/>
                </a:lnTo>
                <a:lnTo>
                  <a:pt x="94" y="210"/>
                </a:lnTo>
                <a:lnTo>
                  <a:pt x="91" y="214"/>
                </a:lnTo>
                <a:lnTo>
                  <a:pt x="91" y="219"/>
                </a:lnTo>
                <a:lnTo>
                  <a:pt x="90" y="231"/>
                </a:lnTo>
                <a:lnTo>
                  <a:pt x="89" y="241"/>
                </a:lnTo>
                <a:lnTo>
                  <a:pt x="87" y="250"/>
                </a:lnTo>
                <a:lnTo>
                  <a:pt x="85" y="259"/>
                </a:lnTo>
                <a:lnTo>
                  <a:pt x="78" y="273"/>
                </a:lnTo>
                <a:lnTo>
                  <a:pt x="71" y="283"/>
                </a:lnTo>
                <a:lnTo>
                  <a:pt x="55" y="297"/>
                </a:lnTo>
                <a:lnTo>
                  <a:pt x="49" y="301"/>
                </a:lnTo>
                <a:lnTo>
                  <a:pt x="45" y="304"/>
                </a:lnTo>
                <a:lnTo>
                  <a:pt x="44" y="306"/>
                </a:lnTo>
                <a:lnTo>
                  <a:pt x="41" y="309"/>
                </a:lnTo>
                <a:lnTo>
                  <a:pt x="41" y="313"/>
                </a:lnTo>
                <a:lnTo>
                  <a:pt x="41" y="360"/>
                </a:lnTo>
                <a:lnTo>
                  <a:pt x="41" y="364"/>
                </a:lnTo>
                <a:lnTo>
                  <a:pt x="44" y="368"/>
                </a:lnTo>
                <a:lnTo>
                  <a:pt x="46" y="371"/>
                </a:lnTo>
                <a:lnTo>
                  <a:pt x="49" y="372"/>
                </a:lnTo>
                <a:lnTo>
                  <a:pt x="58" y="376"/>
                </a:lnTo>
                <a:lnTo>
                  <a:pt x="119" y="399"/>
                </a:lnTo>
                <a:lnTo>
                  <a:pt x="177" y="423"/>
                </a:lnTo>
                <a:lnTo>
                  <a:pt x="202" y="436"/>
                </a:lnTo>
                <a:lnTo>
                  <a:pt x="222" y="449"/>
                </a:lnTo>
                <a:lnTo>
                  <a:pt x="230" y="454"/>
                </a:lnTo>
                <a:lnTo>
                  <a:pt x="236" y="461"/>
                </a:lnTo>
                <a:lnTo>
                  <a:pt x="241" y="467"/>
                </a:lnTo>
                <a:lnTo>
                  <a:pt x="244" y="472"/>
                </a:lnTo>
                <a:lnTo>
                  <a:pt x="248" y="486"/>
                </a:lnTo>
                <a:lnTo>
                  <a:pt x="250" y="503"/>
                </a:lnTo>
                <a:lnTo>
                  <a:pt x="253" y="520"/>
                </a:lnTo>
                <a:lnTo>
                  <a:pt x="254" y="539"/>
                </a:lnTo>
                <a:lnTo>
                  <a:pt x="257" y="574"/>
                </a:lnTo>
                <a:lnTo>
                  <a:pt x="257" y="601"/>
                </a:lnTo>
                <a:lnTo>
                  <a:pt x="209" y="601"/>
                </a:lnTo>
                <a:lnTo>
                  <a:pt x="204" y="602"/>
                </a:lnTo>
                <a:lnTo>
                  <a:pt x="200" y="604"/>
                </a:lnTo>
                <a:lnTo>
                  <a:pt x="198" y="608"/>
                </a:lnTo>
                <a:lnTo>
                  <a:pt x="196" y="613"/>
                </a:lnTo>
                <a:lnTo>
                  <a:pt x="198" y="617"/>
                </a:lnTo>
                <a:lnTo>
                  <a:pt x="200" y="621"/>
                </a:lnTo>
                <a:lnTo>
                  <a:pt x="204" y="624"/>
                </a:lnTo>
                <a:lnTo>
                  <a:pt x="209" y="625"/>
                </a:lnTo>
                <a:lnTo>
                  <a:pt x="270" y="625"/>
                </a:lnTo>
                <a:lnTo>
                  <a:pt x="273" y="624"/>
                </a:lnTo>
                <a:lnTo>
                  <a:pt x="277" y="621"/>
                </a:lnTo>
                <a:lnTo>
                  <a:pt x="280" y="617"/>
                </a:lnTo>
                <a:lnTo>
                  <a:pt x="281" y="613"/>
                </a:lnTo>
                <a:lnTo>
                  <a:pt x="281" y="594"/>
                </a:lnTo>
                <a:lnTo>
                  <a:pt x="280" y="554"/>
                </a:lnTo>
                <a:lnTo>
                  <a:pt x="277" y="530"/>
                </a:lnTo>
                <a:lnTo>
                  <a:pt x="275" y="507"/>
                </a:lnTo>
                <a:lnTo>
                  <a:pt x="271" y="484"/>
                </a:lnTo>
                <a:lnTo>
                  <a:pt x="267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128">
            <a:extLst>
              <a:ext uri="{FF2B5EF4-FFF2-40B4-BE49-F238E27FC236}">
                <a16:creationId xmlns:a16="http://schemas.microsoft.com/office/drawing/2014/main" xmlns="" id="{C1F4C45B-7DA1-4860-98E6-0B86D4048772}"/>
              </a:ext>
            </a:extLst>
          </p:cNvPr>
          <p:cNvGrpSpPr/>
          <p:nvPr/>
        </p:nvGrpSpPr>
        <p:grpSpPr>
          <a:xfrm>
            <a:off x="10134930" y="1617944"/>
            <a:ext cx="336153" cy="334233"/>
            <a:chOff x="4319588" y="3068638"/>
            <a:chExt cx="277813" cy="276225"/>
          </a:xfrm>
          <a:solidFill>
            <a:schemeClr val="bg1"/>
          </a:solidFill>
        </p:grpSpPr>
        <p:sp>
          <p:nvSpPr>
            <p:cNvPr id="67" name="Freeform 761">
              <a:extLst>
                <a:ext uri="{FF2B5EF4-FFF2-40B4-BE49-F238E27FC236}">
                  <a16:creationId xmlns:a16="http://schemas.microsoft.com/office/drawing/2014/main" xmlns="" id="{64A26402-E5AF-4DAB-92DF-D23DEF61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6 w 271"/>
                <a:gd name="T3" fmla="*/ 0 h 271"/>
                <a:gd name="T4" fmla="*/ 13 w 271"/>
                <a:gd name="T5" fmla="*/ 0 h 271"/>
                <a:gd name="T6" fmla="*/ 9 w 271"/>
                <a:gd name="T7" fmla="*/ 1 h 271"/>
                <a:gd name="T8" fmla="*/ 7 w 271"/>
                <a:gd name="T9" fmla="*/ 3 h 271"/>
                <a:gd name="T10" fmla="*/ 5 w 271"/>
                <a:gd name="T11" fmla="*/ 4 h 271"/>
                <a:gd name="T12" fmla="*/ 3 w 271"/>
                <a:gd name="T13" fmla="*/ 6 h 271"/>
                <a:gd name="T14" fmla="*/ 2 w 271"/>
                <a:gd name="T15" fmla="*/ 10 h 271"/>
                <a:gd name="T16" fmla="*/ 1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1 w 271"/>
                <a:gd name="T23" fmla="*/ 260 h 271"/>
                <a:gd name="T24" fmla="*/ 2 w 271"/>
                <a:gd name="T25" fmla="*/ 262 h 271"/>
                <a:gd name="T26" fmla="*/ 3 w 271"/>
                <a:gd name="T27" fmla="*/ 265 h 271"/>
                <a:gd name="T28" fmla="*/ 5 w 271"/>
                <a:gd name="T29" fmla="*/ 267 h 271"/>
                <a:gd name="T30" fmla="*/ 7 w 271"/>
                <a:gd name="T31" fmla="*/ 268 h 271"/>
                <a:gd name="T32" fmla="*/ 9 w 271"/>
                <a:gd name="T33" fmla="*/ 270 h 271"/>
                <a:gd name="T34" fmla="*/ 13 w 271"/>
                <a:gd name="T35" fmla="*/ 271 h 271"/>
                <a:gd name="T36" fmla="*/ 16 w 271"/>
                <a:gd name="T37" fmla="*/ 271 h 271"/>
                <a:gd name="T38" fmla="*/ 256 w 271"/>
                <a:gd name="T39" fmla="*/ 271 h 271"/>
                <a:gd name="T40" fmla="*/ 259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9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9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59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62">
              <a:extLst>
                <a:ext uri="{FF2B5EF4-FFF2-40B4-BE49-F238E27FC236}">
                  <a16:creationId xmlns:a16="http://schemas.microsoft.com/office/drawing/2014/main" xmlns="" id="{E368012F-9A7C-42DF-85A8-9F8D1418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5 w 271"/>
                <a:gd name="T3" fmla="*/ 0 h 271"/>
                <a:gd name="T4" fmla="*/ 12 w 271"/>
                <a:gd name="T5" fmla="*/ 0 h 271"/>
                <a:gd name="T6" fmla="*/ 10 w 271"/>
                <a:gd name="T7" fmla="*/ 1 h 271"/>
                <a:gd name="T8" fmla="*/ 7 w 271"/>
                <a:gd name="T9" fmla="*/ 3 h 271"/>
                <a:gd name="T10" fmla="*/ 4 w 271"/>
                <a:gd name="T11" fmla="*/ 4 h 271"/>
                <a:gd name="T12" fmla="*/ 3 w 271"/>
                <a:gd name="T13" fmla="*/ 6 h 271"/>
                <a:gd name="T14" fmla="*/ 1 w 271"/>
                <a:gd name="T15" fmla="*/ 10 h 271"/>
                <a:gd name="T16" fmla="*/ 0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0 w 271"/>
                <a:gd name="T23" fmla="*/ 260 h 271"/>
                <a:gd name="T24" fmla="*/ 1 w 271"/>
                <a:gd name="T25" fmla="*/ 262 h 271"/>
                <a:gd name="T26" fmla="*/ 3 w 271"/>
                <a:gd name="T27" fmla="*/ 265 h 271"/>
                <a:gd name="T28" fmla="*/ 4 w 271"/>
                <a:gd name="T29" fmla="*/ 267 h 271"/>
                <a:gd name="T30" fmla="*/ 7 w 271"/>
                <a:gd name="T31" fmla="*/ 268 h 271"/>
                <a:gd name="T32" fmla="*/ 10 w 271"/>
                <a:gd name="T33" fmla="*/ 270 h 271"/>
                <a:gd name="T34" fmla="*/ 12 w 271"/>
                <a:gd name="T35" fmla="*/ 271 h 271"/>
                <a:gd name="T36" fmla="*/ 15 w 271"/>
                <a:gd name="T37" fmla="*/ 271 h 271"/>
                <a:gd name="T38" fmla="*/ 256 w 271"/>
                <a:gd name="T39" fmla="*/ 271 h 271"/>
                <a:gd name="T40" fmla="*/ 260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8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8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60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2"/>
                  </a:lnTo>
                  <a:lnTo>
                    <a:pt x="3" y="265"/>
                  </a:lnTo>
                  <a:lnTo>
                    <a:pt x="4" y="267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8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63">
              <a:extLst>
                <a:ext uri="{FF2B5EF4-FFF2-40B4-BE49-F238E27FC236}">
                  <a16:creationId xmlns:a16="http://schemas.microsoft.com/office/drawing/2014/main" xmlns="" id="{8759CAE8-0DCB-4A25-A790-72065D56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068638"/>
              <a:ext cx="87313" cy="85725"/>
            </a:xfrm>
            <a:custGeom>
              <a:avLst/>
              <a:gdLst>
                <a:gd name="T0" fmla="*/ 256 w 272"/>
                <a:gd name="T1" fmla="*/ 0 h 271"/>
                <a:gd name="T2" fmla="*/ 15 w 272"/>
                <a:gd name="T3" fmla="*/ 0 h 271"/>
                <a:gd name="T4" fmla="*/ 12 w 272"/>
                <a:gd name="T5" fmla="*/ 0 h 271"/>
                <a:gd name="T6" fmla="*/ 9 w 272"/>
                <a:gd name="T7" fmla="*/ 1 h 271"/>
                <a:gd name="T8" fmla="*/ 7 w 272"/>
                <a:gd name="T9" fmla="*/ 3 h 271"/>
                <a:gd name="T10" fmla="*/ 5 w 272"/>
                <a:gd name="T11" fmla="*/ 4 h 271"/>
                <a:gd name="T12" fmla="*/ 3 w 272"/>
                <a:gd name="T13" fmla="*/ 6 h 271"/>
                <a:gd name="T14" fmla="*/ 2 w 272"/>
                <a:gd name="T15" fmla="*/ 10 h 271"/>
                <a:gd name="T16" fmla="*/ 0 w 272"/>
                <a:gd name="T17" fmla="*/ 12 h 271"/>
                <a:gd name="T18" fmla="*/ 0 w 272"/>
                <a:gd name="T19" fmla="*/ 15 h 271"/>
                <a:gd name="T20" fmla="*/ 0 w 272"/>
                <a:gd name="T21" fmla="*/ 256 h 271"/>
                <a:gd name="T22" fmla="*/ 0 w 272"/>
                <a:gd name="T23" fmla="*/ 260 h 271"/>
                <a:gd name="T24" fmla="*/ 2 w 272"/>
                <a:gd name="T25" fmla="*/ 262 h 271"/>
                <a:gd name="T26" fmla="*/ 3 w 272"/>
                <a:gd name="T27" fmla="*/ 265 h 271"/>
                <a:gd name="T28" fmla="*/ 5 w 272"/>
                <a:gd name="T29" fmla="*/ 267 h 271"/>
                <a:gd name="T30" fmla="*/ 7 w 272"/>
                <a:gd name="T31" fmla="*/ 268 h 271"/>
                <a:gd name="T32" fmla="*/ 9 w 272"/>
                <a:gd name="T33" fmla="*/ 270 h 271"/>
                <a:gd name="T34" fmla="*/ 12 w 272"/>
                <a:gd name="T35" fmla="*/ 271 h 271"/>
                <a:gd name="T36" fmla="*/ 15 w 272"/>
                <a:gd name="T37" fmla="*/ 271 h 271"/>
                <a:gd name="T38" fmla="*/ 256 w 272"/>
                <a:gd name="T39" fmla="*/ 271 h 271"/>
                <a:gd name="T40" fmla="*/ 259 w 272"/>
                <a:gd name="T41" fmla="*/ 271 h 271"/>
                <a:gd name="T42" fmla="*/ 262 w 272"/>
                <a:gd name="T43" fmla="*/ 270 h 271"/>
                <a:gd name="T44" fmla="*/ 264 w 272"/>
                <a:gd name="T45" fmla="*/ 268 h 271"/>
                <a:gd name="T46" fmla="*/ 266 w 272"/>
                <a:gd name="T47" fmla="*/ 267 h 271"/>
                <a:gd name="T48" fmla="*/ 269 w 272"/>
                <a:gd name="T49" fmla="*/ 265 h 271"/>
                <a:gd name="T50" fmla="*/ 270 w 272"/>
                <a:gd name="T51" fmla="*/ 262 h 271"/>
                <a:gd name="T52" fmla="*/ 271 w 272"/>
                <a:gd name="T53" fmla="*/ 260 h 271"/>
                <a:gd name="T54" fmla="*/ 271 w 272"/>
                <a:gd name="T55" fmla="*/ 256 h 271"/>
                <a:gd name="T56" fmla="*/ 272 w 272"/>
                <a:gd name="T57" fmla="*/ 15 h 271"/>
                <a:gd name="T58" fmla="*/ 271 w 272"/>
                <a:gd name="T59" fmla="*/ 12 h 271"/>
                <a:gd name="T60" fmla="*/ 270 w 272"/>
                <a:gd name="T61" fmla="*/ 10 h 271"/>
                <a:gd name="T62" fmla="*/ 269 w 272"/>
                <a:gd name="T63" fmla="*/ 6 h 271"/>
                <a:gd name="T64" fmla="*/ 266 w 272"/>
                <a:gd name="T65" fmla="*/ 4 h 271"/>
                <a:gd name="T66" fmla="*/ 264 w 272"/>
                <a:gd name="T67" fmla="*/ 3 h 271"/>
                <a:gd name="T68" fmla="*/ 262 w 272"/>
                <a:gd name="T69" fmla="*/ 1 h 271"/>
                <a:gd name="T70" fmla="*/ 259 w 272"/>
                <a:gd name="T71" fmla="*/ 0 h 271"/>
                <a:gd name="T72" fmla="*/ 256 w 272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64">
              <a:extLst>
                <a:ext uri="{FF2B5EF4-FFF2-40B4-BE49-F238E27FC236}">
                  <a16:creationId xmlns:a16="http://schemas.microsoft.com/office/drawing/2014/main" xmlns="" id="{E7BD2B1C-70BD-4326-A0A6-AEE6FCD5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6 w 271"/>
                <a:gd name="T3" fmla="*/ 0 h 272"/>
                <a:gd name="T4" fmla="*/ 13 w 271"/>
                <a:gd name="T5" fmla="*/ 0 h 272"/>
                <a:gd name="T6" fmla="*/ 9 w 271"/>
                <a:gd name="T7" fmla="*/ 1 h 272"/>
                <a:gd name="T8" fmla="*/ 7 w 271"/>
                <a:gd name="T9" fmla="*/ 2 h 272"/>
                <a:gd name="T10" fmla="*/ 5 w 271"/>
                <a:gd name="T11" fmla="*/ 5 h 272"/>
                <a:gd name="T12" fmla="*/ 3 w 271"/>
                <a:gd name="T13" fmla="*/ 7 h 272"/>
                <a:gd name="T14" fmla="*/ 2 w 271"/>
                <a:gd name="T15" fmla="*/ 9 h 272"/>
                <a:gd name="T16" fmla="*/ 1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1 w 271"/>
                <a:gd name="T23" fmla="*/ 259 h 272"/>
                <a:gd name="T24" fmla="*/ 2 w 271"/>
                <a:gd name="T25" fmla="*/ 262 h 272"/>
                <a:gd name="T26" fmla="*/ 3 w 271"/>
                <a:gd name="T27" fmla="*/ 264 h 272"/>
                <a:gd name="T28" fmla="*/ 5 w 271"/>
                <a:gd name="T29" fmla="*/ 266 h 272"/>
                <a:gd name="T30" fmla="*/ 7 w 271"/>
                <a:gd name="T31" fmla="*/ 268 h 272"/>
                <a:gd name="T32" fmla="*/ 9 w 271"/>
                <a:gd name="T33" fmla="*/ 270 h 272"/>
                <a:gd name="T34" fmla="*/ 13 w 271"/>
                <a:gd name="T35" fmla="*/ 271 h 272"/>
                <a:gd name="T36" fmla="*/ 16 w 271"/>
                <a:gd name="T37" fmla="*/ 272 h 272"/>
                <a:gd name="T38" fmla="*/ 256 w 271"/>
                <a:gd name="T39" fmla="*/ 271 h 272"/>
                <a:gd name="T40" fmla="*/ 259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9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9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59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65">
              <a:extLst>
                <a:ext uri="{FF2B5EF4-FFF2-40B4-BE49-F238E27FC236}">
                  <a16:creationId xmlns:a16="http://schemas.microsoft.com/office/drawing/2014/main" xmlns="" id="{6E720A9C-E82E-4F20-B9A6-715D9DFB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5 w 271"/>
                <a:gd name="T3" fmla="*/ 0 h 272"/>
                <a:gd name="T4" fmla="*/ 12 w 271"/>
                <a:gd name="T5" fmla="*/ 0 h 272"/>
                <a:gd name="T6" fmla="*/ 10 w 271"/>
                <a:gd name="T7" fmla="*/ 1 h 272"/>
                <a:gd name="T8" fmla="*/ 7 w 271"/>
                <a:gd name="T9" fmla="*/ 2 h 272"/>
                <a:gd name="T10" fmla="*/ 4 w 271"/>
                <a:gd name="T11" fmla="*/ 5 h 272"/>
                <a:gd name="T12" fmla="*/ 3 w 271"/>
                <a:gd name="T13" fmla="*/ 7 h 272"/>
                <a:gd name="T14" fmla="*/ 1 w 271"/>
                <a:gd name="T15" fmla="*/ 9 h 272"/>
                <a:gd name="T16" fmla="*/ 0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0 w 271"/>
                <a:gd name="T23" fmla="*/ 259 h 272"/>
                <a:gd name="T24" fmla="*/ 1 w 271"/>
                <a:gd name="T25" fmla="*/ 262 h 272"/>
                <a:gd name="T26" fmla="*/ 3 w 271"/>
                <a:gd name="T27" fmla="*/ 264 h 272"/>
                <a:gd name="T28" fmla="*/ 4 w 271"/>
                <a:gd name="T29" fmla="*/ 266 h 272"/>
                <a:gd name="T30" fmla="*/ 7 w 271"/>
                <a:gd name="T31" fmla="*/ 268 h 272"/>
                <a:gd name="T32" fmla="*/ 10 w 271"/>
                <a:gd name="T33" fmla="*/ 270 h 272"/>
                <a:gd name="T34" fmla="*/ 12 w 271"/>
                <a:gd name="T35" fmla="*/ 271 h 272"/>
                <a:gd name="T36" fmla="*/ 15 w 271"/>
                <a:gd name="T37" fmla="*/ 272 h 272"/>
                <a:gd name="T38" fmla="*/ 256 w 271"/>
                <a:gd name="T39" fmla="*/ 271 h 272"/>
                <a:gd name="T40" fmla="*/ 260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8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8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60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1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66">
              <a:extLst>
                <a:ext uri="{FF2B5EF4-FFF2-40B4-BE49-F238E27FC236}">
                  <a16:creationId xmlns:a16="http://schemas.microsoft.com/office/drawing/2014/main" xmlns="" id="{FBB4068F-0D8B-43A9-9E41-E3FCDA5F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163888"/>
              <a:ext cx="87313" cy="85725"/>
            </a:xfrm>
            <a:custGeom>
              <a:avLst/>
              <a:gdLst>
                <a:gd name="T0" fmla="*/ 256 w 272"/>
                <a:gd name="T1" fmla="*/ 0 h 272"/>
                <a:gd name="T2" fmla="*/ 15 w 272"/>
                <a:gd name="T3" fmla="*/ 0 h 272"/>
                <a:gd name="T4" fmla="*/ 12 w 272"/>
                <a:gd name="T5" fmla="*/ 0 h 272"/>
                <a:gd name="T6" fmla="*/ 9 w 272"/>
                <a:gd name="T7" fmla="*/ 1 h 272"/>
                <a:gd name="T8" fmla="*/ 7 w 272"/>
                <a:gd name="T9" fmla="*/ 2 h 272"/>
                <a:gd name="T10" fmla="*/ 5 w 272"/>
                <a:gd name="T11" fmla="*/ 5 h 272"/>
                <a:gd name="T12" fmla="*/ 3 w 272"/>
                <a:gd name="T13" fmla="*/ 7 h 272"/>
                <a:gd name="T14" fmla="*/ 2 w 272"/>
                <a:gd name="T15" fmla="*/ 9 h 272"/>
                <a:gd name="T16" fmla="*/ 0 w 272"/>
                <a:gd name="T17" fmla="*/ 12 h 272"/>
                <a:gd name="T18" fmla="*/ 0 w 272"/>
                <a:gd name="T19" fmla="*/ 15 h 272"/>
                <a:gd name="T20" fmla="*/ 0 w 272"/>
                <a:gd name="T21" fmla="*/ 256 h 272"/>
                <a:gd name="T22" fmla="*/ 0 w 272"/>
                <a:gd name="T23" fmla="*/ 259 h 272"/>
                <a:gd name="T24" fmla="*/ 2 w 272"/>
                <a:gd name="T25" fmla="*/ 262 h 272"/>
                <a:gd name="T26" fmla="*/ 3 w 272"/>
                <a:gd name="T27" fmla="*/ 264 h 272"/>
                <a:gd name="T28" fmla="*/ 5 w 272"/>
                <a:gd name="T29" fmla="*/ 266 h 272"/>
                <a:gd name="T30" fmla="*/ 7 w 272"/>
                <a:gd name="T31" fmla="*/ 268 h 272"/>
                <a:gd name="T32" fmla="*/ 9 w 272"/>
                <a:gd name="T33" fmla="*/ 270 h 272"/>
                <a:gd name="T34" fmla="*/ 12 w 272"/>
                <a:gd name="T35" fmla="*/ 271 h 272"/>
                <a:gd name="T36" fmla="*/ 15 w 272"/>
                <a:gd name="T37" fmla="*/ 272 h 272"/>
                <a:gd name="T38" fmla="*/ 256 w 272"/>
                <a:gd name="T39" fmla="*/ 271 h 272"/>
                <a:gd name="T40" fmla="*/ 259 w 272"/>
                <a:gd name="T41" fmla="*/ 271 h 272"/>
                <a:gd name="T42" fmla="*/ 262 w 272"/>
                <a:gd name="T43" fmla="*/ 270 h 272"/>
                <a:gd name="T44" fmla="*/ 264 w 272"/>
                <a:gd name="T45" fmla="*/ 268 h 272"/>
                <a:gd name="T46" fmla="*/ 266 w 272"/>
                <a:gd name="T47" fmla="*/ 266 h 272"/>
                <a:gd name="T48" fmla="*/ 269 w 272"/>
                <a:gd name="T49" fmla="*/ 264 h 272"/>
                <a:gd name="T50" fmla="*/ 270 w 272"/>
                <a:gd name="T51" fmla="*/ 262 h 272"/>
                <a:gd name="T52" fmla="*/ 271 w 272"/>
                <a:gd name="T53" fmla="*/ 259 h 272"/>
                <a:gd name="T54" fmla="*/ 271 w 272"/>
                <a:gd name="T55" fmla="*/ 256 h 272"/>
                <a:gd name="T56" fmla="*/ 272 w 272"/>
                <a:gd name="T57" fmla="*/ 15 h 272"/>
                <a:gd name="T58" fmla="*/ 271 w 272"/>
                <a:gd name="T59" fmla="*/ 12 h 272"/>
                <a:gd name="T60" fmla="*/ 270 w 272"/>
                <a:gd name="T61" fmla="*/ 9 h 272"/>
                <a:gd name="T62" fmla="*/ 269 w 272"/>
                <a:gd name="T63" fmla="*/ 7 h 272"/>
                <a:gd name="T64" fmla="*/ 266 w 272"/>
                <a:gd name="T65" fmla="*/ 5 h 272"/>
                <a:gd name="T66" fmla="*/ 264 w 272"/>
                <a:gd name="T67" fmla="*/ 2 h 272"/>
                <a:gd name="T68" fmla="*/ 262 w 272"/>
                <a:gd name="T69" fmla="*/ 1 h 272"/>
                <a:gd name="T70" fmla="*/ 259 w 272"/>
                <a:gd name="T71" fmla="*/ 0 h 272"/>
                <a:gd name="T72" fmla="*/ 256 w 272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6" y="5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67">
              <a:extLst>
                <a:ext uri="{FF2B5EF4-FFF2-40B4-BE49-F238E27FC236}">
                  <a16:creationId xmlns:a16="http://schemas.microsoft.com/office/drawing/2014/main" xmlns="" id="{E860262A-DD39-4698-80B1-709A1D2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6 w 271"/>
                <a:gd name="T3" fmla="*/ 0 h 270"/>
                <a:gd name="T4" fmla="*/ 13 w 271"/>
                <a:gd name="T5" fmla="*/ 0 h 270"/>
                <a:gd name="T6" fmla="*/ 9 w 271"/>
                <a:gd name="T7" fmla="*/ 1 h 270"/>
                <a:gd name="T8" fmla="*/ 7 w 271"/>
                <a:gd name="T9" fmla="*/ 2 h 270"/>
                <a:gd name="T10" fmla="*/ 5 w 271"/>
                <a:gd name="T11" fmla="*/ 4 h 270"/>
                <a:gd name="T12" fmla="*/ 3 w 271"/>
                <a:gd name="T13" fmla="*/ 6 h 270"/>
                <a:gd name="T14" fmla="*/ 2 w 271"/>
                <a:gd name="T15" fmla="*/ 8 h 270"/>
                <a:gd name="T16" fmla="*/ 1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1 w 271"/>
                <a:gd name="T23" fmla="*/ 258 h 270"/>
                <a:gd name="T24" fmla="*/ 2 w 271"/>
                <a:gd name="T25" fmla="*/ 261 h 270"/>
                <a:gd name="T26" fmla="*/ 3 w 271"/>
                <a:gd name="T27" fmla="*/ 264 h 270"/>
                <a:gd name="T28" fmla="*/ 5 w 271"/>
                <a:gd name="T29" fmla="*/ 266 h 270"/>
                <a:gd name="T30" fmla="*/ 7 w 271"/>
                <a:gd name="T31" fmla="*/ 268 h 270"/>
                <a:gd name="T32" fmla="*/ 9 w 271"/>
                <a:gd name="T33" fmla="*/ 269 h 270"/>
                <a:gd name="T34" fmla="*/ 13 w 271"/>
                <a:gd name="T35" fmla="*/ 270 h 270"/>
                <a:gd name="T36" fmla="*/ 16 w 271"/>
                <a:gd name="T37" fmla="*/ 270 h 270"/>
                <a:gd name="T38" fmla="*/ 256 w 271"/>
                <a:gd name="T39" fmla="*/ 270 h 270"/>
                <a:gd name="T40" fmla="*/ 259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9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9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59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1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3" y="270"/>
                  </a:lnTo>
                  <a:lnTo>
                    <a:pt x="16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68">
              <a:extLst>
                <a:ext uri="{FF2B5EF4-FFF2-40B4-BE49-F238E27FC236}">
                  <a16:creationId xmlns:a16="http://schemas.microsoft.com/office/drawing/2014/main" xmlns="" id="{DA877EE9-BFDD-4B52-BB79-DC6C97C4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5 w 271"/>
                <a:gd name="T3" fmla="*/ 0 h 270"/>
                <a:gd name="T4" fmla="*/ 12 w 271"/>
                <a:gd name="T5" fmla="*/ 0 h 270"/>
                <a:gd name="T6" fmla="*/ 10 w 271"/>
                <a:gd name="T7" fmla="*/ 1 h 270"/>
                <a:gd name="T8" fmla="*/ 7 w 271"/>
                <a:gd name="T9" fmla="*/ 2 h 270"/>
                <a:gd name="T10" fmla="*/ 4 w 271"/>
                <a:gd name="T11" fmla="*/ 4 h 270"/>
                <a:gd name="T12" fmla="*/ 3 w 271"/>
                <a:gd name="T13" fmla="*/ 6 h 270"/>
                <a:gd name="T14" fmla="*/ 1 w 271"/>
                <a:gd name="T15" fmla="*/ 8 h 270"/>
                <a:gd name="T16" fmla="*/ 0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0 w 271"/>
                <a:gd name="T23" fmla="*/ 258 h 270"/>
                <a:gd name="T24" fmla="*/ 1 w 271"/>
                <a:gd name="T25" fmla="*/ 261 h 270"/>
                <a:gd name="T26" fmla="*/ 3 w 271"/>
                <a:gd name="T27" fmla="*/ 264 h 270"/>
                <a:gd name="T28" fmla="*/ 4 w 271"/>
                <a:gd name="T29" fmla="*/ 266 h 270"/>
                <a:gd name="T30" fmla="*/ 7 w 271"/>
                <a:gd name="T31" fmla="*/ 268 h 270"/>
                <a:gd name="T32" fmla="*/ 10 w 271"/>
                <a:gd name="T33" fmla="*/ 269 h 270"/>
                <a:gd name="T34" fmla="*/ 12 w 271"/>
                <a:gd name="T35" fmla="*/ 270 h 270"/>
                <a:gd name="T36" fmla="*/ 15 w 271"/>
                <a:gd name="T37" fmla="*/ 270 h 270"/>
                <a:gd name="T38" fmla="*/ 256 w 271"/>
                <a:gd name="T39" fmla="*/ 270 h 270"/>
                <a:gd name="T40" fmla="*/ 260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8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8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60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" y="261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9">
              <a:extLst>
                <a:ext uri="{FF2B5EF4-FFF2-40B4-BE49-F238E27FC236}">
                  <a16:creationId xmlns:a16="http://schemas.microsoft.com/office/drawing/2014/main" xmlns="" id="{E71680FB-4E90-4ABC-94F5-98296E4E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259138"/>
              <a:ext cx="87313" cy="85725"/>
            </a:xfrm>
            <a:custGeom>
              <a:avLst/>
              <a:gdLst>
                <a:gd name="T0" fmla="*/ 256 w 272"/>
                <a:gd name="T1" fmla="*/ 0 h 270"/>
                <a:gd name="T2" fmla="*/ 15 w 272"/>
                <a:gd name="T3" fmla="*/ 0 h 270"/>
                <a:gd name="T4" fmla="*/ 12 w 272"/>
                <a:gd name="T5" fmla="*/ 0 h 270"/>
                <a:gd name="T6" fmla="*/ 9 w 272"/>
                <a:gd name="T7" fmla="*/ 1 h 270"/>
                <a:gd name="T8" fmla="*/ 7 w 272"/>
                <a:gd name="T9" fmla="*/ 2 h 270"/>
                <a:gd name="T10" fmla="*/ 5 w 272"/>
                <a:gd name="T11" fmla="*/ 4 h 270"/>
                <a:gd name="T12" fmla="*/ 3 w 272"/>
                <a:gd name="T13" fmla="*/ 6 h 270"/>
                <a:gd name="T14" fmla="*/ 2 w 272"/>
                <a:gd name="T15" fmla="*/ 8 h 270"/>
                <a:gd name="T16" fmla="*/ 0 w 272"/>
                <a:gd name="T17" fmla="*/ 12 h 270"/>
                <a:gd name="T18" fmla="*/ 0 w 272"/>
                <a:gd name="T19" fmla="*/ 15 h 270"/>
                <a:gd name="T20" fmla="*/ 0 w 272"/>
                <a:gd name="T21" fmla="*/ 255 h 270"/>
                <a:gd name="T22" fmla="*/ 0 w 272"/>
                <a:gd name="T23" fmla="*/ 258 h 270"/>
                <a:gd name="T24" fmla="*/ 2 w 272"/>
                <a:gd name="T25" fmla="*/ 261 h 270"/>
                <a:gd name="T26" fmla="*/ 3 w 272"/>
                <a:gd name="T27" fmla="*/ 264 h 270"/>
                <a:gd name="T28" fmla="*/ 5 w 272"/>
                <a:gd name="T29" fmla="*/ 266 h 270"/>
                <a:gd name="T30" fmla="*/ 7 w 272"/>
                <a:gd name="T31" fmla="*/ 268 h 270"/>
                <a:gd name="T32" fmla="*/ 9 w 272"/>
                <a:gd name="T33" fmla="*/ 269 h 270"/>
                <a:gd name="T34" fmla="*/ 12 w 272"/>
                <a:gd name="T35" fmla="*/ 270 h 270"/>
                <a:gd name="T36" fmla="*/ 15 w 272"/>
                <a:gd name="T37" fmla="*/ 270 h 270"/>
                <a:gd name="T38" fmla="*/ 256 w 272"/>
                <a:gd name="T39" fmla="*/ 270 h 270"/>
                <a:gd name="T40" fmla="*/ 259 w 272"/>
                <a:gd name="T41" fmla="*/ 270 h 270"/>
                <a:gd name="T42" fmla="*/ 262 w 272"/>
                <a:gd name="T43" fmla="*/ 269 h 270"/>
                <a:gd name="T44" fmla="*/ 264 w 272"/>
                <a:gd name="T45" fmla="*/ 268 h 270"/>
                <a:gd name="T46" fmla="*/ 266 w 272"/>
                <a:gd name="T47" fmla="*/ 266 h 270"/>
                <a:gd name="T48" fmla="*/ 269 w 272"/>
                <a:gd name="T49" fmla="*/ 264 h 270"/>
                <a:gd name="T50" fmla="*/ 270 w 272"/>
                <a:gd name="T51" fmla="*/ 261 h 270"/>
                <a:gd name="T52" fmla="*/ 271 w 272"/>
                <a:gd name="T53" fmla="*/ 258 h 270"/>
                <a:gd name="T54" fmla="*/ 271 w 272"/>
                <a:gd name="T55" fmla="*/ 255 h 270"/>
                <a:gd name="T56" fmla="*/ 272 w 272"/>
                <a:gd name="T57" fmla="*/ 15 h 270"/>
                <a:gd name="T58" fmla="*/ 271 w 272"/>
                <a:gd name="T59" fmla="*/ 12 h 270"/>
                <a:gd name="T60" fmla="*/ 270 w 272"/>
                <a:gd name="T61" fmla="*/ 8 h 270"/>
                <a:gd name="T62" fmla="*/ 269 w 272"/>
                <a:gd name="T63" fmla="*/ 6 h 270"/>
                <a:gd name="T64" fmla="*/ 266 w 272"/>
                <a:gd name="T65" fmla="*/ 4 h 270"/>
                <a:gd name="T66" fmla="*/ 264 w 272"/>
                <a:gd name="T67" fmla="*/ 2 h 270"/>
                <a:gd name="T68" fmla="*/ 262 w 272"/>
                <a:gd name="T69" fmla="*/ 1 h 270"/>
                <a:gd name="T70" fmla="*/ 259 w 272"/>
                <a:gd name="T71" fmla="*/ 0 h 270"/>
                <a:gd name="T72" fmla="*/ 256 w 272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Freeform 77">
            <a:extLst>
              <a:ext uri="{FF2B5EF4-FFF2-40B4-BE49-F238E27FC236}">
                <a16:creationId xmlns:a16="http://schemas.microsoft.com/office/drawing/2014/main" xmlns="" id="{40AA9F33-1992-4795-999D-BC7DD96059A3}"/>
              </a:ext>
            </a:extLst>
          </p:cNvPr>
          <p:cNvSpPr>
            <a:spLocks noEditPoints="1"/>
          </p:cNvSpPr>
          <p:nvPr/>
        </p:nvSpPr>
        <p:spPr bwMode="auto">
          <a:xfrm>
            <a:off x="5523638" y="5627028"/>
            <a:ext cx="598780" cy="616210"/>
          </a:xfrm>
          <a:custGeom>
            <a:avLst/>
            <a:gdLst>
              <a:gd name="T0" fmla="*/ 344 w 352"/>
              <a:gd name="T1" fmla="*/ 434 h 477"/>
              <a:gd name="T2" fmla="*/ 342 w 352"/>
              <a:gd name="T3" fmla="*/ 429 h 477"/>
              <a:gd name="T4" fmla="*/ 339 w 352"/>
              <a:gd name="T5" fmla="*/ 423 h 477"/>
              <a:gd name="T6" fmla="*/ 335 w 352"/>
              <a:gd name="T7" fmla="*/ 419 h 477"/>
              <a:gd name="T8" fmla="*/ 330 w 352"/>
              <a:gd name="T9" fmla="*/ 415 h 477"/>
              <a:gd name="T10" fmla="*/ 325 w 352"/>
              <a:gd name="T11" fmla="*/ 412 h 477"/>
              <a:gd name="T12" fmla="*/ 319 w 352"/>
              <a:gd name="T13" fmla="*/ 411 h 477"/>
              <a:gd name="T14" fmla="*/ 312 w 352"/>
              <a:gd name="T15" fmla="*/ 411 h 477"/>
              <a:gd name="T16" fmla="*/ 307 w 352"/>
              <a:gd name="T17" fmla="*/ 412 h 477"/>
              <a:gd name="T18" fmla="*/ 301 w 352"/>
              <a:gd name="T19" fmla="*/ 414 h 477"/>
              <a:gd name="T20" fmla="*/ 295 w 352"/>
              <a:gd name="T21" fmla="*/ 416 h 477"/>
              <a:gd name="T22" fmla="*/ 291 w 352"/>
              <a:gd name="T23" fmla="*/ 421 h 477"/>
              <a:gd name="T24" fmla="*/ 287 w 352"/>
              <a:gd name="T25" fmla="*/ 427 h 477"/>
              <a:gd name="T26" fmla="*/ 285 w 352"/>
              <a:gd name="T27" fmla="*/ 432 h 477"/>
              <a:gd name="T28" fmla="*/ 284 w 352"/>
              <a:gd name="T29" fmla="*/ 438 h 477"/>
              <a:gd name="T30" fmla="*/ 285 w 352"/>
              <a:gd name="T31" fmla="*/ 445 h 477"/>
              <a:gd name="T32" fmla="*/ 286 w 352"/>
              <a:gd name="T33" fmla="*/ 450 h 477"/>
              <a:gd name="T34" fmla="*/ 290 w 352"/>
              <a:gd name="T35" fmla="*/ 456 h 477"/>
              <a:gd name="T36" fmla="*/ 293 w 352"/>
              <a:gd name="T37" fmla="*/ 460 h 477"/>
              <a:gd name="T38" fmla="*/ 298 w 352"/>
              <a:gd name="T39" fmla="*/ 465 h 477"/>
              <a:gd name="T40" fmla="*/ 303 w 352"/>
              <a:gd name="T41" fmla="*/ 467 h 477"/>
              <a:gd name="T42" fmla="*/ 309 w 352"/>
              <a:gd name="T43" fmla="*/ 469 h 477"/>
              <a:gd name="T44" fmla="*/ 316 w 352"/>
              <a:gd name="T45" fmla="*/ 469 h 477"/>
              <a:gd name="T46" fmla="*/ 322 w 352"/>
              <a:gd name="T47" fmla="*/ 468 h 477"/>
              <a:gd name="T48" fmla="*/ 328 w 352"/>
              <a:gd name="T49" fmla="*/ 466 h 477"/>
              <a:gd name="T50" fmla="*/ 333 w 352"/>
              <a:gd name="T51" fmla="*/ 464 h 477"/>
              <a:gd name="T52" fmla="*/ 337 w 352"/>
              <a:gd name="T53" fmla="*/ 459 h 477"/>
              <a:gd name="T54" fmla="*/ 340 w 352"/>
              <a:gd name="T55" fmla="*/ 454 h 477"/>
              <a:gd name="T56" fmla="*/ 343 w 352"/>
              <a:gd name="T57" fmla="*/ 448 h 477"/>
              <a:gd name="T58" fmla="*/ 344 w 352"/>
              <a:gd name="T59" fmla="*/ 442 h 477"/>
              <a:gd name="T60" fmla="*/ 323 w 352"/>
              <a:gd name="T61" fmla="*/ 403 h 477"/>
              <a:gd name="T62" fmla="*/ 330 w 352"/>
              <a:gd name="T63" fmla="*/ 406 h 477"/>
              <a:gd name="T64" fmla="*/ 337 w 352"/>
              <a:gd name="T65" fmla="*/ 410 h 477"/>
              <a:gd name="T66" fmla="*/ 343 w 352"/>
              <a:gd name="T67" fmla="*/ 415 h 477"/>
              <a:gd name="T68" fmla="*/ 347 w 352"/>
              <a:gd name="T69" fmla="*/ 421 h 477"/>
              <a:gd name="T70" fmla="*/ 351 w 352"/>
              <a:gd name="T71" fmla="*/ 429 h 477"/>
              <a:gd name="T72" fmla="*/ 352 w 352"/>
              <a:gd name="T73" fmla="*/ 437 h 477"/>
              <a:gd name="T74" fmla="*/ 352 w 352"/>
              <a:gd name="T75" fmla="*/ 445 h 477"/>
              <a:gd name="T76" fmla="*/ 349 w 352"/>
              <a:gd name="T77" fmla="*/ 453 h 477"/>
              <a:gd name="T78" fmla="*/ 346 w 352"/>
              <a:gd name="T79" fmla="*/ 459 h 477"/>
              <a:gd name="T80" fmla="*/ 342 w 352"/>
              <a:gd name="T81" fmla="*/ 465 h 477"/>
              <a:gd name="T82" fmla="*/ 336 w 352"/>
              <a:gd name="T83" fmla="*/ 471 h 477"/>
              <a:gd name="T84" fmla="*/ 329 w 352"/>
              <a:gd name="T85" fmla="*/ 474 h 477"/>
              <a:gd name="T86" fmla="*/ 322 w 352"/>
              <a:gd name="T87" fmla="*/ 477 h 477"/>
              <a:gd name="T88" fmla="*/ 314 w 352"/>
              <a:gd name="T89" fmla="*/ 477 h 477"/>
              <a:gd name="T90" fmla="*/ 305 w 352"/>
              <a:gd name="T91" fmla="*/ 477 h 477"/>
              <a:gd name="T92" fmla="*/ 299 w 352"/>
              <a:gd name="T93" fmla="*/ 474 h 477"/>
              <a:gd name="T94" fmla="*/ 292 w 352"/>
              <a:gd name="T95" fmla="*/ 471 h 477"/>
              <a:gd name="T96" fmla="*/ 286 w 352"/>
              <a:gd name="T97" fmla="*/ 465 h 477"/>
              <a:gd name="T98" fmla="*/ 282 w 352"/>
              <a:gd name="T99" fmla="*/ 459 h 477"/>
              <a:gd name="T100" fmla="*/ 278 w 352"/>
              <a:gd name="T101" fmla="*/ 451 h 477"/>
              <a:gd name="T102" fmla="*/ 277 w 352"/>
              <a:gd name="T103" fmla="*/ 445 h 477"/>
              <a:gd name="T104" fmla="*/ 277 w 352"/>
              <a:gd name="T105" fmla="*/ 436 h 477"/>
              <a:gd name="T106" fmla="*/ 278 w 352"/>
              <a:gd name="T107" fmla="*/ 428 h 477"/>
              <a:gd name="T108" fmla="*/ 282 w 352"/>
              <a:gd name="T109" fmla="*/ 421 h 477"/>
              <a:gd name="T110" fmla="*/ 286 w 352"/>
              <a:gd name="T111" fmla="*/ 415 h 477"/>
              <a:gd name="T112" fmla="*/ 292 w 352"/>
              <a:gd name="T113" fmla="*/ 410 h 477"/>
              <a:gd name="T114" fmla="*/ 299 w 352"/>
              <a:gd name="T115" fmla="*/ 406 h 477"/>
              <a:gd name="T116" fmla="*/ 305 w 352"/>
              <a:gd name="T117" fmla="*/ 403 h 477"/>
              <a:gd name="T118" fmla="*/ 318 w 352"/>
              <a:gd name="T119" fmla="*/ 317 h 477"/>
              <a:gd name="T120" fmla="*/ 54 w 352"/>
              <a:gd name="T121" fmla="*/ 282 h 477"/>
              <a:gd name="T122" fmla="*/ 8 w 352"/>
              <a:gd name="T123" fmla="*/ 6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xmlns="" id="{35356B7A-B8BF-4F18-88F4-2F0F44886E1C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2873082" y="5335598"/>
            <a:ext cx="1305939" cy="618846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xmlns="" id="{35356B7A-B8BF-4F18-88F4-2F0F44886E1C}"/>
              </a:ext>
            </a:extLst>
          </p:cNvPr>
          <p:cNvSpPr>
            <a:spLocks noEditPoints="1"/>
          </p:cNvSpPr>
          <p:nvPr/>
        </p:nvSpPr>
        <p:spPr bwMode="auto">
          <a:xfrm rot="10800000" flipH="1">
            <a:off x="6791002" y="5398404"/>
            <a:ext cx="1384894" cy="508520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3202" y="5922236"/>
            <a:ext cx="3804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Исполнительская </a:t>
            </a:r>
          </a:p>
          <a:p>
            <a:pPr algn="ctr"/>
            <a:r>
              <a:rPr lang="ru-RU" dirty="0" smtClean="0"/>
              <a:t>деятельность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6285" y="61610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Материальные затраты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09624" y="5780088"/>
            <a:ext cx="3257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Неумение педагогов правильно сформулировать </a:t>
            </a:r>
            <a:r>
              <a:rPr lang="ru-RU" dirty="0" smtClean="0"/>
              <a:t>задачи</a:t>
            </a:r>
            <a:endParaRPr lang="en-US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0" y="5067656"/>
            <a:ext cx="12192000" cy="341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85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1">
            <a:extLst>
              <a:ext uri="{FF2B5EF4-FFF2-40B4-BE49-F238E27FC236}">
                <a16:creationId xmlns:a16="http://schemas.microsoft.com/office/drawing/2014/main" xmlns="" id="{612C8F94-2844-4771-88D2-3C2381E271F7}"/>
              </a:ext>
            </a:extLst>
          </p:cNvPr>
          <p:cNvSpPr>
            <a:spLocks/>
          </p:cNvSpPr>
          <p:nvPr/>
        </p:nvSpPr>
        <p:spPr bwMode="auto">
          <a:xfrm rot="1467838">
            <a:off x="6159672" y="4257647"/>
            <a:ext cx="1525992" cy="1442426"/>
          </a:xfrm>
          <a:custGeom>
            <a:avLst/>
            <a:gdLst>
              <a:gd name="T0" fmla="*/ 109 w 109"/>
              <a:gd name="T1" fmla="*/ 20 h 103"/>
              <a:gd name="T2" fmla="*/ 109 w 109"/>
              <a:gd name="T3" fmla="*/ 103 h 103"/>
              <a:gd name="T4" fmla="*/ 0 w 109"/>
              <a:gd name="T5" fmla="*/ 58 h 103"/>
              <a:gd name="T6" fmla="*/ 58 w 109"/>
              <a:gd name="T7" fmla="*/ 0 h 103"/>
              <a:gd name="T8" fmla="*/ 109 w 109"/>
              <a:gd name="T9" fmla="*/ 2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3">
                <a:moveTo>
                  <a:pt x="109" y="20"/>
                </a:moveTo>
                <a:cubicBezTo>
                  <a:pt x="109" y="103"/>
                  <a:pt x="109" y="103"/>
                  <a:pt x="109" y="103"/>
                </a:cubicBezTo>
                <a:cubicBezTo>
                  <a:pt x="67" y="100"/>
                  <a:pt x="30" y="83"/>
                  <a:pt x="0" y="58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11"/>
                  <a:pt x="90" y="18"/>
                  <a:pt x="109" y="2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ABBA9B-1329-47B1-9E6B-E01B6F3823E7}"/>
              </a:ext>
            </a:extLst>
          </p:cNvPr>
          <p:cNvSpPr/>
          <p:nvPr/>
        </p:nvSpPr>
        <p:spPr>
          <a:xfrm>
            <a:off x="0" y="151155"/>
            <a:ext cx="2501900" cy="3949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Результаты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0E38B08-802D-4164-A9F1-6C44A3B3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BEE536-15E8-4AEB-9601-528D20F19BCD}"/>
              </a:ext>
            </a:extLst>
          </p:cNvPr>
          <p:cNvSpPr txBox="1"/>
          <p:nvPr/>
        </p:nvSpPr>
        <p:spPr>
          <a:xfrm>
            <a:off x="6496804" y="3082671"/>
            <a:ext cx="33416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Преимущества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для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руководителя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8C9BB15-836C-43DB-A14E-1B60FA9DDB52}"/>
              </a:ext>
            </a:extLst>
          </p:cNvPr>
          <p:cNvGrpSpPr/>
          <p:nvPr/>
        </p:nvGrpSpPr>
        <p:grpSpPr>
          <a:xfrm rot="16885085">
            <a:off x="5740885" y="1185842"/>
            <a:ext cx="4853451" cy="4937903"/>
            <a:chOff x="2551232" y="1614488"/>
            <a:chExt cx="4241225" cy="4315024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xmlns="" id="{36E76328-72C9-4B9D-8CE0-A57CC641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743" y="2306687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xmlns="" id="{99B30E6E-5BB6-4C4B-87C3-64DCFDD00C5A}"/>
                </a:ext>
              </a:extLst>
            </p:cNvPr>
            <p:cNvSpPr>
              <a:spLocks/>
            </p:cNvSpPr>
            <p:nvPr/>
          </p:nvSpPr>
          <p:spPr bwMode="auto">
            <a:xfrm rot="21317552">
              <a:off x="5531982" y="3782911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xmlns="" id="{D3F11AAF-8333-456A-8917-E09B48A8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xmlns="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232" y="3901190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xmlns="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873" y="4669037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xmlns="" id="{3DF4FBAC-E327-4188-9A1E-4B22ABF3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908" y="465229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D60BA3D-3660-4ECB-A758-379067B1E10D}"/>
              </a:ext>
            </a:extLst>
          </p:cNvPr>
          <p:cNvSpPr txBox="1"/>
          <p:nvPr/>
        </p:nvSpPr>
        <p:spPr>
          <a:xfrm>
            <a:off x="8939552" y="546100"/>
            <a:ext cx="1828800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33148"/>
                </a:solidFill>
              </a:rPr>
              <a:t>Информирование</a:t>
            </a:r>
          </a:p>
          <a:p>
            <a:pPr algn="ctr"/>
            <a:r>
              <a:rPr lang="ru-RU" sz="1400" b="1" dirty="0">
                <a:solidFill>
                  <a:srgbClr val="833148"/>
                </a:solidFill>
              </a:rPr>
              <a:t> всех педагогов </a:t>
            </a:r>
            <a:r>
              <a:rPr lang="ru-RU" sz="1400" b="1" dirty="0" smtClean="0">
                <a:solidFill>
                  <a:srgbClr val="833148"/>
                </a:solidFill>
              </a:rPr>
              <a:t>о</a:t>
            </a:r>
          </a:p>
          <a:p>
            <a:pPr algn="ctr"/>
            <a:r>
              <a:rPr lang="ru-RU" sz="1400" b="1" dirty="0" smtClean="0">
                <a:solidFill>
                  <a:srgbClr val="833148"/>
                </a:solidFill>
              </a:rPr>
              <a:t> </a:t>
            </a:r>
            <a:r>
              <a:rPr lang="ru-RU" sz="1400" b="1" dirty="0">
                <a:solidFill>
                  <a:srgbClr val="833148"/>
                </a:solidFill>
              </a:rPr>
              <a:t>планах работы, а внеплановых задачах</a:t>
            </a:r>
            <a:endParaRPr lang="en-US" sz="1400" b="1" dirty="0">
              <a:solidFill>
                <a:srgbClr val="833148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6314040" y="4765840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EC010D9-716C-4DFE-9BAE-AA15065FC16D}"/>
              </a:ext>
            </a:extLst>
          </p:cNvPr>
          <p:cNvSpPr txBox="1"/>
          <p:nvPr/>
        </p:nvSpPr>
        <p:spPr>
          <a:xfrm>
            <a:off x="4982197" y="1362054"/>
            <a:ext cx="163224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833148"/>
                </a:solidFill>
              </a:rPr>
              <a:t>Позволяет наглядно представлять загрузку каждого сотрудника</a:t>
            </a:r>
            <a:endParaRPr lang="en-US" sz="1400" b="1" dirty="0">
              <a:solidFill>
                <a:srgbClr val="833148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368B741-9BE2-408D-8EC8-FDFFCCA130F2}"/>
              </a:ext>
            </a:extLst>
          </p:cNvPr>
          <p:cNvSpPr txBox="1"/>
          <p:nvPr/>
        </p:nvSpPr>
        <p:spPr>
          <a:xfrm>
            <a:off x="6518255" y="348627"/>
            <a:ext cx="1941793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833148"/>
                </a:solidFill>
              </a:rPr>
              <a:t>Позволяет  правильно распределять вновь возникающие задачи между персоналом</a:t>
            </a:r>
            <a:endParaRPr lang="en-US" sz="1400" b="1" dirty="0">
              <a:solidFill>
                <a:srgbClr val="833148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FB3CA6C2-D2A0-4481-9944-D320259C88C6}"/>
              </a:ext>
            </a:extLst>
          </p:cNvPr>
          <p:cNvSpPr txBox="1"/>
          <p:nvPr/>
        </p:nvSpPr>
        <p:spPr>
          <a:xfrm>
            <a:off x="9940548" y="4833491"/>
            <a:ext cx="2296642" cy="10772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833148"/>
                </a:solidFill>
              </a:rPr>
              <a:t>Возможность </a:t>
            </a:r>
            <a:r>
              <a:rPr lang="ru-RU" sz="1400" b="1" dirty="0">
                <a:solidFill>
                  <a:srgbClr val="833148"/>
                </a:solidFill>
              </a:rPr>
              <a:t>для дополнительного </a:t>
            </a:r>
            <a:endParaRPr lang="ru-RU" sz="1400" b="1" dirty="0" smtClean="0">
              <a:solidFill>
                <a:srgbClr val="833148"/>
              </a:solidFill>
            </a:endParaRPr>
          </a:p>
          <a:p>
            <a:pPr lvl="0" algn="ctr"/>
            <a:r>
              <a:rPr lang="ru-RU" sz="1400" b="1" dirty="0" smtClean="0">
                <a:solidFill>
                  <a:srgbClr val="833148"/>
                </a:solidFill>
              </a:rPr>
              <a:t>анализа </a:t>
            </a:r>
            <a:r>
              <a:rPr lang="ru-RU" sz="1400" b="1" dirty="0">
                <a:solidFill>
                  <a:srgbClr val="833148"/>
                </a:solidFill>
              </a:rPr>
              <a:t>при </a:t>
            </a:r>
            <a:endParaRPr lang="ru-RU" sz="1400" b="1" dirty="0" smtClean="0">
              <a:solidFill>
                <a:srgbClr val="833148"/>
              </a:solidFill>
            </a:endParaRPr>
          </a:p>
          <a:p>
            <a:pPr lvl="0" algn="ctr"/>
            <a:r>
              <a:rPr lang="ru-RU" sz="1400" b="1" dirty="0" smtClean="0">
                <a:solidFill>
                  <a:srgbClr val="833148"/>
                </a:solidFill>
              </a:rPr>
              <a:t>стимулировании </a:t>
            </a:r>
          </a:p>
          <a:p>
            <a:pPr lvl="0" algn="ctr"/>
            <a:r>
              <a:rPr lang="ru-RU" sz="1400" b="1" dirty="0" smtClean="0">
                <a:solidFill>
                  <a:srgbClr val="833148"/>
                </a:solidFill>
              </a:rPr>
              <a:t>сотрудников</a:t>
            </a:r>
            <a:r>
              <a:rPr lang="ru-RU" sz="1400" b="1" dirty="0">
                <a:solidFill>
                  <a:srgbClr val="833148"/>
                </a:solidFill>
              </a:rPr>
              <a:t>;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51B4813-5B76-42C9-9FF7-617D29BC549A}"/>
              </a:ext>
            </a:extLst>
          </p:cNvPr>
          <p:cNvSpPr txBox="1"/>
          <p:nvPr/>
        </p:nvSpPr>
        <p:spPr>
          <a:xfrm flipH="1">
            <a:off x="7974251" y="6039360"/>
            <a:ext cx="1706765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33148"/>
                </a:solidFill>
              </a:rPr>
              <a:t>Контроль</a:t>
            </a:r>
            <a:r>
              <a:rPr lang="ru-RU" sz="1400" b="1" dirty="0">
                <a:solidFill>
                  <a:srgbClr val="833148"/>
                </a:solidFill>
              </a:rPr>
              <a:t> за выполнением поставленных задач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CCFCD813-4834-439C-AB96-3288C83DE75D}"/>
              </a:ext>
            </a:extLst>
          </p:cNvPr>
          <p:cNvSpPr txBox="1"/>
          <p:nvPr/>
        </p:nvSpPr>
        <p:spPr>
          <a:xfrm>
            <a:off x="10630968" y="2168235"/>
            <a:ext cx="1561032" cy="172354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33148"/>
                </a:solidFill>
              </a:rPr>
              <a:t>Возможность оперативно</a:t>
            </a:r>
            <a:r>
              <a:rPr lang="ru-RU" sz="1400" b="1" dirty="0">
                <a:solidFill>
                  <a:srgbClr val="833148"/>
                </a:solidFill>
              </a:rPr>
              <a:t> подхватить «зависшие» вопросы при незапланированном отсутствии (например больничных)</a:t>
            </a:r>
            <a:r>
              <a:rPr lang="en-US" sz="1400" b="1" dirty="0" smtClean="0">
                <a:solidFill>
                  <a:srgbClr val="833148"/>
                </a:solidFill>
              </a:rPr>
              <a:t>. </a:t>
            </a:r>
            <a:endParaRPr lang="en-US" sz="1400" b="1" dirty="0">
              <a:solidFill>
                <a:srgbClr val="833148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75E7094-ED57-4D45-8048-22D386090B54}"/>
              </a:ext>
            </a:extLst>
          </p:cNvPr>
          <p:cNvSpPr txBox="1"/>
          <p:nvPr/>
        </p:nvSpPr>
        <p:spPr>
          <a:xfrm>
            <a:off x="5554712" y="5449471"/>
            <a:ext cx="1518657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833148"/>
                </a:solidFill>
              </a:rPr>
              <a:t>Создана</a:t>
            </a:r>
          </a:p>
          <a:p>
            <a:pPr lvl="0" algn="ctr"/>
            <a:r>
              <a:rPr lang="ru-RU" sz="1400" b="1" dirty="0" smtClean="0">
                <a:solidFill>
                  <a:srgbClr val="833148"/>
                </a:solidFill>
              </a:rPr>
              <a:t> </a:t>
            </a:r>
            <a:r>
              <a:rPr lang="ru-RU" sz="1400" b="1" dirty="0">
                <a:solidFill>
                  <a:srgbClr val="833148"/>
                </a:solidFill>
              </a:rPr>
              <a:t>«здоровая» </a:t>
            </a:r>
            <a:r>
              <a:rPr lang="ru-RU" sz="1400" b="1" dirty="0" smtClean="0">
                <a:solidFill>
                  <a:srgbClr val="833148"/>
                </a:solidFill>
              </a:rPr>
              <a:t>конкуренция</a:t>
            </a:r>
            <a:endParaRPr lang="en-US" sz="1400" dirty="0">
              <a:solidFill>
                <a:srgbClr val="833148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6CEC2F48-A89B-4A58-BFCC-D6AA65C2EE04}"/>
              </a:ext>
            </a:extLst>
          </p:cNvPr>
          <p:cNvGrpSpPr/>
          <p:nvPr/>
        </p:nvGrpSpPr>
        <p:grpSpPr>
          <a:xfrm>
            <a:off x="3973699" y="4008313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120" name="Freeform 617">
              <a:extLst>
                <a:ext uri="{FF2B5EF4-FFF2-40B4-BE49-F238E27FC236}">
                  <a16:creationId xmlns:a16="http://schemas.microsoft.com/office/drawing/2014/main" xmlns="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18">
              <a:extLst>
                <a:ext uri="{FF2B5EF4-FFF2-40B4-BE49-F238E27FC236}">
                  <a16:creationId xmlns:a16="http://schemas.microsoft.com/office/drawing/2014/main" xmlns="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9">
              <a:extLst>
                <a:ext uri="{FF2B5EF4-FFF2-40B4-BE49-F238E27FC236}">
                  <a16:creationId xmlns:a16="http://schemas.microsoft.com/office/drawing/2014/main" xmlns="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0">
              <a:extLst>
                <a:ext uri="{FF2B5EF4-FFF2-40B4-BE49-F238E27FC236}">
                  <a16:creationId xmlns:a16="http://schemas.microsoft.com/office/drawing/2014/main" xmlns="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21">
              <a:extLst>
                <a:ext uri="{FF2B5EF4-FFF2-40B4-BE49-F238E27FC236}">
                  <a16:creationId xmlns:a16="http://schemas.microsoft.com/office/drawing/2014/main" xmlns="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22">
              <a:extLst>
                <a:ext uri="{FF2B5EF4-FFF2-40B4-BE49-F238E27FC236}">
                  <a16:creationId xmlns:a16="http://schemas.microsoft.com/office/drawing/2014/main" xmlns="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23">
              <a:extLst>
                <a:ext uri="{FF2B5EF4-FFF2-40B4-BE49-F238E27FC236}">
                  <a16:creationId xmlns:a16="http://schemas.microsoft.com/office/drawing/2014/main" xmlns="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24">
              <a:extLst>
                <a:ext uri="{FF2B5EF4-FFF2-40B4-BE49-F238E27FC236}">
                  <a16:creationId xmlns:a16="http://schemas.microsoft.com/office/drawing/2014/main" xmlns="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25">
              <a:extLst>
                <a:ext uri="{FF2B5EF4-FFF2-40B4-BE49-F238E27FC236}">
                  <a16:creationId xmlns:a16="http://schemas.microsoft.com/office/drawing/2014/main" xmlns="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52">
            <a:extLst>
              <a:ext uri="{FF2B5EF4-FFF2-40B4-BE49-F238E27FC236}">
                <a16:creationId xmlns:a16="http://schemas.microsoft.com/office/drawing/2014/main" xmlns="" id="{38C9BB15-836C-43DB-A14E-1B60FA9DDB52}"/>
              </a:ext>
            </a:extLst>
          </p:cNvPr>
          <p:cNvGrpSpPr/>
          <p:nvPr/>
        </p:nvGrpSpPr>
        <p:grpSpPr>
          <a:xfrm rot="7578554">
            <a:off x="1140375" y="1493011"/>
            <a:ext cx="4136592" cy="4263535"/>
            <a:chOff x="3123672" y="2377653"/>
            <a:chExt cx="3614793" cy="3725722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xmlns="" id="{36E76328-72C9-4B9D-8CE0-A57CC641427E}"/>
                </a:ext>
              </a:extLst>
            </p:cNvPr>
            <p:cNvSpPr>
              <a:spLocks/>
            </p:cNvSpPr>
            <p:nvPr/>
          </p:nvSpPr>
          <p:spPr bwMode="auto">
            <a:xfrm rot="20611060">
              <a:off x="5253838" y="237765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xmlns="" id="{99B30E6E-5BB6-4C4B-87C3-64DCFDD00C5A}"/>
                </a:ext>
              </a:extLst>
            </p:cNvPr>
            <p:cNvSpPr>
              <a:spLocks/>
            </p:cNvSpPr>
            <p:nvPr/>
          </p:nvSpPr>
          <p:spPr bwMode="auto">
            <a:xfrm rot="21317552">
              <a:off x="5477990" y="3858797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xmlns="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 rot="1721683">
              <a:off x="3123672" y="4353444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xmlns="" id="{3DF4FBAC-E327-4188-9A1E-4B22ABF33630}"/>
                </a:ext>
              </a:extLst>
            </p:cNvPr>
            <p:cNvSpPr>
              <a:spLocks/>
            </p:cNvSpPr>
            <p:nvPr/>
          </p:nvSpPr>
          <p:spPr bwMode="auto">
            <a:xfrm rot="580768">
              <a:off x="4688656" y="4842900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319190" y="3108033"/>
            <a:ext cx="2346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33148"/>
                </a:solidFill>
                <a:latin typeface="+mj-lt"/>
              </a:rPr>
              <a:t>Преимущества </a:t>
            </a:r>
          </a:p>
          <a:p>
            <a:pPr algn="ctr"/>
            <a:r>
              <a:rPr lang="ru-RU" sz="2000" b="1" dirty="0">
                <a:solidFill>
                  <a:srgbClr val="833148"/>
                </a:solidFill>
                <a:latin typeface="+mj-lt"/>
              </a:rPr>
              <a:t>для </a:t>
            </a:r>
          </a:p>
          <a:p>
            <a:pPr algn="ctr"/>
            <a:r>
              <a:rPr lang="ru-RU" sz="2000" b="1" dirty="0" smtClean="0">
                <a:solidFill>
                  <a:srgbClr val="833148"/>
                </a:solidFill>
                <a:latin typeface="+mj-lt"/>
              </a:rPr>
              <a:t>педагогов</a:t>
            </a:r>
            <a:endParaRPr lang="en-US" sz="2000" b="1" dirty="0">
              <a:solidFill>
                <a:srgbClr val="833148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368B741-9BE2-408D-8EC8-FDFFCCA130F2}"/>
              </a:ext>
            </a:extLst>
          </p:cNvPr>
          <p:cNvSpPr txBox="1"/>
          <p:nvPr/>
        </p:nvSpPr>
        <p:spPr>
          <a:xfrm>
            <a:off x="2124108" y="659413"/>
            <a:ext cx="1941793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25000"/>
                  </a:schemeClr>
                </a:solidFill>
              </a:rPr>
              <a:t>Развивается умение планировать, правильно расставлять приоритеты в задачах</a:t>
            </a:r>
            <a:endParaRPr lang="en-US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368B741-9BE2-408D-8EC8-FDFFCCA130F2}"/>
              </a:ext>
            </a:extLst>
          </p:cNvPr>
          <p:cNvSpPr txBox="1"/>
          <p:nvPr/>
        </p:nvSpPr>
        <p:spPr>
          <a:xfrm>
            <a:off x="-1" y="1852444"/>
            <a:ext cx="1726251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25000"/>
                  </a:schemeClr>
                </a:solidFill>
              </a:rPr>
              <a:t>Возможность сравнить загрузку среди коллег</a:t>
            </a:r>
            <a:endParaRPr lang="en-US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368B741-9BE2-408D-8EC8-FDFFCCA130F2}"/>
              </a:ext>
            </a:extLst>
          </p:cNvPr>
          <p:cNvSpPr txBox="1"/>
          <p:nvPr/>
        </p:nvSpPr>
        <p:spPr>
          <a:xfrm>
            <a:off x="0" y="4819613"/>
            <a:ext cx="1941793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25000"/>
                  </a:schemeClr>
                </a:solidFill>
              </a:rPr>
              <a:t>Формулировка задач позволяет четко спланировать </a:t>
            </a:r>
            <a:r>
              <a:rPr lang="ru-RU" sz="1400" b="1" dirty="0" err="1">
                <a:solidFill>
                  <a:schemeClr val="accent1">
                    <a:lumMod val="25000"/>
                  </a:schemeClr>
                </a:solidFill>
              </a:rPr>
              <a:t>поэтапность</a:t>
            </a:r>
            <a:r>
              <a:rPr lang="ru-RU" sz="14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</a:rPr>
              <a:t>работы</a:t>
            </a:r>
            <a:endParaRPr lang="en-US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368B741-9BE2-408D-8EC8-FDFFCCA130F2}"/>
              </a:ext>
            </a:extLst>
          </p:cNvPr>
          <p:cNvSpPr txBox="1"/>
          <p:nvPr/>
        </p:nvSpPr>
        <p:spPr>
          <a:xfrm>
            <a:off x="2069144" y="5994531"/>
            <a:ext cx="1941793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25000"/>
                  </a:schemeClr>
                </a:solidFill>
              </a:rPr>
              <a:t>Развивается умение четко формулировать задачи, анализировать</a:t>
            </a:r>
            <a:endParaRPr lang="en-US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7832112" y="5242547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6077137" y="2390305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7285374" y="1597387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8685162" y="1860404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9499430" y="3070102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9162846" y="4322773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2768133" y="1867085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1436954" y="2846423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1706310" y="4387269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C4DDEE5-612D-43F3-8FEB-04A5A985E88C}"/>
              </a:ext>
            </a:extLst>
          </p:cNvPr>
          <p:cNvSpPr txBox="1"/>
          <p:nvPr/>
        </p:nvSpPr>
        <p:spPr>
          <a:xfrm>
            <a:off x="3048010" y="5110490"/>
            <a:ext cx="8822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Segoe UI"/>
              </a:rPr>
              <a:t>!</a:t>
            </a:r>
            <a:endParaRPr lang="en-US" sz="2800" b="1" dirty="0">
              <a:solidFill>
                <a:schemeClr val="bg1"/>
              </a:solidFill>
              <a:latin typeface="Segoe U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1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E1F35E-9892-4FEF-BD72-1351948704E9}"/>
              </a:ext>
            </a:extLst>
          </p:cNvPr>
          <p:cNvSpPr txBox="1"/>
          <p:nvPr/>
        </p:nvSpPr>
        <p:spPr>
          <a:xfrm>
            <a:off x="2641600" y="5534253"/>
            <a:ext cx="74549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Спасибо за внимание</a:t>
            </a:r>
            <a:endParaRPr lang="en-US" sz="5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215327-783E-4B3D-BB37-FF695F64210D}"/>
              </a:ext>
            </a:extLst>
          </p:cNvPr>
          <p:cNvGrpSpPr/>
          <p:nvPr/>
        </p:nvGrpSpPr>
        <p:grpSpPr>
          <a:xfrm>
            <a:off x="3309261" y="58061"/>
            <a:ext cx="5573478" cy="5573478"/>
            <a:chOff x="5905500" y="571500"/>
            <a:chExt cx="4546600" cy="4546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9DEFB15-FA52-4367-BCB9-66BC78D94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570" t="10000" r="17737" b="10444"/>
            <a:stretch/>
          </p:blipFill>
          <p:spPr>
            <a:xfrm>
              <a:off x="5905500" y="571500"/>
              <a:ext cx="4546600" cy="4546600"/>
            </a:xfrm>
            <a:custGeom>
              <a:avLst/>
              <a:gdLst>
                <a:gd name="connsiteX0" fmla="*/ 2273300 w 4546600"/>
                <a:gd name="connsiteY0" fmla="*/ 0 h 4546600"/>
                <a:gd name="connsiteX1" fmla="*/ 4546600 w 4546600"/>
                <a:gd name="connsiteY1" fmla="*/ 2273300 h 4546600"/>
                <a:gd name="connsiteX2" fmla="*/ 2273300 w 4546600"/>
                <a:gd name="connsiteY2" fmla="*/ 4546600 h 4546600"/>
                <a:gd name="connsiteX3" fmla="*/ 0 w 4546600"/>
                <a:gd name="connsiteY3" fmla="*/ 227330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6600" h="4546600">
                  <a:moveTo>
                    <a:pt x="2273300" y="0"/>
                  </a:moveTo>
                  <a:lnTo>
                    <a:pt x="4546600" y="2273300"/>
                  </a:lnTo>
                  <a:lnTo>
                    <a:pt x="2273300" y="4546600"/>
                  </a:lnTo>
                  <a:lnTo>
                    <a:pt x="0" y="2273300"/>
                  </a:lnTo>
                  <a:close/>
                </a:path>
              </a:pathLst>
            </a:custGeom>
          </p:spPr>
        </p:pic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xmlns="" id="{F98AFC32-7F02-43CB-8485-44B6B2E13FCA}"/>
                </a:ext>
              </a:extLst>
            </p:cNvPr>
            <p:cNvSpPr/>
            <p:nvPr/>
          </p:nvSpPr>
          <p:spPr>
            <a:xfrm>
              <a:off x="6013450" y="679450"/>
              <a:ext cx="4330700" cy="4330700"/>
            </a:xfrm>
            <a:prstGeom prst="diamond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152400" y="29972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530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286</Words>
  <Application>Microsoft Office PowerPoint</Application>
  <PresentationFormat>Произвольный</PresentationFormat>
  <Paragraphs>71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ДС267</dc:creator>
  <cp:lastModifiedBy>ДС267</cp:lastModifiedBy>
  <cp:revision>103</cp:revision>
  <dcterms:created xsi:type="dcterms:W3CDTF">2018-05-07T03:42:01Z</dcterms:created>
  <dcterms:modified xsi:type="dcterms:W3CDTF">2023-03-15T11:20:32Z</dcterms:modified>
</cp:coreProperties>
</file>