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3" d="100"/>
          <a:sy n="73" d="100"/>
        </p:scale>
        <p:origin x="-19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4896" cy="331236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Проектная деятельность </a:t>
            </a:r>
            <a:b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по развитию сенсорных </a:t>
            </a:r>
            <a: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эталонов</a:t>
            </a:r>
            <a:b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у дошкольников с </a:t>
            </a: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ЗПР</a:t>
            </a:r>
            <a:b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с использованием игр </a:t>
            </a:r>
            <a:b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на липучках </a:t>
            </a:r>
            <a:endParaRPr lang="ru-RU" sz="3600" dirty="0">
              <a:ln>
                <a:solidFill>
                  <a:srgbClr val="FF0000"/>
                </a:solidFill>
              </a:ln>
              <a:latin typeface="Georgia" panose="02040502050405020303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3762941" cy="1368152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Учитель-дефектолог</a:t>
            </a:r>
          </a:p>
          <a:p>
            <a:pPr algn="r"/>
            <a:r>
              <a:rPr lang="ru-RU" sz="1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МБДОУ</a:t>
            </a:r>
            <a:r>
              <a:rPr lang="ru-RU" sz="1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№ 46 «Надежда»</a:t>
            </a:r>
          </a:p>
          <a:p>
            <a:pPr algn="r"/>
            <a:r>
              <a:rPr lang="ru-RU" sz="1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Раздобудина</a:t>
            </a:r>
            <a:r>
              <a:rPr lang="ru-RU" sz="1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И.В</a:t>
            </a:r>
            <a:r>
              <a:rPr lang="ru-RU" sz="1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dirty="0" smtClean="0">
              <a:latin typeface="Georgia" panose="02040502050405020303" pitchFamily="18" charset="0"/>
            </a:endParaRPr>
          </a:p>
          <a:p>
            <a:pPr algn="just"/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8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9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ru-RU" sz="4900" dirty="0">
              <a:ln>
                <a:solidFill>
                  <a:srgbClr val="FF0000"/>
                </a:solidFill>
              </a:ln>
              <a:latin typeface="Georgia" panose="02040502050405020303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548680"/>
            <a:ext cx="7920880" cy="5616624"/>
          </a:xfrm>
        </p:spPr>
        <p:txBody>
          <a:bodyPr>
            <a:normAutofit fontScale="25000" lnSpcReduction="20000"/>
          </a:bodyPr>
          <a:lstStyle/>
          <a:p>
            <a:pPr indent="450215" algn="ctr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indent="449263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chemeClr val="tx1"/>
                </a:solidFill>
                <a:latin typeface="Georgia" panose="02040502050405020303" pitchFamily="18" charset="0"/>
              </a:rPr>
              <a:t>Сенсорное развитие детей с задержкой психического развития (далее - ЗПР) значительно отстает по срокам формирования, проходит чрезвычайно неравномерно и имеет свои особенности. Дети испытывают трудности в обследовании предметов, выделении нужных свойств, в обозначении этих свойств словом. Процессы восприятия у них замедленны, недостаточно избирательны, часто фрагментарны и не обобщены. Недостаточность процессов восприятия задерживает развитие всей познавательной деятельности ребенка.</a:t>
            </a:r>
          </a:p>
          <a:p>
            <a:pPr indent="449263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chemeClr val="tx1"/>
                </a:solidFill>
                <a:latin typeface="Georgia" panose="02040502050405020303" pitchFamily="18" charset="0"/>
              </a:rPr>
              <a:t>По результатам диагностики у дошкольников, посещающих группу компенсирующей направленности для детей с ЗПР мною были выявлены обозначенные выше особенности развития: недостаточно сформированные понятия формы, цвета, величины предметов.</a:t>
            </a:r>
          </a:p>
          <a:p>
            <a:pPr indent="449263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chemeClr val="tx1"/>
                </a:solidFill>
                <a:latin typeface="Georgia" panose="02040502050405020303" pitchFamily="18" charset="0"/>
              </a:rPr>
              <a:t>Поскольку проектная деятельность позволяет вести системную работу с привлечением всех участников образовательной деятельности (семей воспитанников, воспитателей группы), то было принято решение разработать и реализовать проект, направленный на решение обозначенной проблемы</a:t>
            </a:r>
          </a:p>
          <a:p>
            <a:pPr indent="449263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chemeClr val="tx1"/>
                </a:solidFill>
                <a:latin typeface="Georgia" panose="02040502050405020303" pitchFamily="18" charset="0"/>
              </a:rPr>
              <a:t>Ориентируясь на исследования Л. И. Плаксиной, Л. П. Григорьевой, С. В. Сташевского, Е. А. </a:t>
            </a:r>
            <a:r>
              <a:rPr lang="ru-RU" sz="5600" dirty="0" err="1">
                <a:solidFill>
                  <a:schemeClr val="tx1"/>
                </a:solidFill>
                <a:latin typeface="Georgia" panose="02040502050405020303" pitchFamily="18" charset="0"/>
              </a:rPr>
              <a:t>Стребелевой</a:t>
            </a:r>
            <a:r>
              <a:rPr lang="ru-RU" sz="5600" dirty="0">
                <a:solidFill>
                  <a:schemeClr val="tx1"/>
                </a:solidFill>
                <a:latin typeface="Georgia" panose="02040502050405020303" pitchFamily="18" charset="0"/>
              </a:rPr>
              <a:t> и др., которые отмечают, что одним из самых эффективных средств коррекции развития сенсорных эталонов у дошкольников с ЗПР являются игровые технологии, и на активный интерес детей с ЗПР к играм на липучках, я определила основное направление проектной деятельности: развитие сенсорных эталонов у дошкольников с ЗПР с использованием игр на липучках. </a:t>
            </a:r>
          </a:p>
          <a:p>
            <a:pPr indent="449263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Проектная деятельность, направленная на накопление у детей с ЗПР представлений о форме, цвете, величине предметов является фундаментом умственного развития, условием успешного овладения любой практической деятельностью и способствует успешной подготовке к школьному обучению. </a:t>
            </a:r>
          </a:p>
          <a:p>
            <a:pPr indent="449263" algn="just">
              <a:lnSpc>
                <a:spcPct val="120000"/>
              </a:lnSpc>
              <a:spcBef>
                <a:spcPts val="0"/>
              </a:spcBef>
            </a:pPr>
            <a:r>
              <a:rPr lang="en-US" sz="5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ru-RU" sz="5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49263" algn="just">
              <a:lnSpc>
                <a:spcPct val="120000"/>
              </a:lnSpc>
              <a:spcBef>
                <a:spcPts val="0"/>
              </a:spcBef>
            </a:pPr>
            <a:r>
              <a:rPr lang="en-US" sz="5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ru-RU" sz="5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0000" algn="ctr">
              <a:lnSpc>
                <a:spcPct val="12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indent="450000" algn="ctr">
              <a:lnSpc>
                <a:spcPct val="120000"/>
              </a:lnSpc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endParaRPr lang="ru-RU" sz="3400" dirty="0" smtClean="0">
              <a:solidFill>
                <a:schemeClr val="tx1"/>
              </a:solidFill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79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9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ru-RU" sz="4900" dirty="0">
              <a:ln>
                <a:solidFill>
                  <a:srgbClr val="FF0000"/>
                </a:solidFill>
              </a:ln>
              <a:latin typeface="Georgia" panose="02040502050405020303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260648"/>
            <a:ext cx="8064896" cy="612068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ЦЕЛЬ ПРОЕКТА</a:t>
            </a:r>
            <a:r>
              <a:rPr lang="ru-RU" sz="6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создать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условия для развития восприятия сенсорных эталонов у дошкольников с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ЗПР</a:t>
            </a:r>
            <a:endParaRPr lang="ru-RU" sz="6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ЗАДАЧИ ПРОЕКТА</a:t>
            </a:r>
            <a:endParaRPr lang="ru-RU" sz="6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6400" b="1" i="1" dirty="0">
                <a:solidFill>
                  <a:schemeClr val="tx1"/>
                </a:solidFill>
                <a:latin typeface="Georgia" panose="02040502050405020303" pitchFamily="18" charset="0"/>
              </a:rPr>
              <a:t>для детей: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- формировать представления о цвете, форме, величине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предметов;</a:t>
            </a:r>
            <a:endParaRPr lang="ru-RU" sz="6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- упражнять в установлении сходства и различия между предметами;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- способствовать развитию у детей  исследовательских умений и навыков;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- обогащать словарный запас;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- развивать познавательные процессы (память, внимание, мышление) и мелкую моторику.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6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6400" b="1" i="1" dirty="0">
                <a:solidFill>
                  <a:schemeClr val="tx1"/>
                </a:solidFill>
                <a:latin typeface="Georgia" panose="02040502050405020303" pitchFamily="18" charset="0"/>
              </a:rPr>
              <a:t>для педагогов: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проанализировать учебно-методическую литературу по вопросам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развития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сенсорных эталонов у детей с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ЗПР</a:t>
            </a:r>
            <a:r>
              <a:rPr lang="ru-RU" sz="6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  <a:endParaRPr lang="ru-RU" sz="6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solidFill>
                  <a:schemeClr val="tx1"/>
                </a:solidFill>
                <a:latin typeface="Georgia" panose="02040502050405020303" pitchFamily="18" charset="0"/>
              </a:rPr>
              <a:t>-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 разработать рекомендации родителям по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развитию сенсорных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эталонов у детей с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ЗПР.</a:t>
            </a:r>
            <a:endParaRPr lang="ru-RU" sz="6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6400" b="1" i="1" dirty="0">
                <a:solidFill>
                  <a:schemeClr val="tx1"/>
                </a:solidFill>
                <a:latin typeface="Georgia" panose="02040502050405020303" pitchFamily="18" charset="0"/>
              </a:rPr>
              <a:t>для родителей: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- повысить уровень педагогической компетентности родителей по вопросам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развития сенсорных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эталонов у детей с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ЗПР. </a:t>
            </a:r>
            <a:endParaRPr lang="ru-RU" sz="6400" dirty="0">
              <a:solidFill>
                <a:schemeClr val="tx1"/>
              </a:solidFill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ПРЕДПОЛАГАЕМЫЙ   </a:t>
            </a:r>
            <a:r>
              <a:rPr lang="ru-RU" sz="64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РЕЗУЛЬТАТ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-дети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знают основные цвета, геометрические фигуры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дети умеют различать цвет, форму и величину предметов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</a:rPr>
              <a:t>дети умеют группировать  предметы по цвету, форме, величине; сравнивать </a:t>
            </a:r>
            <a:r>
              <a:rPr lang="ru-RU" sz="6600" dirty="0">
                <a:solidFill>
                  <a:schemeClr val="tx1"/>
                </a:solidFill>
                <a:latin typeface="Georgia" panose="02040502050405020303" pitchFamily="18" charset="0"/>
              </a:rPr>
              <a:t>их</a:t>
            </a:r>
          </a:p>
          <a:p>
            <a:pPr indent="450215" algn="just"/>
            <a:endParaRPr lang="ru-RU" sz="6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sz="6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8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332656"/>
            <a:ext cx="8064896" cy="28803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ЭТАПЫ ПРОЕКТА</a:t>
            </a:r>
            <a:endParaRPr lang="ru-RU" sz="8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3200" dirty="0" smtClean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chemeClr val="tx1"/>
              </a:solidFill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4644008" y="692696"/>
            <a:ext cx="4006332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6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I</a:t>
            </a:r>
            <a:r>
              <a:rPr lang="ru-RU" sz="6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ЭТАП: ДИДАКТИЧЕСКИЕ ПОСОБИЯ НА ЛИПУЧКАХ: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для игр с цветом: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«Волшебные перчатки»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«Укрась шапочки»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Цветной лабиринт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Волшебный круг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Посади жуков в баночки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Подбери ключи к машинам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Надень колеса машине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Подбери к шарфам варежки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«Посади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жуков на цветы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«Рассади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пчел по домикам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«Укрась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рубашку пуговицами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Собери гусеницу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Постирай одежду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«Разложи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палочки в домики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  <a:r>
              <a:rPr lang="ru-RU" sz="6400" b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/>
              </a:rPr>
              <a:t> </a:t>
            </a:r>
            <a:endParaRPr lang="ru-RU" sz="6400" b="1" dirty="0">
              <a:solidFill>
                <a:schemeClr val="bg1"/>
              </a:solidFill>
              <a:latin typeface="Georgia" panose="02040502050405020303" pitchFamily="18" charset="0"/>
              <a:ea typeface="Times New Roman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6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E:\дефектолог2020-21\фото игр\IMG_20191030_1701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" t="13806" r="16418" b="18283"/>
          <a:stretch/>
        </p:blipFill>
        <p:spPr bwMode="auto">
          <a:xfrm>
            <a:off x="395535" y="725619"/>
            <a:ext cx="1719226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E:\дефектолог2020-21\фото игр\IMG_20191103_1351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20" y="2060848"/>
            <a:ext cx="171922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E:\дефектолог2020-21\фото игр\IMG_20191030_16582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8" t="15424" r="6467" b="22387"/>
          <a:stretch/>
        </p:blipFill>
        <p:spPr bwMode="auto">
          <a:xfrm>
            <a:off x="2456600" y="725619"/>
            <a:ext cx="1728191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E:\дефектолог2020-21\фото игр\IMG_20191030_1648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1" b="18981"/>
          <a:stretch/>
        </p:blipFill>
        <p:spPr bwMode="auto">
          <a:xfrm>
            <a:off x="2474802" y="2058803"/>
            <a:ext cx="1737157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E:\дефектолог2020-21\фото игр\IMG_20191030_17194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0" r="13630"/>
          <a:stretch/>
        </p:blipFill>
        <p:spPr bwMode="auto">
          <a:xfrm>
            <a:off x="2474802" y="3429001"/>
            <a:ext cx="1728191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 descr="E:\дефектолог2020-21\фото игр\IMG_20200424_13585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32"/>
          <a:stretch/>
        </p:blipFill>
        <p:spPr bwMode="auto">
          <a:xfrm>
            <a:off x="395535" y="3429000"/>
            <a:ext cx="1719226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 descr="E:\дефектолог2020-21\фото игр\IMG_20191030_16441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600" y="4894211"/>
            <a:ext cx="1737157" cy="128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E:\дефектолог2020-21\фото игр\IMG_20200424_13513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48" y="4881118"/>
            <a:ext cx="1701198" cy="128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E:\дефектолог2020-21\фото игр\1591242353478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56" r="7127" b="4137"/>
          <a:stretch/>
        </p:blipFill>
        <p:spPr bwMode="auto">
          <a:xfrm>
            <a:off x="4788024" y="5134353"/>
            <a:ext cx="1584176" cy="1190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 descr="E:\дефектолог2020-21\фото игр\IMG_20200424_140006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58" r="20650"/>
          <a:stretch/>
        </p:blipFill>
        <p:spPr bwMode="auto">
          <a:xfrm>
            <a:off x="6804248" y="5085184"/>
            <a:ext cx="1368152" cy="12397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 descr="E:\дефектолог2020-21\фото игр\IMG_20191030_16582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8" t="15424" r="6467" b="22387"/>
          <a:stretch/>
        </p:blipFill>
        <p:spPr bwMode="auto">
          <a:xfrm>
            <a:off x="2411760" y="692696"/>
            <a:ext cx="1728191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 descr="E:\дефектолог2020-21\фото игр\IMG_20191030_1648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1" b="18981"/>
          <a:stretch/>
        </p:blipFill>
        <p:spPr bwMode="auto">
          <a:xfrm>
            <a:off x="2411760" y="2060848"/>
            <a:ext cx="1737157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6" name="Рисунок 25" descr="E:\дефектолог2020-21\фото игр\IMG_20191030_1648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1" b="18981"/>
          <a:stretch/>
        </p:blipFill>
        <p:spPr bwMode="auto">
          <a:xfrm>
            <a:off x="2564160" y="2213248"/>
            <a:ext cx="1737157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Рисунок 26" descr="E:\дефектолог2020-21\фото игр\IMG_20191103_1351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171922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E:\дефектолог2020-21\фото игр\IMG_20191103_1351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44" y="2213248"/>
            <a:ext cx="1719226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784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332656"/>
            <a:ext cx="8064896" cy="28803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ЭТАПЫ ПРОЕКТА</a:t>
            </a:r>
            <a:endParaRPr lang="ru-RU" sz="8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3200" dirty="0" smtClean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chemeClr val="tx1"/>
              </a:solidFill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4644008" y="692696"/>
            <a:ext cx="4006332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6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I</a:t>
            </a:r>
            <a:r>
              <a:rPr lang="ru-RU" sz="6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ЭТАП: ДИДАКТИЧЕСКИЕ ПОСОБИЯ НА ЛИПУЧКАХ: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для игр с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формой: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«Волшебная лупа»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«На что похоже»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«Найди такой же формы»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«Собери снеговиков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Рассели рыбок в аквариумы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Укрась одежду медвежонку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Рассели пингвинов в домики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Накорми зайцев морковками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«Парочки-очки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Выложи ряд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«Геометрическая палитра»</a:t>
            </a:r>
            <a:endParaRPr lang="ru-RU" sz="6400" dirty="0">
              <a:solidFill>
                <a:schemeClr val="tx1"/>
              </a:solidFill>
              <a:latin typeface="Georgia" panose="02040502050405020303" pitchFamily="18" charset="0"/>
              <a:ea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 </a:t>
            </a:r>
            <a:endParaRPr lang="ru-RU" sz="6400" dirty="0">
              <a:solidFill>
                <a:schemeClr val="tx1"/>
              </a:solidFill>
              <a:latin typeface="Georgia" panose="02040502050405020303" pitchFamily="18" charset="0"/>
              <a:ea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ea typeface="Times New Roman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6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2" name="Рисунок 21" descr="E:\дефектолог2020-21\фото игр\IMG_20191030_1720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4" r="6135"/>
          <a:stretch/>
        </p:blipFill>
        <p:spPr bwMode="auto">
          <a:xfrm>
            <a:off x="539551" y="3645024"/>
            <a:ext cx="1722351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 descr="E:\дефектолог2020-21\фото игр\IMG_20200424_1359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557"/>
          <a:stretch/>
        </p:blipFill>
        <p:spPr bwMode="auto">
          <a:xfrm>
            <a:off x="2470629" y="3645024"/>
            <a:ext cx="1712026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Рисунок 23" descr="E:\дефектолог2020-21\фото игр\IMG_20200424_1231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72235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E:\дефектолог2020-21\фото игр\IMG_20191030_1721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1" r="6132" b="5280"/>
          <a:stretch/>
        </p:blipFill>
        <p:spPr bwMode="auto">
          <a:xfrm>
            <a:off x="2470629" y="692696"/>
            <a:ext cx="1712026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6" name="Рисунок 25" descr="E:\дефектолог2020-21\фото игр\159068875712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37" b="15000"/>
          <a:stretch/>
        </p:blipFill>
        <p:spPr bwMode="auto">
          <a:xfrm>
            <a:off x="548270" y="2132856"/>
            <a:ext cx="1722351" cy="1350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Рисунок 26" descr="E:\дефектолог2020-21\фото игр\159068875681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3" b="4000"/>
          <a:stretch/>
        </p:blipFill>
        <p:spPr bwMode="auto">
          <a:xfrm>
            <a:off x="2477132" y="2137056"/>
            <a:ext cx="1705523" cy="1350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8" name="Рисунок 27" descr="E:\дефектолог2020-21\фото игр\159068875715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66"/>
          <a:stretch/>
        </p:blipFill>
        <p:spPr bwMode="auto">
          <a:xfrm>
            <a:off x="539550" y="5157192"/>
            <a:ext cx="1722352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9" name="Рисунок 28" descr="E:\дефектолог2020-21\фото игр\159068875706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5" r="3750" b="18125"/>
          <a:stretch/>
        </p:blipFill>
        <p:spPr bwMode="auto">
          <a:xfrm>
            <a:off x="2479065" y="5157192"/>
            <a:ext cx="1703589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" name="Рисунок 29" descr="E:\дефектолог2020-21\фото игр\159068875700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96505"/>
            <a:ext cx="1656184" cy="142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E:\дефектолог2020-21\фото игр\IMG_20191030_164449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0" t="3205"/>
          <a:stretch/>
        </p:blipFill>
        <p:spPr bwMode="auto">
          <a:xfrm>
            <a:off x="6694556" y="4596504"/>
            <a:ext cx="1765876" cy="1424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E:\дефектолог2020-21\фото игр\IMG_20191030_1721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1" r="6132" b="5280"/>
          <a:stretch/>
        </p:blipFill>
        <p:spPr bwMode="auto">
          <a:xfrm>
            <a:off x="2483768" y="692696"/>
            <a:ext cx="1712026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E:\дефектолог2020-21\фото игр\159068875715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66"/>
          <a:stretch/>
        </p:blipFill>
        <p:spPr bwMode="auto">
          <a:xfrm>
            <a:off x="539552" y="5157192"/>
            <a:ext cx="1722352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391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332656"/>
            <a:ext cx="8064896" cy="28803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ЭТАПЫ ПРОЕКТА</a:t>
            </a:r>
            <a:endParaRPr lang="ru-RU" sz="8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3200" dirty="0" smtClean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chemeClr val="tx1"/>
              </a:solidFill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539552" y="692696"/>
            <a:ext cx="811078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6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II</a:t>
            </a:r>
            <a:r>
              <a:rPr lang="ru-RU" sz="6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ЭТАП: 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На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данном этапе проводилась совместная образовательная деятельность с детьми, направленная на развитие восприятия сенсорных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эталонов.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ru-RU" sz="64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ea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 </a:t>
            </a:r>
            <a:endParaRPr lang="ru-RU" sz="6400" dirty="0">
              <a:solidFill>
                <a:schemeClr val="tx1"/>
              </a:solidFill>
              <a:latin typeface="Georgia" panose="02040502050405020303" pitchFamily="18" charset="0"/>
              <a:ea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ea typeface="Times New Roman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6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700808"/>
            <a:ext cx="7992888" cy="36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Georgia" panose="02040502050405020303" pitchFamily="18" charset="0"/>
              </a:rPr>
              <a:t>III</a:t>
            </a:r>
            <a:r>
              <a:rPr lang="ru-RU" sz="1600" b="1" dirty="0" smtClean="0">
                <a:latin typeface="Georgia" panose="02040502050405020303" pitchFamily="18" charset="0"/>
              </a:rPr>
              <a:t> ЭТАП:  </a:t>
            </a:r>
            <a:r>
              <a:rPr lang="ru-RU" sz="1600" dirty="0" smtClean="0">
                <a:latin typeface="Georgia" panose="02040502050405020303" pitchFamily="18" charset="0"/>
                <a:ea typeface="Times New Roman"/>
              </a:rPr>
              <a:t>На заключительном этапе накопленный опыт работы был представлен педагогам ДОУ: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Georgia" panose="02040502050405020303" pitchFamily="18" charset="0"/>
                <a:ea typeface="Times New Roman"/>
              </a:rPr>
              <a:t>-на Педагогическом совете представлены пособия на липучках для развития познавательных процессов у дошкольников; 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Georgia" panose="02040502050405020303" pitchFamily="18" charset="0"/>
                <a:ea typeface="Times New Roman"/>
              </a:rPr>
              <a:t>-на неделе педагогического мастерства показала «Индивидуальную коррекционно-образовательную деятельность с использованием нетрадиционных пособий». 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Georgia" panose="02040502050405020303" pitchFamily="18" charset="0"/>
                <a:ea typeface="Times New Roman"/>
              </a:rPr>
              <a:t>Данный материал способствовал повышению профессиональных теоретических и практических знаний педагогов в вопросах развития сенсорных эталонов у дошкольников. 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Georgia" panose="02040502050405020303" pitchFamily="18" charset="0"/>
                <a:ea typeface="Times New Roman"/>
              </a:rPr>
              <a:t>П</a:t>
            </a:r>
            <a:r>
              <a:rPr lang="ru-RU" sz="1600" dirty="0" smtClean="0">
                <a:latin typeface="Georgia" panose="02040502050405020303" pitchFamily="18" charset="0"/>
                <a:ea typeface="Calibri"/>
              </a:rPr>
              <a:t>рактикум для родителей детей раннего возраста «Развиваем ребенка в игре».</a:t>
            </a:r>
            <a:endParaRPr lang="ru-RU" sz="1600" dirty="0">
              <a:latin typeface="Georgia" panose="02040502050405020303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0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5"/>
          <p:cNvSpPr txBox="1">
            <a:spLocks/>
          </p:cNvSpPr>
          <p:nvPr/>
        </p:nvSpPr>
        <p:spPr>
          <a:xfrm>
            <a:off x="539552" y="373242"/>
            <a:ext cx="8110788" cy="3803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На этапе завершения реализации проекта </a:t>
            </a:r>
            <a:r>
              <a:rPr lang="ru-RU" sz="64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выявлено, что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применение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игровых технологий в виде игр на липучках позволяет наиболее успешно решать вопросы по развитию сенсорных эталонов у дошкольников с ЗПР. В результате коррекционно-развивающей работы уровень развития сенсорных эталонов у детей моей группы повысился. Дети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Calibri"/>
              </a:rPr>
              <a:t>знают основные цвета, геометрические фигуры; умеют различать цвет, форму и величину предметов; </a:t>
            </a:r>
            <a:r>
              <a:rPr lang="ru-RU" sz="6400" dirty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умеют группировать  предметы по цвету, форме, величине; сравнивать </a:t>
            </a: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ea typeface="Times New Roman"/>
              </a:rPr>
              <a:t>их.</a:t>
            </a:r>
          </a:p>
          <a:p>
            <a:pPr marL="2865438" indent="2865438" algn="r"/>
            <a:endParaRPr lang="ru-RU" sz="6000" dirty="0"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6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endParaRPr lang="ru-RU" sz="9600" b="1" dirty="0" smtClean="0">
              <a:solidFill>
                <a:srgbClr val="FF0000"/>
              </a:solidFill>
              <a:latin typeface="Georgia" panose="02040502050405020303" pitchFamily="18" charset="0"/>
              <a:ea typeface="Times New Roman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СПАСИБО ЗА ВНИМАНИЕ!</a:t>
            </a:r>
            <a:endParaRPr lang="ru-RU" sz="9600" b="1" dirty="0">
              <a:solidFill>
                <a:srgbClr val="FF0000"/>
              </a:solidFill>
              <a:latin typeface="Georgia" panose="02040502050405020303" pitchFamily="18" charset="0"/>
              <a:ea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ea typeface="Times New Roman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6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450215" algn="ctr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endParaRPr lang="ru-RU" sz="6400" dirty="0" smtClean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0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619</TotalTime>
  <Words>757</Words>
  <Application>Microsoft Office PowerPoint</Application>
  <PresentationFormat>Экран (4:3)</PresentationFormat>
  <Paragraphs>113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    Проектная деятельность  по развитию сенсорных эталонов у дошкольников с ЗПР с использованием игр  на липучках </vt:lpstr>
      <vt:lpstr>                  </vt:lpstr>
      <vt:lpstr>                 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восприятия сенсорных эталонов у дошкольников с ОВЗ   </dc:title>
  <dc:creator>irina</dc:creator>
  <cp:lastModifiedBy>user</cp:lastModifiedBy>
  <cp:revision>69</cp:revision>
  <dcterms:created xsi:type="dcterms:W3CDTF">2020-10-02T09:28:28Z</dcterms:created>
  <dcterms:modified xsi:type="dcterms:W3CDTF">2022-03-21T03:44:09Z</dcterms:modified>
</cp:coreProperties>
</file>