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70" r:id="rId6"/>
    <p:sldId id="262" r:id="rId7"/>
    <p:sldId id="271" r:id="rId8"/>
    <p:sldId id="277" r:id="rId9"/>
    <p:sldId id="275" r:id="rId10"/>
    <p:sldId id="276" r:id="rId11"/>
    <p:sldId id="272" r:id="rId12"/>
    <p:sldId id="273" r:id="rId13"/>
    <p:sldId id="274" r:id="rId14"/>
    <p:sldId id="265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5279-E3DC-45A5-A45B-633C911D58C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EE51-1A36-46BF-9467-F20AA65E2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5279-E3DC-45A5-A45B-633C911D58C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EE51-1A36-46BF-9467-F20AA65E2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5279-E3DC-45A5-A45B-633C911D58C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EE51-1A36-46BF-9467-F20AA65E2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2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5279-E3DC-45A5-A45B-633C911D58C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EE51-1A36-46BF-9467-F20AA65E2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5279-E3DC-45A5-A45B-633C911D58C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EE51-1A36-46BF-9467-F20AA65E2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5279-E3DC-45A5-A45B-633C911D58C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EE51-1A36-46BF-9467-F20AA65E2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5279-E3DC-45A5-A45B-633C911D58C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EE51-1A36-46BF-9467-F20AA65E2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5279-E3DC-45A5-A45B-633C911D58C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EE51-1A36-46BF-9467-F20AA65E2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5279-E3DC-45A5-A45B-633C911D58C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EE51-1A36-46BF-9467-F20AA65E2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5279-E3DC-45A5-A45B-633C911D58C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EE51-1A36-46BF-9467-F20AA65E2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5279-E3DC-45A5-A45B-633C911D58C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EE51-1A36-46BF-9467-F20AA65E2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65279-E3DC-45A5-A45B-633C911D58C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EE51-1A36-46BF-9467-F20AA65E2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8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00460" y="1196752"/>
            <a:ext cx="783938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Развитие эмоциональной отзывчивости в процессе </a:t>
            </a:r>
            <a:b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восприятия музыки</a:t>
            </a:r>
            <a:endParaRPr lang="ru-RU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01317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Лямова</a:t>
            </a:r>
            <a:r>
              <a:rPr lang="ru-RU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</a:p>
          <a:p>
            <a:pPr algn="r"/>
            <a:r>
              <a:rPr lang="ru-RU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музыкальный руководитель</a:t>
            </a:r>
          </a:p>
          <a:p>
            <a:pPr algn="r"/>
            <a:r>
              <a:rPr lang="ru-RU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МАДОУ «Солнышко» детский сад № 52</a:t>
            </a:r>
            <a:endParaRPr lang="ru-RU" sz="20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аттестация и вкр\0_166cdd_8ffffab_ori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0" r="54947"/>
          <a:stretch/>
        </p:blipFill>
        <p:spPr bwMode="auto">
          <a:xfrm>
            <a:off x="251520" y="3259669"/>
            <a:ext cx="2952328" cy="341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55577" y="1604993"/>
            <a:ext cx="7272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>
              <a:defRPr/>
            </a:pPr>
            <a:endParaRPr kumimoji="0" lang="ru-RU" altLang="ru-RU" sz="1800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244408" y="2323503"/>
            <a:ext cx="261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ZH\Desktop\2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458" r="3529" b="5372"/>
          <a:stretch/>
        </p:blipFill>
        <p:spPr bwMode="auto">
          <a:xfrm>
            <a:off x="0" y="0"/>
            <a:ext cx="4517207" cy="317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H\Desktop\2б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5143" r="4027" b="6513"/>
          <a:stretch/>
        </p:blipFill>
        <p:spPr bwMode="auto">
          <a:xfrm>
            <a:off x="4517207" y="1778036"/>
            <a:ext cx="4582783" cy="31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H\Desktop\2в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5099" r="3861" b="6235"/>
          <a:stretch/>
        </p:blipFill>
        <p:spPr bwMode="auto">
          <a:xfrm>
            <a:off x="1028" y="3723998"/>
            <a:ext cx="4516178" cy="31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82089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</a:rPr>
              <a:t>Двигательная импровизация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</a:rPr>
              <a:t>под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</a:rPr>
              <a:t>музыку</a:t>
            </a: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Детям </a:t>
            </a:r>
            <a:r>
              <a:rPr lang="ru-RU" dirty="0">
                <a:latin typeface="Times New Roman"/>
                <a:ea typeface="Calibri"/>
              </a:rPr>
              <a:t>предлагается представить себя листьями, танцующими под музыку. Но прежде чем включится в движение вместе со звучащей музыкой, им нужно выбрать предметы, которые у них будут в руках и которые смогут украсить их танец. Эти предметы заранее разложены на стульях, стоящих вдоль стен зала. На протяжении импровизации дети могут менять выбранные предметы, постепенно подбирая к музыке</a:t>
            </a:r>
            <a:r>
              <a:rPr lang="ru-RU" dirty="0" smtClean="0">
                <a:latin typeface="Times New Roman"/>
                <a:ea typeface="Calibri"/>
              </a:rPr>
              <a:t>.</a:t>
            </a:r>
          </a:p>
          <a:p>
            <a:pPr algn="ctr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Музыкальный репертуар: В. А. Моцарт, «Рондо Венециано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26970" y="5877272"/>
            <a:ext cx="8110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ru-RU" altLang="ru-RU" b="1" i="1" u="sng" kern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Предметы </a:t>
            </a:r>
            <a:r>
              <a:rPr lang="ru-RU" altLang="ru-RU" b="1" i="1" u="sng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импровизации</a:t>
            </a:r>
            <a:r>
              <a:rPr lang="ru-RU" altLang="ru-RU" b="1" i="1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лоскутки материи, полоски бумаги разного цвета, разных размеров, шифоновые шарфики, шишки, цветные </a:t>
            </a:r>
            <a:r>
              <a:rPr lang="ru-RU" altLang="ru-RU" b="1" i="1" kern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листья</a:t>
            </a:r>
            <a:endParaRPr kumimoji="0" lang="ru-RU" altLang="ru-RU" sz="1800" b="1" i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244408" y="2323503"/>
            <a:ext cx="261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фото для КМО\IMG_81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8" r="8659"/>
          <a:stretch/>
        </p:blipFill>
        <p:spPr bwMode="auto">
          <a:xfrm>
            <a:off x="395536" y="2886206"/>
            <a:ext cx="3770645" cy="27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 для КМО\IMG_83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4" r="2879"/>
          <a:stretch/>
        </p:blipFill>
        <p:spPr bwMode="auto">
          <a:xfrm>
            <a:off x="4853005" y="2867900"/>
            <a:ext cx="3880179" cy="27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98"/>
            <a:ext cx="9144000" cy="687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457" y="237439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</a:rPr>
              <a:t>Оркестровка</a:t>
            </a: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Детям </a:t>
            </a:r>
            <a:r>
              <a:rPr lang="ru-RU" dirty="0">
                <a:latin typeface="Times New Roman"/>
                <a:ea typeface="Calibri"/>
              </a:rPr>
              <a:t>предлагается послушать музыкальное произведение. После прослушивания подумать, на каких музыкальных инструментах можно сыграть эту музыку. Выбрать музыкальный инструмент для оркестровки и оркестровать музыкальное произведение</a:t>
            </a:r>
            <a:r>
              <a:rPr lang="ru-RU" dirty="0" smtClean="0">
                <a:latin typeface="Times New Roman"/>
                <a:ea typeface="Calibri"/>
              </a:rPr>
              <a:t>.</a:t>
            </a:r>
          </a:p>
          <a:p>
            <a:pPr algn="ctr"/>
            <a:endParaRPr lang="ru-RU" dirty="0" smtClean="0">
              <a:latin typeface="Times New Roman"/>
              <a:ea typeface="Calibri"/>
            </a:endParaRPr>
          </a:p>
          <a:p>
            <a:pPr algn="ctr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Музыкальный репертуар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П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И. Чайковский «Камаринская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26970" y="5877272"/>
            <a:ext cx="8110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ru-RU" altLang="ru-RU" b="1" i="1" u="sng" kern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Музыкальные инструменты</a:t>
            </a:r>
            <a:r>
              <a:rPr lang="ru-RU" altLang="ru-RU" b="1" i="1" kern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b="1" i="1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b="1" i="1" kern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олокольчики</a:t>
            </a:r>
            <a:r>
              <a:rPr lang="ru-RU" altLang="ru-RU" b="1" i="1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бубенцы, треугольники, палочки, маракасы, барабаны, тарелки, бубны</a:t>
            </a:r>
            <a:endParaRPr kumimoji="0" lang="ru-RU" altLang="ru-RU" sz="1800" b="1" i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244408" y="2323503"/>
            <a:ext cx="261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фото для КМО\IMG_82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7" y="2692835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фото для КМО\IMG_82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 t="9700" r="5566"/>
          <a:stretch/>
        </p:blipFill>
        <p:spPr bwMode="auto">
          <a:xfrm>
            <a:off x="4885469" y="2692835"/>
            <a:ext cx="3827900" cy="29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35" y="482039"/>
            <a:ext cx="7128792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«Слушаем внимательно»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делят на 2 или 3 команды и усаживают их за столы, на которых лежат картинки с музыкальными инструментами. Им включают знакомое музыкальное произведение, после прослушивания дети должны определить, какие инструменты исполняют это произведение, и найти их на столе, выигрывает та команда, которая нашла все инструменты правильно и быстрее других команд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Сложи песенку»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(игра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 различение формы музыкального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произведения)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Педагог исполняет песню и просит определить, есть ли в ней запев, припев, сколько куплетов, сколько раз повторяется припев. После этого предлагает одному из детей сложить песенку с помощью разноцветных фигурок: каждый новый куплет обозначается кружком какого-либо цвета, а припев – прямоугольником. Во время повторного исполнения песни ребёнок выкладывает геометрические формы в той последовательности, которая соответствует строению песни. Остальные дети проверяют, правильно ли выложены формы.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Кто поёт?»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(игра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 определение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регистра)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Дети слушают рассказ о музыкальной семье (при этом музыкальный руководитель показывает соответствующие картинки - мама, папа и маленький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сынишка),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которой все любят музыку и песню, но поют разными голосами. Папа - низким, мама - средним, сынишка - тоненьким, высоким голосом. Дети прослушивают исполнение трех пьес, звучащие в разных регистрах и получают их разъяснения. После повторного исполнения каждой из пьес дети отгадывают, чья музыка звучала, выбирают нужную карточку и показывают ее, объясняя свой выбор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28" y="548680"/>
            <a:ext cx="1722295" cy="136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44" b="84444" l="0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28" y="2420888"/>
            <a:ext cx="1901573" cy="152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0" b="97556" l="11425" r="88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827" y="4424270"/>
            <a:ext cx="1745512" cy="211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2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9541" y="18864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  <a:cs typeface="Times New Roman"/>
              </a:rPr>
              <a:t>С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  <a:cs typeface="Times New Roman"/>
              </a:rPr>
              <a:t>ловарь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  <a:cs typeface="Times New Roman"/>
              </a:rPr>
              <a:t>эстетических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  <a:cs typeface="Times New Roman"/>
              </a:rPr>
              <a:t>эмоций </a:t>
            </a:r>
          </a:p>
        </p:txBody>
      </p:sp>
      <p:pic>
        <p:nvPicPr>
          <p:cNvPr id="3074" name="Picture 2" descr="E:\аттестация и вкр\ГОТОВОЕ\Словарь эмоций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4" y="3998608"/>
            <a:ext cx="3419005" cy="24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аттестация и вкр\ГОТОВОЕ\Словарь эмоций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3" y="1124744"/>
            <a:ext cx="3473698" cy="24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аттестация и вкр\ГОТОВОЕ\Словарь эмоций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37320"/>
            <a:ext cx="3574076" cy="25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аттестация и вкр\ГОТОВОЕ\Словарь эмоций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44" y="3991805"/>
            <a:ext cx="3472233" cy="245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868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раннего дошкольного возраста свойственно особое восприятие и отношение к мелодии, ритму, выразительным средствам, танцевальным движениям. Музыкальный материал подбираю с учетом разнохарактерных произведений, что дает возможность различать контрастные образы, например: «солнышко и дождик», «медведь и зайка». Вот почему дети легко сопоставляют веселую и печальную, плавную и отрывистую музыку. Воздействуя на эстетические чувства ребенка, побуждаю их осознавать, что такое - добро и зло. Также применяю «Пальчиковые игры» Железновой, которые сопровождаются небольшими текстами и стишками.</a:t>
            </a:r>
          </a:p>
          <a:p>
            <a:r>
              <a:rPr lang="ru-RU" sz="2000" dirty="0" smtClean="0"/>
              <a:t> </a:t>
            </a:r>
          </a:p>
          <a:p>
            <a:pPr algn="just"/>
            <a:endParaRPr lang="ru-RU" sz="2000" dirty="0"/>
          </a:p>
        </p:txBody>
      </p:sp>
      <p:pic>
        <p:nvPicPr>
          <p:cNvPr id="2" name="Picture 2" descr="H:\фото для КМО\IMG_8380.jpg"/>
          <p:cNvPicPr>
            <a:picLocks noChangeAspect="1" noChangeArrowheads="1"/>
          </p:cNvPicPr>
          <p:nvPr/>
        </p:nvPicPr>
        <p:blipFill>
          <a:blip r:embed="rId3" cstate="print"/>
          <a:srcRect l="5085" t="29378"/>
          <a:stretch>
            <a:fillRect/>
          </a:stretch>
        </p:blipFill>
        <p:spPr bwMode="auto">
          <a:xfrm>
            <a:off x="5000628" y="4500570"/>
            <a:ext cx="4000528" cy="2232438"/>
          </a:xfrm>
          <a:prstGeom prst="rect">
            <a:avLst/>
          </a:prstGeom>
          <a:noFill/>
        </p:spPr>
      </p:pic>
      <p:pic>
        <p:nvPicPr>
          <p:cNvPr id="1027" name="Picture 3" descr="H:\фото для КМО\IMG_8366.jpg"/>
          <p:cNvPicPr>
            <a:picLocks noChangeAspect="1" noChangeArrowheads="1"/>
          </p:cNvPicPr>
          <p:nvPr/>
        </p:nvPicPr>
        <p:blipFill>
          <a:blip r:embed="rId4" cstate="print"/>
          <a:srcRect l="8962" t="9187" r="3212" b="4780"/>
          <a:stretch>
            <a:fillRect/>
          </a:stretch>
        </p:blipFill>
        <p:spPr bwMode="auto">
          <a:xfrm rot="5400000">
            <a:off x="-287971" y="3145435"/>
            <a:ext cx="3786213" cy="2781707"/>
          </a:xfrm>
          <a:prstGeom prst="rect">
            <a:avLst/>
          </a:prstGeom>
          <a:noFill/>
        </p:spPr>
      </p:pic>
      <p:pic>
        <p:nvPicPr>
          <p:cNvPr id="1028" name="Picture 4" descr="H:\фото для КМО\IMG_8374.jpg"/>
          <p:cNvPicPr>
            <a:picLocks noChangeAspect="1" noChangeArrowheads="1"/>
          </p:cNvPicPr>
          <p:nvPr/>
        </p:nvPicPr>
        <p:blipFill>
          <a:blip r:embed="rId5" cstate="print"/>
          <a:srcRect l="7547" t="15093" r="5660" b="9434"/>
          <a:stretch>
            <a:fillRect/>
          </a:stretch>
        </p:blipFill>
        <p:spPr bwMode="auto">
          <a:xfrm>
            <a:off x="3143240" y="2571744"/>
            <a:ext cx="3286148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5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85293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86261"/>
            <a:ext cx="1353906" cy="180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E:\аттестация и вкр\Новая папка (4)\9cz7jKXg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29698"/>
            <a:ext cx="1518394" cy="151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3528392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Приобщить 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ребенка к миру музыки, научить понимать его, наслаждаться им, развивать музыкально-творческие способности, формировать нравственно-эстетическое отношение к миру искусства - вот основная задача музыкального руководителя детского сада в музыкальном образовании дошкольников. И основным показателем художественно-эстетического воспитания ребенка, 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его эмоциональная отзывчивость, поскольку она отражает интерес ребенка к классической музыке, сопереживание, желание выразиться в других видах творческой деятельности – вокале, хореографии,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музицировании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художественном творчестве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8661" y="332656"/>
            <a:ext cx="576064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8000"/>
                </a:solidFill>
                <a:latin typeface="Monotype Corsiva" pitchFamily="66" charset="0"/>
                <a:cs typeface="Arial" charset="0"/>
              </a:rPr>
              <a:t>«Музыка </a:t>
            </a:r>
            <a:r>
              <a:rPr lang="ru-RU" sz="2400" b="1" i="1" dirty="0">
                <a:solidFill>
                  <a:srgbClr val="008000"/>
                </a:solidFill>
                <a:latin typeface="Monotype Corsiva" pitchFamily="66" charset="0"/>
                <a:cs typeface="Arial" charset="0"/>
              </a:rPr>
              <a:t>является могучим и ничем не заменимым средством в формировании духовного мира ребенка</a:t>
            </a:r>
            <a:r>
              <a:rPr lang="ru-RU" sz="2400" b="1" i="1" dirty="0" smtClean="0">
                <a:solidFill>
                  <a:srgbClr val="008000"/>
                </a:solidFill>
                <a:latin typeface="Monotype Corsiva" pitchFamily="66" charset="0"/>
                <a:cs typeface="Arial" charset="0"/>
              </a:rPr>
              <a:t>»</a:t>
            </a:r>
            <a:endParaRPr lang="ru-RU" sz="2400" b="1" i="1" dirty="0">
              <a:solidFill>
                <a:srgbClr val="008000"/>
              </a:solidFill>
              <a:latin typeface="Monotype Corsiva" pitchFamily="66" charset="0"/>
              <a:cs typeface="Arial" charset="0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08000"/>
                </a:solidFill>
                <a:latin typeface="Arial" charset="0"/>
                <a:cs typeface="Arial" charset="0"/>
              </a:rPr>
              <a:t>(Д. Б. </a:t>
            </a:r>
            <a:r>
              <a:rPr lang="ru-RU" sz="1600" i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Кабалевский</a:t>
            </a:r>
            <a:r>
              <a:rPr lang="ru-RU" sz="1600" i="1" dirty="0">
                <a:solidFill>
                  <a:srgbClr val="008000"/>
                </a:solidFill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4364060" cy="436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0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628" y="404664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Эмоциональная отзывчивость на музыку - это способность чувствовать характер, настроение музыкального произведения, способность к переживанию в форме музыкальных образов, способность к творческому воображению.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всего она формируется и развивается в процессе восприятия (слушания) музыки.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9464" y="3284984"/>
            <a:ext cx="4032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Именно в процессе слушания музыки ребенок осознает собственное эмоциональной состояние, углубляет эмоциональное восприятие, музыка влияет на мировоззрение человека, является идеальной средой для обогащения и гармонизации детской эмоциональной сферы.</a:t>
            </a:r>
          </a:p>
        </p:txBody>
      </p:sp>
      <p:pic>
        <p:nvPicPr>
          <p:cNvPr id="6147" name="Picture 3" descr="E:\аттестация и вкр\Новая папка (4)\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64" y="4509120"/>
            <a:ext cx="2187905" cy="2017971"/>
          </a:xfrm>
          <a:prstGeom prst="rect">
            <a:avLst/>
          </a:prstGeom>
          <a:ln w="1905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аттестация и вкр\Новая папка (4)\a7d2ea29da1a5ecc3a375f803c152c3f-507974504-1300481370-4d83c55a-620x3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64" y="548680"/>
            <a:ext cx="3888432" cy="2160240"/>
          </a:xfrm>
          <a:prstGeom prst="rect">
            <a:avLst/>
          </a:prstGeom>
          <a:ln w="1905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168" y="389706"/>
            <a:ext cx="828092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i="1" dirty="0">
                <a:latin typeface="Times New Roman" pitchFamily="18" charset="0"/>
                <a:ea typeface="Calibri"/>
                <a:cs typeface="Times New Roman" pitchFamily="18" charset="0"/>
              </a:rPr>
              <a:t>Во время наблюдения в условиях организованного процесса восприятия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музыки, </a:t>
            </a:r>
            <a:r>
              <a:rPr lang="ru-RU" sz="2000" i="1" dirty="0">
                <a:latin typeface="Times New Roman" pitchFamily="18" charset="0"/>
                <a:ea typeface="Calibri"/>
                <a:cs typeface="Times New Roman" pitchFamily="18" charset="0"/>
              </a:rPr>
              <a:t>а также бесед со старшими дошкольниками, мною было выявлено, что большинство детей эмоционально отзывчивы на музыкальные произведения, но при этом некоторые дети затруднялись самостоятельно дать оценку музыкальному произведению, другие - в передаче характера музыки в двигательных реакциях, некоторые с помощью педагога называли 1 -2 типичных прилагательных («весёлая», «хорошая»), характеризующих музыкальное произведение. </a:t>
            </a:r>
            <a:endParaRPr lang="ru-RU" sz="2000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/>
            <a:endParaRPr lang="ru-RU" sz="20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связи с полученными данными был сделан вывод о дальнейшем совершенствовании эмоциональной отзывчивости через восприятия музыки как ведущей музыкальной деятельности детей.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" b="100000" l="31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4" y="4318584"/>
            <a:ext cx="3024337" cy="24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9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 ходе моей практической деятельности с детьми, я отметила, что развитие эмоциональной отзывчивости детей на музыкальных занятиях наиболее успешно осуществляется в результате применения </a:t>
            </a: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эффективных методов и приемов таких как: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2132856"/>
            <a:ext cx="73448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наглядно-слуховой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(художественное исполнение произведения, цитаты из текста песни, загадки, пословицы, фрагмент из музыкального произведения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словесный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(например, образный рассказ о музыке, беседа о содержании, сопоставление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(передача музыкальных явлений в движениях - хлопки, поднимание и опускание рук, движения с флажками, палочками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наглядно-зрительный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(например, игрушки, художественные иллюстрации, пособия, которые помогают раскрыть музыкальный образ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5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53733"/>
            <a:ext cx="8208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</a:rPr>
              <a:t>И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</a:rPr>
              <a:t>гра «Волшебная копилка»</a:t>
            </a:r>
          </a:p>
          <a:p>
            <a:pPr algn="ctr"/>
            <a:r>
              <a:rPr lang="ru-RU" dirty="0" smtClean="0">
                <a:effectLst/>
                <a:latin typeface="Times New Roman"/>
                <a:ea typeface="Calibri"/>
              </a:rPr>
              <a:t>Детям предлагается прослушать музыкальное произведение и выбрав смайлик, который по их мнению лучше изображает настроения музыкальной пьесы опустить в копилку, а в конце занятия мы проверяли какое же настроение больше всего набрало смайликов. Дети с удовольствием играли в данную игру, и очень быстро и легко подбирали смайлики  к музыкальному произведению.</a:t>
            </a:r>
            <a:endParaRPr lang="ru-RU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27583" y="2458020"/>
            <a:ext cx="3873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Подбираем «смайлик» к музыкальному произведению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Д.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Кабалевского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«Резвушка»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244408" y="2323503"/>
            <a:ext cx="261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3484"/>
            <a:ext cx="1440160" cy="145379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40008"/>
            <a:ext cx="1489226" cy="144223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G:\фото для КМО\IMG_829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 r="8264"/>
          <a:stretch/>
        </p:blipFill>
        <p:spPr bwMode="auto">
          <a:xfrm>
            <a:off x="827583" y="3457238"/>
            <a:ext cx="4238326" cy="31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22410"/>
            <a:ext cx="82089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</a:rPr>
              <a:t>М/д игра «Солнышко и тучка»</a:t>
            </a:r>
          </a:p>
          <a:p>
            <a:pPr algn="ctr"/>
            <a:r>
              <a:rPr lang="ru-RU" dirty="0" smtClean="0">
                <a:effectLst/>
                <a:latin typeface="Times New Roman"/>
                <a:ea typeface="Calibri"/>
              </a:rPr>
              <a:t>Детям раздаются карточки: сияющее солнышко; солнышко, прикрытое тучкой и тучка </a:t>
            </a:r>
            <a:r>
              <a:rPr lang="ru-RU" dirty="0">
                <a:latin typeface="Times New Roman"/>
                <a:ea typeface="Calibri"/>
              </a:rPr>
              <a:t>с дождём. </a:t>
            </a:r>
            <a:r>
              <a:rPr lang="ru-RU" dirty="0" smtClean="0">
                <a:latin typeface="Times New Roman"/>
                <a:ea typeface="Calibri"/>
              </a:rPr>
              <a:t>Затем дети </a:t>
            </a:r>
            <a:r>
              <a:rPr lang="ru-RU" dirty="0">
                <a:latin typeface="Times New Roman"/>
                <a:ea typeface="Calibri"/>
              </a:rPr>
              <a:t>слушают музыкальные пьесы-картинки и с помощью карточек определяют </a:t>
            </a:r>
            <a:r>
              <a:rPr lang="ru-RU" dirty="0" smtClean="0">
                <a:latin typeface="Times New Roman"/>
                <a:ea typeface="Calibri"/>
              </a:rPr>
              <a:t>её характер. </a:t>
            </a:r>
            <a:endParaRPr lang="ru-RU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55577" y="1604993"/>
            <a:ext cx="7272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ru-RU" altLang="ru-RU" i="1" kern="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Музыкальный репертуар. Д. Д. Шостакович «Вальс-шутка», Л. В. Бетховен «Колыбельная», П. И. Чайковский «Болезнь куклы».</a:t>
            </a:r>
            <a:endParaRPr kumimoji="0" lang="ru-RU" altLang="ru-RU" sz="1800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244408" y="2323503"/>
            <a:ext cx="261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фото для КМО\IMG_82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90900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C\Desktop\IMG_83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0" t="2964" r="5004" b="3722"/>
          <a:stretch/>
        </p:blipFill>
        <p:spPr bwMode="auto">
          <a:xfrm rot="5400000">
            <a:off x="5859555" y="2734223"/>
            <a:ext cx="1554493" cy="1515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PC\Desktop\IMG_83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1" r="5607" b="15051"/>
          <a:stretch/>
        </p:blipFill>
        <p:spPr bwMode="auto">
          <a:xfrm>
            <a:off x="7119501" y="3783611"/>
            <a:ext cx="1509460" cy="1490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PC\Desktop\IMG_83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7" b="10972"/>
          <a:stretch/>
        </p:blipFill>
        <p:spPr bwMode="auto">
          <a:xfrm>
            <a:off x="5756588" y="5085184"/>
            <a:ext cx="1637862" cy="1531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7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2241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</a:rPr>
              <a:t>Использование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</a:rPr>
              <a:t>пиктограмм в слушании музыки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Calibri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55577" y="1604993"/>
            <a:ext cx="7272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>
              <a:defRPr/>
            </a:pPr>
            <a:endParaRPr kumimoji="0" lang="ru-RU" altLang="ru-RU" sz="1800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244408" y="2323503"/>
            <a:ext cx="261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PC\Desktop\image-10-11-21-12-2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92" y="807185"/>
            <a:ext cx="4230216" cy="317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image-10-11-21-12-25-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4182"/>
            <a:ext cx="2492896" cy="33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Desktop\image-10-11-21-12-25-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89648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\Desktop\image-10-11-21-12-25-2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89" y="2393516"/>
            <a:ext cx="2476334" cy="33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 для праздников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2241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</a:rPr>
              <a:t>Мнемотаблицы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</a:rPr>
              <a:t>для работы над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</a:rPr>
              <a:t>песнями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244408" y="2323503"/>
            <a:ext cx="261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ZH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" t="4208" r="3694" b="5140"/>
          <a:stretch/>
        </p:blipFill>
        <p:spPr bwMode="auto">
          <a:xfrm>
            <a:off x="0" y="807185"/>
            <a:ext cx="4774119" cy="32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ZH\Desktop\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3140" r="3530" b="5698"/>
          <a:stretch/>
        </p:blipFill>
        <p:spPr bwMode="auto">
          <a:xfrm>
            <a:off x="4256046" y="3399262"/>
            <a:ext cx="4959962" cy="34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1054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Развитие эмоциональной отзывчивости в процессе  восприятия музыки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cerber</dc:creator>
  <cp:lastModifiedBy>PC</cp:lastModifiedBy>
  <cp:revision>65</cp:revision>
  <dcterms:created xsi:type="dcterms:W3CDTF">2017-02-21T10:39:34Z</dcterms:created>
  <dcterms:modified xsi:type="dcterms:W3CDTF">2021-11-10T07:35:15Z</dcterms:modified>
</cp:coreProperties>
</file>