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7" r:id="rId2"/>
    <p:sldId id="286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256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48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5289-21DE-4266-BAE5-65AEA6513FF6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8125-5DC0-4269-87F8-E634888A3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54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5289-21DE-4266-BAE5-65AEA6513FF6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8125-5DC0-4269-87F8-E634888A3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409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5289-21DE-4266-BAE5-65AEA6513FF6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8125-5DC0-4269-87F8-E634888A3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748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5289-21DE-4266-BAE5-65AEA6513FF6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8125-5DC0-4269-87F8-E634888A3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551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5289-21DE-4266-BAE5-65AEA6513FF6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8125-5DC0-4269-87F8-E634888A3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232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5289-21DE-4266-BAE5-65AEA6513FF6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8125-5DC0-4269-87F8-E634888A3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9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5289-21DE-4266-BAE5-65AEA6513FF6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8125-5DC0-4269-87F8-E634888A3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938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5289-21DE-4266-BAE5-65AEA6513FF6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8125-5DC0-4269-87F8-E634888A3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8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5289-21DE-4266-BAE5-65AEA6513FF6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8125-5DC0-4269-87F8-E634888A3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989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5289-21DE-4266-BAE5-65AEA6513FF6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8125-5DC0-4269-87F8-E634888A3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690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5289-21DE-4266-BAE5-65AEA6513FF6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8125-5DC0-4269-87F8-E634888A3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915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55289-21DE-4266-BAE5-65AEA6513FF6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88125-5DC0-4269-87F8-E634888A3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10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60.jpeg"/><Relationship Id="rId9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255862" y="1"/>
            <a:ext cx="7412139" cy="15567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Деловая программа  ПМОФ – 2022</a:t>
            </a:r>
            <a:b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</a:b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Профессиональная площадка СПО «Молодые профессионалы – будущее России» </a:t>
            </a:r>
            <a:b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</a:b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под девизом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WSR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: «Делай мир лучше силой своего мас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3E81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терства!»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3E81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003E81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3E81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Improving the world with the power of skills!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003E81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003E81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B0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IV Всероссийская межпрофессиональная научно-практическая конференция «Профессиональное образование как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B0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компетентностная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B0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модель успешности»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3E8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Объект 3">
            <a:extLst>
              <a:ext uri="{FF2B5EF4-FFF2-40B4-BE49-F238E27FC236}">
                <a16:creationId xmlns:a16="http://schemas.microsoft.com/office/drawing/2014/main" id="{79A4AE57-A108-41B3-A236-E1B8BAD5E19F}"/>
              </a:ext>
            </a:extLst>
          </p:cNvPr>
          <p:cNvSpPr txBox="1">
            <a:spLocks/>
          </p:cNvSpPr>
          <p:nvPr/>
        </p:nvSpPr>
        <p:spPr>
          <a:xfrm>
            <a:off x="3359696" y="1319280"/>
            <a:ext cx="7308304" cy="11521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72D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14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2D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Секция 6. Инновационные подходы к деятельности педагогов образовательных организаций различных уровней как слагаемое успеха в условиях новых реалий</a:t>
            </a:r>
          </a:p>
        </p:txBody>
      </p:sp>
      <p:pic>
        <p:nvPicPr>
          <p:cNvPr id="10" name="Рисунок 9" descr="3160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55861" y="3533518"/>
            <a:ext cx="2455915" cy="3382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D62B4D-2191-4267-BDE0-69EE9046EA51}"/>
              </a:ext>
            </a:extLst>
          </p:cNvPr>
          <p:cNvSpPr txBox="1"/>
          <p:nvPr/>
        </p:nvSpPr>
        <p:spPr>
          <a:xfrm>
            <a:off x="2728794" y="2397722"/>
            <a:ext cx="94632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72D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846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ru-RU" sz="2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Социальная акция как эффективная практика социализации детей </a:t>
            </a:r>
            <a:br>
              <a:rPr lang="ru-RU" sz="2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дошкольного возраста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28466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3CC4AF-EBED-4C70-816F-D4DD69542DC8}"/>
              </a:ext>
            </a:extLst>
          </p:cNvPr>
          <p:cNvSpPr txBox="1"/>
          <p:nvPr/>
        </p:nvSpPr>
        <p:spPr>
          <a:xfrm>
            <a:off x="5605670" y="4541533"/>
            <a:ext cx="6400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1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Заведующий ГБДОУ: Писаренко И.Е</a:t>
            </a:r>
          </a:p>
          <a:p>
            <a:pPr algn="r"/>
            <a:r>
              <a:rPr lang="ru-RU" sz="1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Заместитель заведующего по УВР: Дудко Н.О.</a:t>
            </a:r>
          </a:p>
          <a:p>
            <a:pPr algn="r"/>
            <a:r>
              <a:rPr lang="ru-RU" sz="1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Воспитатель: Сорокина С.П</a:t>
            </a:r>
          </a:p>
          <a:p>
            <a:pPr algn="r">
              <a:defRPr/>
            </a:pPr>
            <a:r>
              <a:rPr kumimoji="0" lang="ru-RU" sz="1600" b="1" i="0" u="none" strike="noStrike" kern="120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ГБДОУ детский сад № 126 Выборгского района </a:t>
            </a:r>
          </a:p>
          <a:p>
            <a:pPr algn="r">
              <a:defRPr/>
            </a:pPr>
            <a:r>
              <a:rPr kumimoji="0" lang="ru-RU" sz="1600" b="1" i="0" u="none" strike="noStrike" kern="120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Санкт-Петербурга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2846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F194F6-D19A-40E5-9259-E5682ECB94E9}"/>
              </a:ext>
            </a:extLst>
          </p:cNvPr>
          <p:cNvSpPr txBox="1"/>
          <p:nvPr/>
        </p:nvSpPr>
        <p:spPr>
          <a:xfrm>
            <a:off x="967408" y="6321287"/>
            <a:ext cx="11383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22-23 марта 2022 года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14DA7D-C600-4B5E-8AB3-4336DCC188AE}"/>
              </a:ext>
            </a:extLst>
          </p:cNvPr>
          <p:cNvSpPr txBox="1"/>
          <p:nvPr/>
        </p:nvSpPr>
        <p:spPr>
          <a:xfrm>
            <a:off x="3485322" y="391073"/>
            <a:ext cx="87066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гости к книгам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103B46-B6DF-481B-AF02-FCB690CAA7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913" y="1630092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0FDF43-BC6A-4792-9AAE-6E3E1DC238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137" y="4306926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48118A-2386-42BB-B6F8-03BAE99AF5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2342" y="1630092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09BCE4-3224-4F93-90FD-D87821F4FB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2342" y="4306926"/>
            <a:ext cx="2883713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251D57-91C2-421C-8E54-F1CB55E7422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943" y="1883968"/>
            <a:ext cx="2779593" cy="3706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8D4FDE-1157-441E-93C7-68E2F8F8145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3646" y="-30755"/>
            <a:ext cx="3658297" cy="153201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E615617-506D-4437-BEC0-52EC5CB4B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89704" y="163216"/>
            <a:ext cx="1542638" cy="132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70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7BF7E9D-BA53-4628-AE40-C09134269C08}"/>
              </a:ext>
            </a:extLst>
          </p:cNvPr>
          <p:cNvSpPr/>
          <p:nvPr/>
        </p:nvSpPr>
        <p:spPr>
          <a:xfrm>
            <a:off x="2438400" y="-145773"/>
            <a:ext cx="950180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Акции патриотической и исторической (культурной) направленности</a:t>
            </a:r>
            <a:endParaRPr lang="ru-RU" sz="4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619209-2F59-43FD-B827-3E5BC5B8205D}"/>
              </a:ext>
            </a:extLst>
          </p:cNvPr>
          <p:cNvSpPr txBox="1"/>
          <p:nvPr/>
        </p:nvSpPr>
        <p:spPr>
          <a:xfrm>
            <a:off x="2438399" y="1908313"/>
            <a:ext cx="61389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Живёт победа в поколениях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05AF6B-CB88-4286-8933-644C214E9922}"/>
              </a:ext>
            </a:extLst>
          </p:cNvPr>
          <p:cNvSpPr txBox="1"/>
          <p:nvPr/>
        </p:nvSpPr>
        <p:spPr>
          <a:xfrm>
            <a:off x="9197009" y="2162551"/>
            <a:ext cx="25311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Окна Памяти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9F7420-42A7-41F8-B069-65E89A9DE4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8349" y="2431533"/>
            <a:ext cx="2880001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6A5445-0B9E-4D6B-84F5-EB15573187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251" y="4591533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DA51CD8-A664-4706-A839-9F8B35D6A5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0209" y="2803170"/>
            <a:ext cx="162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2062473-AB40-481B-9847-17291C2473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8712" y="4567475"/>
            <a:ext cx="162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158BC8-836E-4993-A453-476F189604D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1530" y="2685771"/>
            <a:ext cx="1680934" cy="216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97F558F-5D92-45BB-BE05-A166D6D4A0F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7303" y="2431533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445E57C-1E6E-45EB-88D1-E01E521AB3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5109" y="4591533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3AEBD15-ABDE-4038-9252-7EEB3B8A80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4555" y="3765619"/>
            <a:ext cx="2264374" cy="144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4BD6B16-0A46-4A9A-8946-80400C8412A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506" y="5141456"/>
            <a:ext cx="1365227" cy="162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95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D2BACBA-E80B-44F5-8FEC-3335B18476C4}"/>
              </a:ext>
            </a:extLst>
          </p:cNvPr>
          <p:cNvSpPr/>
          <p:nvPr/>
        </p:nvSpPr>
        <p:spPr>
          <a:xfrm>
            <a:off x="2332383" y="0"/>
            <a:ext cx="985961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ru-RU" sz="4800" b="0" i="0" u="none" strike="noStrike" kern="1200" cap="none" spc="0" normalizeH="0" baseline="0" noProof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Акции, посвященные праздничным дням, памятным датам</a:t>
            </a:r>
            <a:endParaRPr lang="ru-RU" sz="4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6AEE60-F209-4B8B-A18B-C1CAF9691B3E}"/>
              </a:ext>
            </a:extLst>
          </p:cNvPr>
          <p:cNvSpPr txBox="1"/>
          <p:nvPr/>
        </p:nvSpPr>
        <p:spPr>
          <a:xfrm>
            <a:off x="2822712" y="1569660"/>
            <a:ext cx="9369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Есть возраст золотой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B4AC7A-0369-49D5-8FBA-420E544266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2000" y="4241501"/>
            <a:ext cx="3359999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12B6FE-133F-403F-8A82-FD85F6F1DA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4903" y="3008483"/>
            <a:ext cx="33600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F6F731-A915-4436-BE9D-C4CB3954E3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4904" y="1974092"/>
            <a:ext cx="3359999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FB860F7-56C9-4ADD-ADC6-6374B5E4DE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368" y="4536175"/>
            <a:ext cx="2793035" cy="22253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65EE37-5044-4EF0-9A16-80BEF2C6265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5075">
            <a:off x="9098614" y="1602282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83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01879F5-06EF-4DF3-9ADD-99D053384E06}"/>
              </a:ext>
            </a:extLst>
          </p:cNvPr>
          <p:cNvSpPr/>
          <p:nvPr/>
        </p:nvSpPr>
        <p:spPr>
          <a:xfrm>
            <a:off x="1910688" y="-232012"/>
            <a:ext cx="1028131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Акции </a:t>
            </a:r>
            <a:r>
              <a:rPr lang="ru-RU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здоровьесберегающей</a:t>
            </a:r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направленности 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94CCCB-C780-4AC5-9924-291D2DCDE3C4}"/>
              </a:ext>
            </a:extLst>
          </p:cNvPr>
          <p:cNvSpPr txBox="1"/>
          <p:nvPr/>
        </p:nvSpPr>
        <p:spPr>
          <a:xfrm>
            <a:off x="2429302" y="1522314"/>
            <a:ext cx="976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Быть здоровыми хотим!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FF4448-ECF7-4631-A5D6-FA7453BB76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779" y="2045534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15F7E1-52C1-433E-9383-2B298D2A01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779" y="4529844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5B3DE6-DCEF-4767-AE94-02E8D9E3F9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9352" y="2045534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7FCC83-E05D-49D0-A2EA-A230D54169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5284" y="4529844"/>
            <a:ext cx="2884068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D2C5C3A-258B-48C4-924D-756780CA5A1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4470" y="2035842"/>
            <a:ext cx="2979446" cy="24815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1867735-09BC-4EED-8956-6649CC197D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1028" y="4405650"/>
            <a:ext cx="3346329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70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384C1ED-B7F3-432E-8E53-C35BA960BE44}"/>
              </a:ext>
            </a:extLst>
          </p:cNvPr>
          <p:cNvSpPr/>
          <p:nvPr/>
        </p:nvSpPr>
        <p:spPr>
          <a:xfrm>
            <a:off x="2372138" y="-212035"/>
            <a:ext cx="981986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Марафон социально значимых акций «Делай добрые дела!»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A90948-25AE-4F76-9B1E-055DF0D116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7126" y="1927633"/>
            <a:ext cx="2426573" cy="432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90B4FF-8864-47D1-9C11-54ADBAD94D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7021" y="1944286"/>
            <a:ext cx="3362564" cy="252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B847FD-32A1-4BEA-A942-9FE22114CD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466" y="4195842"/>
            <a:ext cx="3418646" cy="252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BB362CD-1DBD-455E-A219-C61B2B5219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6403" y="1969707"/>
            <a:ext cx="2511497" cy="432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E0AF68-DB00-400C-9719-7D54B3DA311E}"/>
              </a:ext>
            </a:extLst>
          </p:cNvPr>
          <p:cNvSpPr txBox="1"/>
          <p:nvPr/>
        </p:nvSpPr>
        <p:spPr>
          <a:xfrm>
            <a:off x="2372139" y="6347791"/>
            <a:ext cx="3124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Постираем куклам бельё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0FA3D6-A0A8-4813-8E02-B4340451EF1A}"/>
              </a:ext>
            </a:extLst>
          </p:cNvPr>
          <p:cNvSpPr txBox="1"/>
          <p:nvPr/>
        </p:nvSpPr>
        <p:spPr>
          <a:xfrm>
            <a:off x="4625008" y="1542291"/>
            <a:ext cx="53406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Зеленый уголок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979400-AB0C-4D7D-A890-CBBA6ACF1B53}"/>
              </a:ext>
            </a:extLst>
          </p:cNvPr>
          <p:cNvSpPr txBox="1"/>
          <p:nvPr/>
        </p:nvSpPr>
        <p:spPr>
          <a:xfrm flipH="1">
            <a:off x="8938557" y="6347791"/>
            <a:ext cx="3253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Батарейки, сдавайтесь!</a:t>
            </a:r>
          </a:p>
        </p:txBody>
      </p:sp>
    </p:spTree>
    <p:extLst>
      <p:ext uri="{BB962C8B-B14F-4D97-AF65-F5344CB8AC3E}">
        <p14:creationId xmlns:p14="http://schemas.microsoft.com/office/powerpoint/2010/main" val="3721420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C42008-C6B4-42BF-8D6A-C7AA55F4A0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0865" y="729000"/>
            <a:ext cx="4799342" cy="270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5464EB-3782-42FA-A1A9-B15DD3F907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2949" y="3878870"/>
            <a:ext cx="2025000" cy="270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E6CD13-8D18-47A6-AA52-94693BE0B6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0132" y="729000"/>
            <a:ext cx="3607515" cy="270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6532700-0D4C-4280-B988-4632D72376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5206" y="3878870"/>
            <a:ext cx="2025000" cy="270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59F055-6790-4926-A359-B665D5BE3F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130" y="3798331"/>
            <a:ext cx="3607515" cy="270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04ECAD7-A40E-4389-8605-EDC2B2EB8354}"/>
              </a:ext>
            </a:extLst>
          </p:cNvPr>
          <p:cNvSpPr txBox="1"/>
          <p:nvPr/>
        </p:nvSpPr>
        <p:spPr>
          <a:xfrm>
            <a:off x="2790132" y="6394204"/>
            <a:ext cx="3607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Больница для книжки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B0A038-9969-4625-932A-D70DE7C5540D}"/>
              </a:ext>
            </a:extLst>
          </p:cNvPr>
          <p:cNvSpPr txBox="1"/>
          <p:nvPr/>
        </p:nvSpPr>
        <p:spPr>
          <a:xfrm>
            <a:off x="7140863" y="3428999"/>
            <a:ext cx="4799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Собирай крышки – спасай жизни!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375FC8-55A6-4351-892D-C333F6F803C9}"/>
              </a:ext>
            </a:extLst>
          </p:cNvPr>
          <p:cNvSpPr txBox="1"/>
          <p:nvPr/>
        </p:nvSpPr>
        <p:spPr>
          <a:xfrm>
            <a:off x="2451652" y="3428999"/>
            <a:ext cx="3945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Подари пластику вторую жизнь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A81F1C-5FAE-4FD0-98BC-E4CED0A4D4BB}"/>
              </a:ext>
            </a:extLst>
          </p:cNvPr>
          <p:cNvSpPr txBox="1"/>
          <p:nvPr/>
        </p:nvSpPr>
        <p:spPr>
          <a:xfrm>
            <a:off x="2451652" y="1"/>
            <a:ext cx="9740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Марафон социально значимых акций «Делай добрые дела!»</a:t>
            </a:r>
            <a:endParaRPr kumimoji="0" lang="ru-RU" sz="2800" b="0" i="0" u="none" strike="noStrike" kern="1200" cap="none" spc="0" normalizeH="0" baseline="0" noProof="0" dirty="0">
              <a:ln w="0"/>
              <a:gradFill>
                <a:gsLst>
                  <a:gs pos="0">
                    <a:srgbClr val="4BACC6">
                      <a:lumMod val="50000"/>
                    </a:srgbClr>
                  </a:gs>
                  <a:gs pos="50000">
                    <a:srgbClr val="4BACC6"/>
                  </a:gs>
                  <a:gs pos="100000">
                    <a:srgbClr val="4BACC6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371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92D12E-A01D-4572-84A0-949528CCED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7183" y="770267"/>
            <a:ext cx="3360000" cy="252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1D9A9D-A7E4-4AD8-B20F-D31C5319C8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1961" y="4001113"/>
            <a:ext cx="3360000" cy="252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5ECA04-95CA-423C-B80D-DEEC7264FC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961" y="683131"/>
            <a:ext cx="3360000" cy="252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69EA93F-12C0-4CBE-A7D0-A60695512B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7183" y="4036514"/>
            <a:ext cx="3361082" cy="252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D8B324-4C23-4F79-9B8F-BF1278BC06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426" y="2175626"/>
            <a:ext cx="3192293" cy="252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B01B67-E12E-4ECE-81FC-825AAFC97360}"/>
              </a:ext>
            </a:extLst>
          </p:cNvPr>
          <p:cNvSpPr txBox="1"/>
          <p:nvPr/>
        </p:nvSpPr>
        <p:spPr>
          <a:xfrm>
            <a:off x="8855719" y="3140765"/>
            <a:ext cx="3026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Подарок маленьким друзьям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68B25C-1418-4011-BC13-7D9B12374B0D}"/>
              </a:ext>
            </a:extLst>
          </p:cNvPr>
          <p:cNvSpPr txBox="1"/>
          <p:nvPr/>
        </p:nvSpPr>
        <p:spPr>
          <a:xfrm>
            <a:off x="2302345" y="3233530"/>
            <a:ext cx="3361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Поможем пернатым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1498B7F4-A173-4C64-BDCA-DB422A2337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3A56EBF2-47C6-4CF4-B2B7-AE234C5F78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6E2202-DCD4-4C82-BBE5-16823A2C1E38}"/>
              </a:ext>
            </a:extLst>
          </p:cNvPr>
          <p:cNvSpPr txBox="1"/>
          <p:nvPr/>
        </p:nvSpPr>
        <p:spPr>
          <a:xfrm>
            <a:off x="5663425" y="1603513"/>
            <a:ext cx="303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Верный друг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0C351DF-A6EA-41F1-B871-C94126BF4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1717" y="619958"/>
            <a:ext cx="1053548" cy="105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E200260-0085-4905-BB3A-912DFBCFD77F}"/>
              </a:ext>
            </a:extLst>
          </p:cNvPr>
          <p:cNvSpPr txBox="1"/>
          <p:nvPr/>
        </p:nvSpPr>
        <p:spPr>
          <a:xfrm>
            <a:off x="2398643" y="24020"/>
            <a:ext cx="97933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Марафон социально значимых акций «Делай добрые дела!»</a:t>
            </a:r>
            <a:endParaRPr lang="ru-RU" sz="2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5BEE9B1D-0D59-45C2-A56F-1F1C231D5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3339" y="5343316"/>
            <a:ext cx="1053548" cy="105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822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B814B07-9A0D-486F-A107-49756EC4A229}"/>
              </a:ext>
            </a:extLst>
          </p:cNvPr>
          <p:cNvSpPr/>
          <p:nvPr/>
        </p:nvSpPr>
        <p:spPr>
          <a:xfrm>
            <a:off x="3246502" y="275317"/>
            <a:ext cx="69179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акция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81A63A-07FA-44A7-8922-EC781D230CEC}"/>
              </a:ext>
            </a:extLst>
          </p:cNvPr>
          <p:cNvSpPr txBox="1"/>
          <p:nvPr/>
        </p:nvSpPr>
        <p:spPr>
          <a:xfrm>
            <a:off x="3008243" y="1532930"/>
            <a:ext cx="90379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Социальная акция </a:t>
            </a: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это один из видов социальной деятельности, целями которой является привлечение внимания общества к некоторой проблеме, распространение информации среди групп населения, содействие формированию общественного сознания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CC2CC5-C018-4FF4-97FF-F68BBE1318F9}"/>
              </a:ext>
            </a:extLst>
          </p:cNvPr>
          <p:cNvSpPr txBox="1"/>
          <p:nvPr/>
        </p:nvSpPr>
        <p:spPr>
          <a:xfrm>
            <a:off x="3008243" y="2456260"/>
            <a:ext cx="89319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Основная цель социальной акции </a:t>
            </a: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формирование эмоционально-ценностного отношения к миру, окружающим людям и самому себе на основе нравственного содержания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E0B935-0528-4ADE-B5C4-5565DE568B1E}"/>
              </a:ext>
            </a:extLst>
          </p:cNvPr>
          <p:cNvSpPr txBox="1"/>
          <p:nvPr/>
        </p:nvSpPr>
        <p:spPr>
          <a:xfrm>
            <a:off x="3008242" y="3133368"/>
            <a:ext cx="89319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детей дошкольного возраста социальная акция </a:t>
            </a: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это участие в событиях, имеющих социальную значимость, возможность самореализации и оказания помощи тем, кто в ней нуждается. Социальная акция – это хороший способ помочь ребенку получить опыт сопричастности и научиться творить добро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53D37E7-EBC4-4339-9BE0-9B4EF948CA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491" y="4137408"/>
            <a:ext cx="3176690" cy="216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0C51F99-33C8-4221-A5EE-86D2290977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5043" y="4698000"/>
            <a:ext cx="3185907" cy="2160000"/>
          </a:xfrm>
          <a:prstGeom prst="rect">
            <a:avLst/>
          </a:prstGeom>
        </p:spPr>
      </p:pic>
      <p:pic>
        <p:nvPicPr>
          <p:cNvPr id="17" name="Рисунок 16" descr="Отправить со сплошной заливкой">
            <a:extLst>
              <a:ext uri="{FF2B5EF4-FFF2-40B4-BE49-F238E27FC236}">
                <a16:creationId xmlns:a16="http://schemas.microsoft.com/office/drawing/2014/main" id="{DC4ACF87-F067-4942-B759-E95AD786A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57491" y="1583028"/>
            <a:ext cx="730800" cy="730800"/>
          </a:xfrm>
          <a:prstGeom prst="rect">
            <a:avLst/>
          </a:prstGeom>
        </p:spPr>
      </p:pic>
      <p:pic>
        <p:nvPicPr>
          <p:cNvPr id="18" name="Рисунок 17" descr="Отправить со сплошной заливкой">
            <a:extLst>
              <a:ext uri="{FF2B5EF4-FFF2-40B4-BE49-F238E27FC236}">
                <a16:creationId xmlns:a16="http://schemas.microsoft.com/office/drawing/2014/main" id="{EFFE29CB-C9DC-4040-877D-A48166593A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57491" y="2500575"/>
            <a:ext cx="730266" cy="730266"/>
          </a:xfrm>
          <a:prstGeom prst="rect">
            <a:avLst/>
          </a:prstGeom>
        </p:spPr>
      </p:pic>
      <p:pic>
        <p:nvPicPr>
          <p:cNvPr id="19" name="Рисунок 18" descr="Отправить со сплошной заливкой">
            <a:extLst>
              <a:ext uri="{FF2B5EF4-FFF2-40B4-BE49-F238E27FC236}">
                <a16:creationId xmlns:a16="http://schemas.microsoft.com/office/drawing/2014/main" id="{05617F07-66DF-4535-930B-8873AA66E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57491" y="3296093"/>
            <a:ext cx="730265" cy="73026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AB14AFB-7895-4A68-BF28-A3C96E3413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545" y="4422683"/>
            <a:ext cx="3251414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0B94A19-2A81-45E4-8F6F-10187AE8A39D}"/>
              </a:ext>
            </a:extLst>
          </p:cNvPr>
          <p:cNvSpPr/>
          <p:nvPr/>
        </p:nvSpPr>
        <p:spPr>
          <a:xfrm>
            <a:off x="2425148" y="106017"/>
            <a:ext cx="97668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социальных акций</a:t>
            </a:r>
            <a:endParaRPr lang="ru-RU" sz="4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6C9E1-B3B6-405E-929C-BEC84B44FD78}"/>
              </a:ext>
            </a:extLst>
          </p:cNvPr>
          <p:cNvSpPr txBox="1"/>
          <p:nvPr/>
        </p:nvSpPr>
        <p:spPr>
          <a:xfrm>
            <a:off x="2557670" y="1675678"/>
            <a:ext cx="9634329" cy="5257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sz="3600" b="1" dirty="0">
                <a:solidFill>
                  <a:srgbClr val="345D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Исследовательские</a:t>
            </a:r>
          </a:p>
          <a:p>
            <a:pPr algn="ctr"/>
            <a:endParaRPr lang="ru-RU" sz="3600" b="1" dirty="0">
              <a:solidFill>
                <a:srgbClr val="345D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sz="3600" b="1" dirty="0">
                <a:solidFill>
                  <a:srgbClr val="345D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Благотворительные</a:t>
            </a:r>
          </a:p>
          <a:p>
            <a:pPr algn="ctr"/>
            <a:endParaRPr lang="ru-RU" sz="3600" b="1" dirty="0">
              <a:solidFill>
                <a:srgbClr val="345D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sz="3600" b="1" dirty="0">
                <a:solidFill>
                  <a:srgbClr val="345D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Социально-педагогические</a:t>
            </a:r>
          </a:p>
          <a:p>
            <a:pPr algn="ctr"/>
            <a:endParaRPr lang="ru-RU" sz="3600" b="1" dirty="0">
              <a:solidFill>
                <a:srgbClr val="345D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sz="3600" b="1" dirty="0">
                <a:solidFill>
                  <a:srgbClr val="345D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Патриотические</a:t>
            </a:r>
          </a:p>
          <a:p>
            <a:pPr algn="ctr"/>
            <a:endParaRPr lang="ru-RU" sz="3600" b="1" dirty="0">
              <a:solidFill>
                <a:srgbClr val="345D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sz="3600" b="1" dirty="0">
                <a:solidFill>
                  <a:srgbClr val="345D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Социокультурные</a:t>
            </a:r>
            <a:endParaRPr lang="ru-RU" sz="3600" b="1" dirty="0">
              <a:solidFill>
                <a:srgbClr val="345DA6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A14B37-2B07-4871-96F1-AE53774C9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8727">
            <a:off x="2267441" y="595677"/>
            <a:ext cx="2245911" cy="216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AC6872-25CE-4EE6-8ED7-2EDF02892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4607">
            <a:off x="2455758" y="2471864"/>
            <a:ext cx="2160000" cy="216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5C5A6C2-70BC-4744-844C-4D53A6676D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5148" y="4635358"/>
            <a:ext cx="2160000" cy="216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C965583-99EC-4506-8486-4072484FB7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42322">
            <a:off x="9557203" y="946978"/>
            <a:ext cx="3055027" cy="216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A6A4FB-4B9A-4307-8FE1-52CF525F4E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4622">
            <a:off x="9923419" y="2556621"/>
            <a:ext cx="2997331" cy="216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D290A37-DFAF-473D-891D-28193F8E81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125" y="4591983"/>
            <a:ext cx="2365018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77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F18776F-FA1F-4F86-A271-4DACA0396D75}"/>
              </a:ext>
            </a:extLst>
          </p:cNvPr>
          <p:cNvSpPr/>
          <p:nvPr/>
        </p:nvSpPr>
        <p:spPr>
          <a:xfrm>
            <a:off x="2292627" y="-172278"/>
            <a:ext cx="978010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проведения социальных акций</a:t>
            </a:r>
          </a:p>
        </p:txBody>
      </p:sp>
      <p:pic>
        <p:nvPicPr>
          <p:cNvPr id="8" name="Рисунок 7" descr="Стрелка: поворот вправо со сплошной заливкой">
            <a:extLst>
              <a:ext uri="{FF2B5EF4-FFF2-40B4-BE49-F238E27FC236}">
                <a16:creationId xmlns:a16="http://schemas.microsoft.com/office/drawing/2014/main" id="{6FD94025-7B12-4DE0-895C-71B161F69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81946" y="2257311"/>
            <a:ext cx="1440000" cy="144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F191F3-D7EC-4FD9-B788-BCF487843F94}"/>
              </a:ext>
            </a:extLst>
          </p:cNvPr>
          <p:cNvSpPr txBox="1"/>
          <p:nvPr/>
        </p:nvSpPr>
        <p:spPr>
          <a:xfrm>
            <a:off x="2411896" y="1444487"/>
            <a:ext cx="97801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Организационный</a:t>
            </a:r>
            <a:endParaRPr lang="ru-RU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048E4D-60EF-4151-9FEF-2C0E7CA8DEB4}"/>
              </a:ext>
            </a:extLst>
          </p:cNvPr>
          <p:cNvSpPr txBox="1"/>
          <p:nvPr/>
        </p:nvSpPr>
        <p:spPr>
          <a:xfrm>
            <a:off x="2411895" y="3247647"/>
            <a:ext cx="97801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Практический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C36B66-02EA-4C9E-A8C9-FE1654453F5A}"/>
              </a:ext>
            </a:extLst>
          </p:cNvPr>
          <p:cNvSpPr txBox="1"/>
          <p:nvPr/>
        </p:nvSpPr>
        <p:spPr>
          <a:xfrm>
            <a:off x="2411895" y="5513769"/>
            <a:ext cx="97801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Итоговый</a:t>
            </a:r>
          </a:p>
        </p:txBody>
      </p:sp>
      <p:pic>
        <p:nvPicPr>
          <p:cNvPr id="17" name="Рисунок 16" descr="Стрелка: поворот вправо со сплошной заливкой">
            <a:extLst>
              <a:ext uri="{FF2B5EF4-FFF2-40B4-BE49-F238E27FC236}">
                <a16:creationId xmlns:a16="http://schemas.microsoft.com/office/drawing/2014/main" id="{042610C5-5BFF-434F-8BA8-276CE828B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81946" y="4372574"/>
            <a:ext cx="1440000" cy="144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E5F7113-AC89-4D67-8047-F825BDAECFA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0823" y="2367817"/>
            <a:ext cx="1866098" cy="16157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AF7B537-B440-42A3-927C-B423D3AEBA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033" y="4499130"/>
            <a:ext cx="1742888" cy="161309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CCBF3F9-9123-4695-9E53-A08D604B53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7967" y="3791802"/>
            <a:ext cx="2142571" cy="165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93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79D261A-3EF7-4683-959A-915C0B415B5B}"/>
              </a:ext>
            </a:extLst>
          </p:cNvPr>
          <p:cNvSpPr/>
          <p:nvPr/>
        </p:nvSpPr>
        <p:spPr>
          <a:xfrm>
            <a:off x="2411896" y="0"/>
            <a:ext cx="97801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ru-RU" sz="5400" b="0" i="0" u="none" strike="noStrike" kern="1200" cap="none" spc="0" normalizeH="0" baseline="0" noProof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Тематика социальных акций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10D9C3-8E8D-407E-BA9C-4BBEB3D72FF2}"/>
              </a:ext>
            </a:extLst>
          </p:cNvPr>
          <p:cNvSpPr txBox="1"/>
          <p:nvPr/>
        </p:nvSpPr>
        <p:spPr>
          <a:xfrm>
            <a:off x="2411896" y="923330"/>
            <a:ext cx="97801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Акции, ориентированные на помощь другим людям</a:t>
            </a:r>
            <a:endParaRPr lang="ru-RU" sz="2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77ECC0-4E0C-4D8F-BC07-F3BE390B83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9242" y="1555331"/>
            <a:ext cx="3358242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EFA333-58EA-4094-A654-A4F4F4CAB1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518" y="4231983"/>
            <a:ext cx="3361689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6D700A-DF51-44C6-AA17-A02C15BCBE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901" y="2626017"/>
            <a:ext cx="2697967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CCA16B-4C33-44AF-9F8A-01F6C4E565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0285" y="1555331"/>
            <a:ext cx="3366451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5AC1D7B-5C21-4DAE-87A5-69CE7920B0B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0285" y="4231983"/>
            <a:ext cx="3354285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DABA58-21B6-430A-BF08-65E4D41C3293}"/>
              </a:ext>
            </a:extLst>
          </p:cNvPr>
          <p:cNvSpPr txBox="1"/>
          <p:nvPr/>
        </p:nvSpPr>
        <p:spPr>
          <a:xfrm>
            <a:off x="5857485" y="1555332"/>
            <a:ext cx="2790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Поможем малышам!</a:t>
            </a:r>
          </a:p>
        </p:txBody>
      </p:sp>
    </p:spTree>
    <p:extLst>
      <p:ext uri="{BB962C8B-B14F-4D97-AF65-F5344CB8AC3E}">
        <p14:creationId xmlns:p14="http://schemas.microsoft.com/office/powerpoint/2010/main" val="214071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6E6297-536A-4203-A74F-2460EB6D65A3}"/>
              </a:ext>
            </a:extLst>
          </p:cNvPr>
          <p:cNvSpPr txBox="1"/>
          <p:nvPr/>
        </p:nvSpPr>
        <p:spPr>
          <a:xfrm>
            <a:off x="2425149" y="-543"/>
            <a:ext cx="97668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дарим вам улыбки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A8D72D-76A6-4CAB-B7D1-856F8897A6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7426" y="795130"/>
            <a:ext cx="33600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1C0597-AAB4-4744-AA1D-AB563CEF1F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219" y="795130"/>
            <a:ext cx="33600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671B5B-18F7-4D1D-BFC0-8B77EB8311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322" y="1186090"/>
            <a:ext cx="216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4F8483-1280-47AA-858D-70DCC60B7F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3219" y="4104940"/>
            <a:ext cx="215631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53A686-A32C-4624-AC64-32C66CBE76E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7425" y="4110803"/>
            <a:ext cx="216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6F15BB4-AE3D-4F81-B540-6749A8F49E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6650" y="3567504"/>
            <a:ext cx="1444877" cy="88399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0737662-3306-491E-AECD-0F898DE15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479" y="4446111"/>
            <a:ext cx="3126096" cy="110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437A539-128E-42EF-8283-9112FBAE5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8897" y="4446111"/>
            <a:ext cx="1109249" cy="109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193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D89E3B-59A8-40B4-994B-6C7056908CF8}"/>
              </a:ext>
            </a:extLst>
          </p:cNvPr>
          <p:cNvSpPr/>
          <p:nvPr/>
        </p:nvSpPr>
        <p:spPr>
          <a:xfrm>
            <a:off x="2385391" y="-145774"/>
            <a:ext cx="980660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Акции экологической направленности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382F4B-E999-4458-8EC1-FC2B506D1E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0974" y="1590006"/>
            <a:ext cx="2160000" cy="3839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21D06D-7C54-4212-8BB0-575C428078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3226" y="4219136"/>
            <a:ext cx="33600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2B5E00-FE52-466F-8144-050BA8721A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904" y="1590006"/>
            <a:ext cx="2160000" cy="38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D4CB60-3824-48AE-B78B-8E3C90B27D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904" y="4245168"/>
            <a:ext cx="33600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665066B-DB63-47A7-8A4E-36842262375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8694" y="1844333"/>
            <a:ext cx="2160001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4E203B8-0E29-424E-9217-2DF975AB368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7888" y="-145774"/>
            <a:ext cx="319999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97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65DE76-16B0-4AEE-988E-F683BDAF7E23}"/>
              </a:ext>
            </a:extLst>
          </p:cNvPr>
          <p:cNvSpPr txBox="1"/>
          <p:nvPr/>
        </p:nvSpPr>
        <p:spPr>
          <a:xfrm>
            <a:off x="2451653" y="120524"/>
            <a:ext cx="97403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Цветами улыбается земля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CEA1EB-729C-462A-B9C1-FA28A8DFC6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7692" y="1458198"/>
            <a:ext cx="33600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75BA72-5C23-4098-B8D0-CDCE271ACC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1214" y="1377964"/>
            <a:ext cx="33600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61A9AF-426D-4D7A-9F58-7FFAE5153C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7693" y="4217476"/>
            <a:ext cx="3359999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7FE9AF-719B-4D55-A71F-A195467613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1214" y="4217476"/>
            <a:ext cx="33600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9DD971-AA26-44E0-86C3-D671C1F182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805" y="1458198"/>
            <a:ext cx="2572735" cy="18167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75D4700-9A81-433E-8943-80C0EF1BF04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8086" y="3308476"/>
            <a:ext cx="257175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5CDB10-EF5A-4E0E-AB57-30EADB6FA57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0035" y="137193"/>
            <a:ext cx="1115534" cy="1179677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E3BBEC6-7EF5-484A-A7F7-39848F6E7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8156" y="137193"/>
            <a:ext cx="1544318" cy="12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597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1753A1-2541-4DCE-BCE3-474BA34D0D9C}"/>
              </a:ext>
            </a:extLst>
          </p:cNvPr>
          <p:cNvSpPr/>
          <p:nvPr/>
        </p:nvSpPr>
        <p:spPr>
          <a:xfrm>
            <a:off x="2385391" y="-145774"/>
            <a:ext cx="963433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Акции, направленные на безопасное поведение, заботу и порядок в быту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D9AADA-A1F4-4F5D-9B11-65783ED6E0F5}"/>
              </a:ext>
            </a:extLst>
          </p:cNvPr>
          <p:cNvSpPr txBox="1"/>
          <p:nvPr/>
        </p:nvSpPr>
        <p:spPr>
          <a:xfrm>
            <a:off x="2385391" y="2439549"/>
            <a:ext cx="98066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Будь здорова, книжка!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7342AE-3B97-421E-98D7-8F0214BEE6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796" y="2258451"/>
            <a:ext cx="2875355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87C310-A9BC-4B02-B825-3F82AF2C3C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218233" y="2258452"/>
            <a:ext cx="2887628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BC14E8-1D37-41D8-82CD-D8EA76B93E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8695" y="3143866"/>
            <a:ext cx="2520000" cy="33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FBC62B-8704-40E6-A8D7-A1F6337DD1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7915" y="4509000"/>
            <a:ext cx="2877236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ED3E3D1-B1B5-4A9D-AEAF-27AFAD265F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233" y="4509000"/>
            <a:ext cx="2887628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74890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</TotalTime>
  <Words>358</Words>
  <Application>Microsoft Office PowerPoint</Application>
  <PresentationFormat>Широкоэкранный</PresentationFormat>
  <Paragraphs>61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Wingdings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50</cp:revision>
  <dcterms:created xsi:type="dcterms:W3CDTF">2022-03-07T16:31:27Z</dcterms:created>
  <dcterms:modified xsi:type="dcterms:W3CDTF">2022-03-27T11:04:55Z</dcterms:modified>
</cp:coreProperties>
</file>