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  <p:sldId id="264" r:id="rId9"/>
    <p:sldId id="267" r:id="rId10"/>
    <p:sldId id="265" r:id="rId11"/>
    <p:sldId id="269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0000CC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823" autoAdjust="0"/>
  </p:normalViewPr>
  <p:slideViewPr>
    <p:cSldViewPr>
      <p:cViewPr varScale="1">
        <p:scale>
          <a:sx n="111" d="100"/>
          <a:sy n="111" d="100"/>
        </p:scale>
        <p:origin x="118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mj-SE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mj-SE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8562"/>
            <a:ext cx="12192000" cy="684943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57356" y="5072074"/>
            <a:ext cx="8143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Подготовили: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педагог-психолог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Нетеса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Оксана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Ивановна,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учитель-дефектолог Маркова Дарья Сергеевна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71604" y="785794"/>
            <a:ext cx="678661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«Сенсомоторная (двигательная) коррекция детей с нарушениями </a:t>
            </a:r>
          </a:p>
          <a:p>
            <a:pPr algn="ctr"/>
            <a:r>
              <a:rPr lang="ru-RU" sz="44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развития»</a:t>
            </a:r>
            <a:endParaRPr lang="smj-SE" sz="44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554551"/>
          </a:xfrm>
        </p:spPr>
        <p:txBody>
          <a:bodyPr/>
          <a:lstStyle/>
          <a:p>
            <a:endParaRPr lang="smj-SE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62"/>
            <a:ext cx="12192000" cy="68494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428760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 smtClean="0">
                <a:solidFill>
                  <a:srgbClr val="6600FF"/>
                </a:solidFill>
              </a:rPr>
              <a:t>Коррекционная </a:t>
            </a:r>
            <a:r>
              <a:rPr lang="ru-RU" sz="2200" b="1" dirty="0" err="1" smtClean="0">
                <a:solidFill>
                  <a:srgbClr val="6600FF"/>
                </a:solidFill>
              </a:rPr>
              <a:t>рaбота</a:t>
            </a:r>
            <a:r>
              <a:rPr lang="ru-RU" sz="2200" b="1" dirty="0" smtClean="0">
                <a:solidFill>
                  <a:srgbClr val="6600FF"/>
                </a:solidFill>
              </a:rPr>
              <a:t> включает в себя: </a:t>
            </a:r>
            <a:br>
              <a:rPr lang="ru-RU" sz="2200" b="1" dirty="0" smtClean="0">
                <a:solidFill>
                  <a:srgbClr val="6600FF"/>
                </a:solidFill>
              </a:rPr>
            </a:br>
            <a:r>
              <a:rPr lang="ru-RU" sz="1800" b="1" dirty="0" smtClean="0"/>
              <a:t>формирование и </a:t>
            </a:r>
            <a:r>
              <a:rPr lang="ru-RU" sz="1800" b="1" dirty="0" err="1" smtClean="0"/>
              <a:t>отрaботку</a:t>
            </a:r>
            <a:r>
              <a:rPr lang="ru-RU" sz="1800" b="1" dirty="0" smtClean="0"/>
              <a:t> новых навыков;</a:t>
            </a:r>
            <a:br>
              <a:rPr lang="ru-RU" sz="1800" b="1" dirty="0" smtClean="0"/>
            </a:br>
            <a:r>
              <a:rPr lang="ru-RU" sz="1800" b="1" dirty="0" smtClean="0"/>
              <a:t>целенаправленную </a:t>
            </a:r>
            <a:r>
              <a:rPr lang="ru-RU" sz="1800" b="1" dirty="0" err="1" smtClean="0"/>
              <a:t>рaботу</a:t>
            </a:r>
            <a:r>
              <a:rPr lang="ru-RU" sz="1800" b="1" dirty="0" smtClean="0"/>
              <a:t> с движением, вниманием и управляющими функциями;</a:t>
            </a:r>
            <a:br>
              <a:rPr lang="ru-RU" sz="1800" b="1" dirty="0" smtClean="0"/>
            </a:br>
            <a:r>
              <a:rPr lang="ru-RU" sz="1800" b="1" dirty="0" smtClean="0"/>
              <a:t>воздействие на различные виды сенсорного восприятия.</a:t>
            </a:r>
            <a:r>
              <a:rPr lang="smj-SE" sz="1800" dirty="0" smtClean="0"/>
              <a:t/>
            </a:r>
            <a:br>
              <a:rPr lang="smj-SE" sz="1800" dirty="0" smtClean="0"/>
            </a:br>
            <a:endParaRPr lang="smj-SE" sz="1800" dirty="0">
              <a:latin typeface="+mn-lt"/>
            </a:endParaRPr>
          </a:p>
        </p:txBody>
      </p:sp>
      <p:pic>
        <p:nvPicPr>
          <p:cNvPr id="6" name="Рисунок 5" descr="C:\Users\PC\Desktop\Новая папка\IMG_20210909_112638_1.jpg"/>
          <p:cNvPicPr/>
          <p:nvPr/>
        </p:nvPicPr>
        <p:blipFill>
          <a:blip r:embed="rId3" cstate="print"/>
          <a:srcRect l="25326" t="4523" r="19747"/>
          <a:stretch>
            <a:fillRect/>
          </a:stretch>
        </p:blipFill>
        <p:spPr bwMode="auto">
          <a:xfrm>
            <a:off x="928662" y="2000240"/>
            <a:ext cx="2788917" cy="3619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:\Users\PC\Desktop\Новая папка\IMG_20210907_11103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9485" y="2143116"/>
            <a:ext cx="4294515" cy="3428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62"/>
            <a:ext cx="12192000" cy="684943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142984"/>
            <a:ext cx="8229600" cy="104298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• </a:t>
            </a:r>
            <a:r>
              <a:rPr lang="ru-RU" sz="1600" b="1" dirty="0" smtClean="0"/>
              <a:t>Упражнения, направленные на улучшение регуляции силы движений (напряжение-расслабление): </a:t>
            </a:r>
            <a:r>
              <a:rPr lang="ru-RU" sz="1600" b="1" dirty="0" smtClean="0">
                <a:solidFill>
                  <a:srgbClr val="0000CC"/>
                </a:solidFill>
              </a:rPr>
              <a:t>“Тяни-толкай”, «Ударь в колокольчик», «Давай бороться», «Поиграй нам, Миша, в бубен» и т. д.</a:t>
            </a:r>
            <a:endParaRPr lang="smj-SE" sz="1600" b="1" dirty="0" smtClean="0">
              <a:solidFill>
                <a:srgbClr val="0000CC"/>
              </a:solidFill>
            </a:endParaRPr>
          </a:p>
          <a:p>
            <a:endParaRPr lang="smj-SE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85725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6600FF"/>
                </a:solidFill>
                <a:latin typeface="+mn-lt"/>
              </a:rPr>
              <a:t>Типы заданий и упражнений сенсомоторной коррекции, </a:t>
            </a:r>
            <a:r>
              <a:rPr lang="ru-RU" sz="2000" b="1" dirty="0" err="1" smtClean="0">
                <a:solidFill>
                  <a:srgbClr val="6600FF"/>
                </a:solidFill>
                <a:latin typeface="+mn-lt"/>
              </a:rPr>
              <a:t>задействующие</a:t>
            </a:r>
            <a:r>
              <a:rPr lang="ru-RU" sz="2000" b="1" dirty="0" smtClean="0">
                <a:solidFill>
                  <a:srgbClr val="6600FF"/>
                </a:solidFill>
                <a:latin typeface="+mn-lt"/>
              </a:rPr>
              <a:t> те или иные компоненты движения</a:t>
            </a:r>
            <a:r>
              <a:rPr lang="ru-RU" sz="2000" dirty="0" smtClean="0">
                <a:solidFill>
                  <a:srgbClr val="6600FF"/>
                </a:solidFill>
                <a:latin typeface="+mn-lt"/>
              </a:rPr>
              <a:t>:</a:t>
            </a:r>
            <a:endParaRPr lang="smj-SE" sz="2000" dirty="0">
              <a:solidFill>
                <a:srgbClr val="6600FF"/>
              </a:solidFill>
              <a:latin typeface="+mn-lt"/>
            </a:endParaRPr>
          </a:p>
        </p:txBody>
      </p:sp>
      <p:pic>
        <p:nvPicPr>
          <p:cNvPr id="5" name="Содержимое 4" descr="C:\Users\PC\Desktop\Новая папка\IMG_20210907_101240_1.jpg"/>
          <p:cNvPicPr>
            <a:picLocks/>
          </p:cNvPicPr>
          <p:nvPr/>
        </p:nvPicPr>
        <p:blipFill>
          <a:blip r:embed="rId3" cstate="print"/>
          <a:srcRect l="8569" r="9167" b="10000"/>
          <a:stretch>
            <a:fillRect/>
          </a:stretch>
        </p:blipFill>
        <p:spPr bwMode="auto">
          <a:xfrm>
            <a:off x="5143504" y="2000240"/>
            <a:ext cx="3357586" cy="257176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26" name="Picture 2" descr="C:\Users\PC\Desktop\Новая папка\IMG_20210907_111934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214554"/>
            <a:ext cx="3283084" cy="2455799"/>
          </a:xfrm>
          <a:prstGeom prst="rect">
            <a:avLst/>
          </a:prstGeom>
          <a:noFill/>
        </p:spPr>
      </p:pic>
      <p:pic>
        <p:nvPicPr>
          <p:cNvPr id="4" name="Рисунок 3" descr="C:\Users\PC\Desktop\Новая папка\IMG_20210907_110405_1.jpg"/>
          <p:cNvPicPr/>
          <p:nvPr/>
        </p:nvPicPr>
        <p:blipFill>
          <a:blip r:embed="rId5" cstate="print"/>
          <a:srcRect r="10358"/>
          <a:stretch>
            <a:fillRect/>
          </a:stretch>
        </p:blipFill>
        <p:spPr bwMode="auto">
          <a:xfrm>
            <a:off x="3286116" y="4214818"/>
            <a:ext cx="2786082" cy="2357454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62"/>
            <a:ext cx="12192000" cy="684943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5"/>
            <a:ext cx="8229600" cy="12858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• </a:t>
            </a:r>
            <a:r>
              <a:rPr lang="ru-RU" sz="1600" b="1" dirty="0" smtClean="0"/>
              <a:t>Упражнения, направленные на грубую координацию, для развития крупной моторики. Помогают ребёнку в целом почувствовать своё тело: </a:t>
            </a:r>
            <a:r>
              <a:rPr lang="ru-RU" sz="1700" b="1" dirty="0" smtClean="0">
                <a:solidFill>
                  <a:srgbClr val="6600FF"/>
                </a:solidFill>
              </a:rPr>
              <a:t>«Качалка»,  «Эмбрион», «Лодочка»,   «Наступи на кочку», «Перешагни мостик».</a:t>
            </a:r>
            <a:endParaRPr lang="smj-SE" sz="1700" b="1" dirty="0" smtClean="0">
              <a:solidFill>
                <a:srgbClr val="6600FF"/>
              </a:solidFill>
            </a:endParaRPr>
          </a:p>
          <a:p>
            <a:endParaRPr lang="smj-SE" dirty="0"/>
          </a:p>
        </p:txBody>
      </p:sp>
      <p:pic>
        <p:nvPicPr>
          <p:cNvPr id="6" name="Рисунок 5" descr="J:\Выступление Клуб психологов\1631683143392.jpg"/>
          <p:cNvPicPr/>
          <p:nvPr/>
        </p:nvPicPr>
        <p:blipFill>
          <a:blip r:embed="rId3" cstate="print"/>
          <a:srcRect b="20344"/>
          <a:stretch>
            <a:fillRect/>
          </a:stretch>
        </p:blipFill>
        <p:spPr bwMode="auto">
          <a:xfrm>
            <a:off x="571472" y="2714620"/>
            <a:ext cx="4714908" cy="292895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Рисунок 7" descr="J:\Выступление Клуб психологов\1631683143402.jpg"/>
          <p:cNvPicPr/>
          <p:nvPr/>
        </p:nvPicPr>
        <p:blipFill>
          <a:blip r:embed="rId4" cstate="print"/>
          <a:srcRect t="3108"/>
          <a:stretch>
            <a:fillRect/>
          </a:stretch>
        </p:blipFill>
        <p:spPr bwMode="auto">
          <a:xfrm>
            <a:off x="5500694" y="1785926"/>
            <a:ext cx="3643306" cy="2643206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908" y="8562"/>
            <a:ext cx="12192000" cy="684943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7"/>
            <a:ext cx="8229600" cy="10001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• </a:t>
            </a:r>
            <a:r>
              <a:rPr lang="ru-RU" sz="1600" b="1" dirty="0" smtClean="0"/>
              <a:t>Упражнения, направленные на поддержание устойчивой позы: </a:t>
            </a:r>
            <a:r>
              <a:rPr lang="ru-RU" sz="1600" b="1" dirty="0" smtClean="0">
                <a:solidFill>
                  <a:srgbClr val="6600FF"/>
                </a:solidFill>
              </a:rPr>
              <a:t>«Удержи пирамиду», «Цапля», «Аист», «Шлагбаум», «Море волнуется раз».</a:t>
            </a:r>
            <a:endParaRPr lang="smj-SE" sz="1600" b="1" dirty="0" smtClean="0">
              <a:solidFill>
                <a:srgbClr val="6600FF"/>
              </a:solidFill>
            </a:endParaRPr>
          </a:p>
          <a:p>
            <a:endParaRPr lang="smj-SE" dirty="0"/>
          </a:p>
        </p:txBody>
      </p:sp>
      <p:pic>
        <p:nvPicPr>
          <p:cNvPr id="6" name="Рисунок 5" descr="C:\Users\PC\Desktop\Новая папка\IMG_20210903_105622_1.jpg"/>
          <p:cNvPicPr/>
          <p:nvPr/>
        </p:nvPicPr>
        <p:blipFill>
          <a:blip r:embed="rId3" cstate="print"/>
          <a:srcRect t="8983"/>
          <a:stretch>
            <a:fillRect/>
          </a:stretch>
        </p:blipFill>
        <p:spPr bwMode="auto">
          <a:xfrm>
            <a:off x="500034" y="2357430"/>
            <a:ext cx="4136069" cy="2895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J:\Выступление Клуб психологов\163168314341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1214422"/>
            <a:ext cx="3571900" cy="259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J:\Выступление Клуб психологов\163168469465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4000504"/>
            <a:ext cx="3604279" cy="269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62"/>
            <a:ext cx="12192000" cy="68494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07157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/>
              <a:t>• </a:t>
            </a:r>
            <a:r>
              <a:rPr lang="ru-RU" sz="1800" b="1" dirty="0" smtClean="0"/>
              <a:t>Для преодоления </a:t>
            </a:r>
            <a:r>
              <a:rPr lang="ru-RU" sz="1800" b="1" dirty="0" err="1" smtClean="0"/>
              <a:t>синкинезий</a:t>
            </a:r>
            <a:r>
              <a:rPr lang="ru-RU" sz="1800" b="1" dirty="0" smtClean="0"/>
              <a:t> (лишних движений) и формирования </a:t>
            </a:r>
            <a:r>
              <a:rPr lang="ru-RU" sz="1800" b="1" dirty="0" err="1" smtClean="0"/>
              <a:t>синергий</a:t>
            </a:r>
            <a:r>
              <a:rPr lang="ru-RU" sz="1800" b="1" dirty="0" smtClean="0"/>
              <a:t>.</a:t>
            </a:r>
            <a:r>
              <a:rPr lang="ru-RU" sz="1800" dirty="0" smtClean="0"/>
              <a:t>  </a:t>
            </a:r>
            <a:r>
              <a:rPr lang="ru-RU" sz="1800" b="1" dirty="0" smtClean="0"/>
              <a:t>В этих упражнениях тренируется ритмичность в движениях:  </a:t>
            </a:r>
            <a:r>
              <a:rPr lang="ru-RU" sz="1800" b="1" dirty="0" smtClean="0">
                <a:solidFill>
                  <a:srgbClr val="6600FF"/>
                </a:solidFill>
              </a:rPr>
              <a:t>«Ползание на четвереньках», «Ходьба маршем», «Велосипед», «Вездеход», «Мельница».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smj-SE" sz="1800" b="1" dirty="0"/>
          </a:p>
        </p:txBody>
      </p:sp>
      <p:pic>
        <p:nvPicPr>
          <p:cNvPr id="5" name="Рисунок 4" descr="C:\Users\PC\Desktop\Новая папка\IMG_20210907_111736.jpg"/>
          <p:cNvPicPr/>
          <p:nvPr/>
        </p:nvPicPr>
        <p:blipFill>
          <a:blip r:embed="rId3" cstate="print"/>
          <a:srcRect l="8725" r="6519" b="30325"/>
          <a:stretch>
            <a:fillRect/>
          </a:stretch>
        </p:blipFill>
        <p:spPr bwMode="auto">
          <a:xfrm>
            <a:off x="2571736" y="1428736"/>
            <a:ext cx="407196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286124"/>
            <a:ext cx="1958991" cy="338437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074" name="Picture 2" descr="J:\Выступление Клуб психологов\1631686260842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3929066"/>
            <a:ext cx="3407322" cy="25487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62"/>
            <a:ext cx="12192000" cy="684943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•</a:t>
            </a:r>
            <a:r>
              <a:rPr lang="ru-RU" sz="1600" dirty="0" smtClean="0"/>
              <a:t>  </a:t>
            </a:r>
            <a:r>
              <a:rPr lang="ru-RU" sz="1800" b="1" dirty="0" smtClean="0"/>
              <a:t>Упражнения для формирования ритмических координаций: сопровождайте любое упражнение стихами – так ребёнок научится действовать в определённом ритме. Бег змейкой, повороты на определенный счет.</a:t>
            </a:r>
          </a:p>
          <a:p>
            <a:pPr>
              <a:buNone/>
            </a:pPr>
            <a:r>
              <a:rPr lang="ru-RU" sz="1800" dirty="0" smtClean="0"/>
              <a:t>•</a:t>
            </a:r>
            <a:r>
              <a:rPr lang="ru-RU" sz="1800" b="1" dirty="0" smtClean="0"/>
              <a:t> Для улучшения баланса: используйте балансиры, стройте полосы препятствий и т.п.</a:t>
            </a:r>
            <a:endParaRPr lang="smj-SE" sz="1800" b="1" dirty="0" smtClean="0"/>
          </a:p>
          <a:p>
            <a:pPr>
              <a:buNone/>
            </a:pPr>
            <a:endParaRPr lang="smj-SE" b="1" dirty="0"/>
          </a:p>
        </p:txBody>
      </p:sp>
      <p:pic>
        <p:nvPicPr>
          <p:cNvPr id="3074" name="Picture 2" descr="C:\Users\PC\Desktop\Новая папка\IMG_20210907_143826.jpg"/>
          <p:cNvPicPr>
            <a:picLocks noChangeAspect="1" noChangeArrowheads="1"/>
          </p:cNvPicPr>
          <p:nvPr/>
        </p:nvPicPr>
        <p:blipFill>
          <a:blip r:embed="rId3" cstate="print"/>
          <a:srcRect b="19048"/>
          <a:stretch>
            <a:fillRect/>
          </a:stretch>
        </p:blipFill>
        <p:spPr bwMode="auto">
          <a:xfrm>
            <a:off x="4500562" y="2285992"/>
            <a:ext cx="4154016" cy="2515409"/>
          </a:xfrm>
          <a:prstGeom prst="rect">
            <a:avLst/>
          </a:prstGeom>
          <a:noFill/>
        </p:spPr>
      </p:pic>
      <p:pic>
        <p:nvPicPr>
          <p:cNvPr id="8" name="Picture 2" descr="C:\Users\PC\Desktop\Новая папка\IMG_20210907_1044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000372"/>
            <a:ext cx="3763665" cy="28152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62"/>
            <a:ext cx="12192000" cy="684943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5143536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Упражнения для тренировки точности движений подойдёт, например, метание в цель, игра в кегли. Бросать кольцо можно не только руками, но и ногами.</a:t>
            </a:r>
            <a:endParaRPr lang="smj-SE" sz="1800" b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1800" b="1" dirty="0" smtClean="0"/>
              <a:t>Игры и упражнения для улучшения произвольной регуляции движений и действий. Подойдут любые игры, где ребёнку нужно выполнить движения по инструкции. </a:t>
            </a:r>
            <a:r>
              <a:rPr lang="ru-RU" sz="1800" b="1" dirty="0" smtClean="0">
                <a:solidFill>
                  <a:srgbClr val="6600FF"/>
                </a:solidFill>
              </a:rPr>
              <a:t>«</a:t>
            </a:r>
            <a:r>
              <a:rPr lang="ru-RU" sz="1800" b="1" dirty="0" err="1" smtClean="0">
                <a:solidFill>
                  <a:srgbClr val="6600FF"/>
                </a:solidFill>
              </a:rPr>
              <a:t>Голова-ноги</a:t>
            </a:r>
            <a:r>
              <a:rPr lang="ru-RU" sz="1800" b="1" dirty="0" smtClean="0">
                <a:solidFill>
                  <a:srgbClr val="6600FF"/>
                </a:solidFill>
              </a:rPr>
              <a:t>», «</a:t>
            </a:r>
            <a:r>
              <a:rPr lang="ru-RU" sz="1800" b="1" dirty="0" err="1" smtClean="0">
                <a:solidFill>
                  <a:srgbClr val="6600FF"/>
                </a:solidFill>
              </a:rPr>
              <a:t>Летает-не</a:t>
            </a:r>
            <a:r>
              <a:rPr lang="ru-RU" sz="1800" b="1" dirty="0" smtClean="0">
                <a:solidFill>
                  <a:srgbClr val="6600FF"/>
                </a:solidFill>
              </a:rPr>
              <a:t> летает», «Нос, пол, потолок», «Вода, воздух, огонь, земля».</a:t>
            </a:r>
            <a:endParaRPr lang="smj-SE" sz="1800" b="1" dirty="0" smtClean="0">
              <a:solidFill>
                <a:srgbClr val="6600FF"/>
              </a:solidFill>
            </a:endParaRPr>
          </a:p>
          <a:p>
            <a:endParaRPr lang="smj-SE" sz="1800" dirty="0"/>
          </a:p>
        </p:txBody>
      </p:sp>
      <p:pic>
        <p:nvPicPr>
          <p:cNvPr id="4" name="Рисунок 3" descr="C:\Users\PC\Desktop\Новая папка\IMG_20210907_110154.jpg"/>
          <p:cNvPicPr/>
          <p:nvPr/>
        </p:nvPicPr>
        <p:blipFill>
          <a:blip r:embed="rId3" cstate="print"/>
          <a:srcRect t="18182"/>
          <a:stretch>
            <a:fillRect/>
          </a:stretch>
        </p:blipFill>
        <p:spPr bwMode="auto">
          <a:xfrm>
            <a:off x="2786050" y="1428736"/>
            <a:ext cx="4000528" cy="2714644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62"/>
            <a:ext cx="12192000" cy="684943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4525963"/>
          </a:xfrm>
        </p:spPr>
        <p:txBody>
          <a:bodyPr/>
          <a:lstStyle/>
          <a:p>
            <a:r>
              <a:rPr lang="ru-RU" sz="1800" b="1" dirty="0" smtClean="0"/>
              <a:t>Упражнения для улучшения тактильной и кинестетической чувствительности. Рисуйте на спине фигуры, перед ребенком лежат карточки с изображением таких же фигур, ребенок по карточкам выбирает нарисованную на спине фигуру. </a:t>
            </a:r>
          </a:p>
          <a:p>
            <a:r>
              <a:rPr lang="ru-RU" sz="1800" b="1" dirty="0" smtClean="0"/>
              <a:t>Дорожки с разной поверхностью, игры с сыпучими материалами</a:t>
            </a:r>
            <a:endParaRPr lang="smj-SE" sz="1800" b="1" dirty="0" smtClean="0"/>
          </a:p>
          <a:p>
            <a:endParaRPr lang="smj-SE" dirty="0"/>
          </a:p>
        </p:txBody>
      </p:sp>
      <p:pic>
        <p:nvPicPr>
          <p:cNvPr id="29698" name="Picture 2" descr="C:\Users\PC\Desktop\доу 2020\IMG_20200929_110302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571744"/>
            <a:ext cx="2992459" cy="4000528"/>
          </a:xfrm>
          <a:prstGeom prst="rect">
            <a:avLst/>
          </a:prstGeom>
          <a:noFill/>
        </p:spPr>
      </p:pic>
      <p:pic>
        <p:nvPicPr>
          <p:cNvPr id="29699" name="Picture 3" descr="C:\Users\PC\Desktop\доу 2020\IMG_20201002_1530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2500306"/>
            <a:ext cx="3045895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62"/>
            <a:ext cx="12192000" cy="684943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5240343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6600FF"/>
                </a:solidFill>
              </a:rPr>
              <a:t>Вокруг двигательной (сенсомоторной) коррекции существует ряд мифов. Вот некоторые из них:</a:t>
            </a:r>
          </a:p>
          <a:p>
            <a:r>
              <a:rPr lang="ru-RU" b="1" dirty="0" smtClean="0"/>
              <a:t>Двигательная коррекция улучшает межполушарные взаимодействия. Нет ни одного достоверного исследования в этой области.</a:t>
            </a:r>
            <a:endParaRPr lang="smj-SE" b="1" dirty="0" smtClean="0"/>
          </a:p>
          <a:p>
            <a:pPr>
              <a:buNone/>
            </a:pPr>
            <a:r>
              <a:rPr lang="ru-RU" b="1" dirty="0" smtClean="0"/>
              <a:t>•    С помощью двигательной коррекции можно избавиться от трудностей.</a:t>
            </a:r>
            <a:endParaRPr lang="smj-SE" b="1" dirty="0" smtClean="0"/>
          </a:p>
          <a:p>
            <a:r>
              <a:rPr lang="ru-RU" b="1" dirty="0" smtClean="0"/>
              <a:t>Обучения, аутизма и других расстройства нервно-психического развития. К сожалению, это тоже неправда. Подобные расстройства сопровождают человека всю жизнь. Мы можем говорить лишь о компенсации симптомов.</a:t>
            </a:r>
            <a:endParaRPr lang="smj-SE" b="1" dirty="0" smtClean="0"/>
          </a:p>
          <a:p>
            <a:pPr>
              <a:buNone/>
            </a:pPr>
            <a:r>
              <a:rPr lang="ru-RU" b="1" dirty="0" smtClean="0"/>
              <a:t>•    Программу двигательной коррекции необходимо строго соблюдать, иначе все усилия будут напрасны. На самом деле, чем разнообразнее программа, тем эффективнее работа.</a:t>
            </a:r>
            <a:endParaRPr lang="smj-SE" b="1" dirty="0" smtClean="0"/>
          </a:p>
          <a:p>
            <a:r>
              <a:rPr lang="ru-RU" b="1" dirty="0" smtClean="0"/>
              <a:t>Двигательную коррекцию нельзя совмещать с другими типами помощи, в том числе с медикаментозной терапией. Это важно лишь в случае проведения научного исследования для соблюдения чистоты эксперимента.</a:t>
            </a:r>
            <a:endParaRPr lang="smj-S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62"/>
            <a:ext cx="12192000" cy="68494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6600FF"/>
                </a:solidFill>
              </a:rPr>
              <a:t>СПАСИБО ЗА ВНИМАНИЕ!</a:t>
            </a:r>
            <a:endParaRPr lang="smj-SE" b="1" dirty="0">
              <a:solidFill>
                <a:srgbClr val="6600FF"/>
              </a:solidFill>
            </a:endParaRPr>
          </a:p>
        </p:txBody>
      </p:sp>
      <p:pic>
        <p:nvPicPr>
          <p:cNvPr id="3" name="Рисунок 2" descr="C:\Users\PC\Desktop\Новая папка\IMG_20210907_111813_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643182"/>
            <a:ext cx="3950335" cy="2953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62"/>
            <a:ext cx="12192000" cy="68494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642918"/>
            <a:ext cx="7772400" cy="85725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Нарушения развития у детей</a:t>
            </a:r>
            <a:endParaRPr lang="smj-SE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1500174"/>
            <a:ext cx="6400800" cy="4286280"/>
          </a:xfrm>
        </p:spPr>
        <p:txBody>
          <a:bodyPr>
            <a:normAutofit lnSpcReduction="10000"/>
          </a:bodyPr>
          <a:lstStyle/>
          <a:p>
            <a:pPr algn="l"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6600FF"/>
                </a:solidFill>
              </a:rPr>
              <a:t>Задержка нервно-психического развития;</a:t>
            </a:r>
          </a:p>
          <a:p>
            <a:pPr algn="l"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6600FF"/>
                </a:solidFill>
              </a:rPr>
              <a:t>Интеллектуальные нарушения;</a:t>
            </a:r>
          </a:p>
          <a:p>
            <a:pPr algn="l"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6600FF"/>
                </a:solidFill>
              </a:rPr>
              <a:t>Органическое поражение ЦНС;</a:t>
            </a:r>
          </a:p>
          <a:p>
            <a:pPr algn="l"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6600FF"/>
                </a:solidFill>
              </a:rPr>
              <a:t> ДЦП;</a:t>
            </a:r>
          </a:p>
          <a:p>
            <a:pPr algn="l"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6600FF"/>
                </a:solidFill>
              </a:rPr>
              <a:t>СДВГ;</a:t>
            </a:r>
          </a:p>
          <a:p>
            <a:pPr algn="l"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6600FF"/>
                </a:solidFill>
              </a:rPr>
              <a:t>Расстройства аутистического спектра.</a:t>
            </a:r>
          </a:p>
          <a:p>
            <a:pPr>
              <a:buFont typeface="Wingdings" pitchFamily="2" charset="2"/>
              <a:buChar char="§"/>
            </a:pPr>
            <a:endParaRPr lang="smj-S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62"/>
            <a:ext cx="12192000" cy="68494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/>
          <a:lstStyle/>
          <a:p>
            <a:r>
              <a:rPr lang="ru-RU" b="1" dirty="0" smtClean="0"/>
              <a:t>Научное обоснование</a:t>
            </a:r>
            <a:endParaRPr lang="smj-SE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Методика сенсомоторной коррекции опирается на теорию уровневой организации движений Н. А. Бернштейна. Советский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психофизиолог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 который как раз и говорил, что</a:t>
            </a:r>
            <a:r>
              <a:rPr lang="ru-RU" sz="2800" dirty="0" smtClean="0"/>
              <a:t> </a:t>
            </a:r>
            <a:r>
              <a:rPr lang="ru-RU" sz="2800" b="1" i="1" dirty="0" smtClean="0"/>
              <a:t>«любое тренированное движение можно считать решением двигательной задачи». Он создал теорию уровней построения движений. Эти уровни соответствуют уровням строения нервной системы.</a:t>
            </a:r>
          </a:p>
          <a:p>
            <a:endParaRPr lang="smj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62"/>
            <a:ext cx="12192000" cy="68494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Зачем нужна сенсомоторная коррекция</a:t>
            </a:r>
            <a:endParaRPr lang="smj-SE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5072098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Регуляция тонуса (напряжений и расслаблений) мышц. Абсолютно любое движение включает этот компонент. Без возможности правильным образом регулировать мышечный тонус мы не сможем даже просто стоять и сидеть.</a:t>
            </a:r>
            <a:endParaRPr lang="smj-SE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Высокая степень двигательной самостоятельности и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дифференцированности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отдельных мышечных групп. Этот компонент долго развивается в процессе онтогенеза. Благодаря ему мы можем, например, пошевелить пальцами, не шевеля при этом всей рукой. Степень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дифференцированности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зависит не только от формирования центральной нервной системы, но и от опыта индивидуума.</a:t>
            </a:r>
            <a:endParaRPr lang="smj-SE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Способность этих мышечных групп пластично взаимодействовать для решения определенной двигательной задачи (баланса, попадания в цель, выполнения предметного действия и т. д.). Для взаимодействия движений важна такая составляющая как ритм. </a:t>
            </a:r>
            <a:endParaRPr lang="smj-SE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Поддержание и контроль позы.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Точность движений. Это не только попадание мячом в цель, но и письмо, и рисование.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Способность формировать двигательные алгоритмы и предметные</a:t>
            </a:r>
            <a:endParaRPr lang="smj-SE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действия.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Чётко функционирующая чувствительность. Она важна для каждого компонента двигательной сферы человека.</a:t>
            </a:r>
            <a:endParaRPr lang="smj-SE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62"/>
            <a:ext cx="12192000" cy="68494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Пять типов двигательных задач</a:t>
            </a:r>
            <a:endParaRPr lang="smj-SE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229600" cy="3071835"/>
          </a:xfrm>
        </p:spPr>
        <p:txBody>
          <a:bodyPr>
            <a:normAutofit fontScale="92500" lnSpcReduction="10000"/>
          </a:bodyPr>
          <a:lstStyle/>
          <a:p>
            <a:r>
              <a:rPr lang="ru-RU" sz="4000" b="1" dirty="0" smtClean="0"/>
              <a:t>А </a:t>
            </a:r>
            <a:r>
              <a:rPr lang="ru-RU" sz="2000" b="1" dirty="0" smtClean="0"/>
              <a:t>– обеспечивает тонус мышц, редко осознается. Это катание шариков, хватание предметов, принятие и удержание позы и т.д.</a:t>
            </a:r>
          </a:p>
          <a:p>
            <a:r>
              <a:rPr lang="ru-RU" sz="4000" b="1" dirty="0" smtClean="0"/>
              <a:t>В </a:t>
            </a:r>
            <a:r>
              <a:rPr lang="ru-RU" sz="2800" b="1" dirty="0" smtClean="0"/>
              <a:t>- </a:t>
            </a:r>
            <a:r>
              <a:rPr lang="ru-RU" sz="2000" b="1" dirty="0" smtClean="0"/>
              <a:t>уровень двигательных штампов (стереотипные движения, выполняемые в стандартной ситуации).</a:t>
            </a:r>
          </a:p>
          <a:p>
            <a:r>
              <a:rPr lang="ru-RU" sz="3600" b="1" dirty="0" smtClean="0"/>
              <a:t>С </a:t>
            </a:r>
            <a:r>
              <a:rPr lang="ru-RU" sz="2000" b="1" dirty="0" smtClean="0"/>
              <a:t>– уровень пространственного поля. Уровень обеспечивает нам движение в окружающей среде. Сюда относятся спортивные игры, танцевальные движения.</a:t>
            </a:r>
            <a:r>
              <a:rPr lang="ru-RU" sz="1800" b="1" dirty="0" smtClean="0"/>
              <a:t> </a:t>
            </a:r>
            <a:endParaRPr lang="ru-RU" sz="2000" b="1" dirty="0" smtClean="0"/>
          </a:p>
          <a:p>
            <a:pPr>
              <a:buNone/>
            </a:pPr>
            <a:endParaRPr lang="smj-SE" dirty="0"/>
          </a:p>
        </p:txBody>
      </p:sp>
      <p:pic>
        <p:nvPicPr>
          <p:cNvPr id="9" name="Рисунок 8" descr="C:\Users\PC\Desktop\Новая папка\IMG_20210907_104511_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4000504"/>
            <a:ext cx="321471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PC\Desktop\Для выступления Т.В\IMG_3199.JPG"/>
          <p:cNvPicPr/>
          <p:nvPr/>
        </p:nvPicPr>
        <p:blipFill>
          <a:blip r:embed="rId4" cstate="print"/>
          <a:srcRect t="18182" r="4183" b="361"/>
          <a:stretch>
            <a:fillRect/>
          </a:stretch>
        </p:blipFill>
        <p:spPr bwMode="auto">
          <a:xfrm>
            <a:off x="4929190" y="4000504"/>
            <a:ext cx="3571899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943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7"/>
            <a:ext cx="8229600" cy="2857521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D </a:t>
            </a:r>
            <a:r>
              <a:rPr lang="en-US" sz="2000" b="1" dirty="0" smtClean="0"/>
              <a:t>– </a:t>
            </a:r>
            <a:r>
              <a:rPr lang="ru-RU" sz="2000" b="1" dirty="0" smtClean="0"/>
              <a:t>уровень предметных действий, как ребенок действует с предметами (владение ложкой, карандашом, застегивание и расстегивание пуговиц, молний, замочков, кнопочек, завязывание шнурков, владение мячом, скакалкой). </a:t>
            </a:r>
          </a:p>
          <a:p>
            <a:r>
              <a:rPr lang="ru-RU" sz="4000" b="1" dirty="0" smtClean="0"/>
              <a:t>Е –</a:t>
            </a:r>
            <a:r>
              <a:rPr lang="ru-RU" sz="2000" b="1" dirty="0" smtClean="0"/>
              <a:t> движения, связанные с речью. Понимание чужой и собственной речи.</a:t>
            </a:r>
            <a:endParaRPr lang="smj-SE" sz="2000" b="1" dirty="0"/>
          </a:p>
        </p:txBody>
      </p:sp>
      <p:pic>
        <p:nvPicPr>
          <p:cNvPr id="7" name="Рисунок 6" descr="C:\Users\PC\Desktop\Новая папка\IMG_20210907_11015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429000"/>
            <a:ext cx="378621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4" descr="C:\Users\PC\Desktop\Новая папка\IMG_20210909_112701.jpg"/>
          <p:cNvPicPr>
            <a:picLocks/>
          </p:cNvPicPr>
          <p:nvPr/>
        </p:nvPicPr>
        <p:blipFill>
          <a:blip r:embed="rId4" cstate="print"/>
          <a:srcRect l="24822" t="1556" r="10586"/>
          <a:stretch>
            <a:fillRect/>
          </a:stretch>
        </p:blipFill>
        <p:spPr bwMode="auto">
          <a:xfrm>
            <a:off x="5500694" y="3000372"/>
            <a:ext cx="2854563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943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14414" y="571480"/>
            <a:ext cx="70723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600FF"/>
                </a:solidFill>
              </a:rPr>
              <a:t>Диагностика расстройства координации движений включает в себя</a:t>
            </a:r>
            <a:r>
              <a:rPr lang="ru-RU" sz="2800" dirty="0" smtClean="0">
                <a:solidFill>
                  <a:srgbClr val="6600FF"/>
                </a:solidFill>
              </a:rPr>
              <a:t>:</a:t>
            </a:r>
            <a:endParaRPr lang="smj-SE" sz="2800" dirty="0">
              <a:solidFill>
                <a:srgbClr val="6600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582341"/>
            <a:ext cx="85725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  </a:t>
            </a:r>
            <a:r>
              <a:rPr lang="ru-RU" sz="2400" b="1" dirty="0" smtClean="0"/>
              <a:t>Исследование истории развития, чтобы выяснить, есть ли      </a:t>
            </a:r>
          </a:p>
          <a:p>
            <a:r>
              <a:rPr lang="ru-RU" sz="2400" b="1" dirty="0" smtClean="0"/>
              <a:t>    какие-то поводы подозревать расстройство координации   </a:t>
            </a:r>
          </a:p>
          <a:p>
            <a:r>
              <a:rPr lang="ru-RU" sz="2400" b="1" dirty="0" smtClean="0"/>
              <a:t>    движений, связанное с развитием.</a:t>
            </a:r>
            <a:endParaRPr lang="smj-SE" sz="2400" b="1" dirty="0" smtClean="0"/>
          </a:p>
          <a:p>
            <a:pPr>
              <a:buNone/>
            </a:pPr>
            <a:r>
              <a:rPr lang="ru-RU" sz="2400" b="1" dirty="0" smtClean="0"/>
              <a:t>• Физический осмотр и наблюдение: ряд проблем с   </a:t>
            </a:r>
          </a:p>
          <a:p>
            <a:pPr>
              <a:buNone/>
            </a:pPr>
            <a:r>
              <a:rPr lang="ru-RU" sz="2400" b="1" dirty="0" smtClean="0"/>
              <a:t>    движением может быть вызван чисто физическими   </a:t>
            </a:r>
          </a:p>
          <a:p>
            <a:pPr>
              <a:buNone/>
            </a:pPr>
            <a:r>
              <a:rPr lang="ru-RU" sz="2400" b="1" dirty="0" smtClean="0"/>
              <a:t>    проблемами, например, дисплазией суставов.</a:t>
            </a:r>
            <a:endParaRPr lang="smj-SE" sz="2400" b="1" dirty="0" smtClean="0"/>
          </a:p>
          <a:p>
            <a:pPr>
              <a:buNone/>
            </a:pPr>
            <a:r>
              <a:rPr lang="ru-RU" sz="2400" b="1" dirty="0" smtClean="0"/>
              <a:t>• Наблюдение в группе дошкольного учреждения, беседы с   </a:t>
            </a:r>
          </a:p>
          <a:p>
            <a:pPr>
              <a:buNone/>
            </a:pPr>
            <a:r>
              <a:rPr lang="ru-RU" sz="2400" b="1" dirty="0" smtClean="0"/>
              <a:t>   родителями (анкеты </a:t>
            </a:r>
            <a:r>
              <a:rPr lang="ru-RU" sz="2400" b="1" dirty="0" err="1" smtClean="0"/>
              <a:t>сформированности</a:t>
            </a:r>
            <a:r>
              <a:rPr lang="ru-RU" sz="2400" b="1" dirty="0" smtClean="0"/>
              <a:t> и применения двигательных и бытовых навыков)</a:t>
            </a:r>
            <a:endParaRPr lang="smj-SE" sz="2400" b="1" dirty="0" smtClean="0"/>
          </a:p>
          <a:p>
            <a:pPr>
              <a:buNone/>
            </a:pPr>
            <a:r>
              <a:rPr lang="ru-RU" sz="2400" b="1" dirty="0" smtClean="0"/>
              <a:t>• Тесты, направленные на оценку двигательных  функций.</a:t>
            </a:r>
            <a:endParaRPr lang="smj-SE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mj-SE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62"/>
            <a:ext cx="12192000" cy="68494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/>
          </a:bodyPr>
          <a:lstStyle/>
          <a:p>
            <a:pPr algn="l"/>
            <a:r>
              <a:rPr lang="smj-SE" sz="2000" dirty="0" smtClean="0"/>
              <a:t/>
            </a:r>
            <a:br>
              <a:rPr lang="smj-SE" sz="2000" dirty="0" smtClean="0"/>
            </a:br>
            <a:endParaRPr lang="smj-SE" sz="2200" dirty="0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500034" y="50004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Цели сенсомоторной коррекции: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mj-S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  </a:t>
            </a: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Улучшение возможностей адаптации ребенка, повышение его самостоятельности, расширение круга доступных ему двигательных навыков.</a:t>
            </a:r>
            <a:endParaRPr kumimoji="0" lang="smj-SE" sz="3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  Общее улучшение возможностей регуляции движений, что расширяет круг жизненных задач, доступных ребёнку. Возможность совершать движения нужной силы и скорости.</a:t>
            </a:r>
            <a:endParaRPr kumimoji="0" lang="smj-SE" sz="3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  Повышение безопасности движения через улучшение координации и точности движений. Например, самостоятельный подъём и спуск по лестнице, лазание, перешагивание, использование столовых предметов.</a:t>
            </a:r>
            <a:endParaRPr kumimoji="0" lang="smj-SE" sz="3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  Улучшение возможностей программирования, регуляции и контроля через освоение двигательных программ, произвольную регуляцию движений.</a:t>
            </a:r>
            <a:endParaRPr kumimoji="0" lang="smj-SE" sz="3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  Улучшение </a:t>
            </a:r>
            <a:r>
              <a:rPr kumimoji="0" lang="ru-RU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речедвигательных</a:t>
            </a: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функций.</a:t>
            </a:r>
            <a:endParaRPr kumimoji="0" lang="smj-SE" sz="3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  В групповой работе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улучшение социально-коммуникативных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навыков и навыков взаимодействия.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mj-S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Рисунок 8" descr="C:\Users\PC\Desktop\Новая папка\IMG_20210907_110047.jpg"/>
          <p:cNvPicPr/>
          <p:nvPr/>
        </p:nvPicPr>
        <p:blipFill>
          <a:blip r:embed="rId3" cstate="print"/>
          <a:srcRect t="2174" r="24590"/>
          <a:stretch>
            <a:fillRect/>
          </a:stretch>
        </p:blipFill>
        <p:spPr bwMode="auto">
          <a:xfrm>
            <a:off x="5572132" y="3929066"/>
            <a:ext cx="292892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62"/>
            <a:ext cx="12192000" cy="684943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5286412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9600" b="1" dirty="0" smtClean="0">
                <a:solidFill>
                  <a:srgbClr val="6600FF"/>
                </a:solidFill>
              </a:rPr>
              <a:t>Основные принципы двигательной (сенсомоторной) коррекции, основанной на теории Н. А. Бернштейна:</a:t>
            </a:r>
          </a:p>
          <a:p>
            <a:pPr algn="ctr">
              <a:buNone/>
            </a:pPr>
            <a:endParaRPr lang="smj-SE" dirty="0" smtClean="0"/>
          </a:p>
          <a:p>
            <a:pPr>
              <a:buNone/>
            </a:pPr>
            <a:r>
              <a:rPr lang="ru-RU" sz="6400" dirty="0" smtClean="0"/>
              <a:t>• </a:t>
            </a:r>
            <a:r>
              <a:rPr lang="ru-RU" sz="7200" b="1" dirty="0" smtClean="0"/>
              <a:t>Коррекционная работа не может проводиться напрямую с глубинными уровнями построения движений. Их можно задействовать косвенно, через выполнение движений, регулирующихся более высокими уровнями построения движений.</a:t>
            </a:r>
            <a:endParaRPr lang="smj-SE" sz="7200" b="1" dirty="0" smtClean="0"/>
          </a:p>
          <a:p>
            <a:pPr>
              <a:buNone/>
            </a:pPr>
            <a:r>
              <a:rPr lang="ru-RU" sz="7200" b="1" dirty="0" smtClean="0"/>
              <a:t>• Коррекционная работа – это, в первую очередь, формирование определенных навыков. Это обучение, целенаправленная и осознанная работа с движением.</a:t>
            </a:r>
            <a:endParaRPr lang="smj-SE" sz="7200" b="1" dirty="0" smtClean="0"/>
          </a:p>
          <a:p>
            <a:pPr>
              <a:buNone/>
            </a:pPr>
            <a:r>
              <a:rPr lang="ru-RU" sz="7200" b="1" dirty="0" smtClean="0"/>
              <a:t>• В связи с этим двигательная коррекция также задействует внимание и</a:t>
            </a:r>
            <a:endParaRPr lang="smj-SE" sz="7200" b="1" dirty="0" smtClean="0"/>
          </a:p>
          <a:p>
            <a:pPr>
              <a:buNone/>
            </a:pPr>
            <a:r>
              <a:rPr lang="ru-RU" sz="7200" b="1" dirty="0" smtClean="0"/>
              <a:t>             управляющие функции.</a:t>
            </a:r>
            <a:endParaRPr lang="smj-SE" sz="7200" b="1" dirty="0" smtClean="0"/>
          </a:p>
          <a:p>
            <a:pPr>
              <a:buNone/>
            </a:pPr>
            <a:r>
              <a:rPr lang="ru-RU" sz="7200" b="1" dirty="0" smtClean="0"/>
              <a:t>• Для любого движения необходима нормально функционирующая сенсорная обратная связь. В связи с этим работа с чувствительностью разных видов является составной частью коррекции.</a:t>
            </a:r>
            <a:endParaRPr lang="smj-SE" sz="7200" b="1" dirty="0" smtClean="0"/>
          </a:p>
          <a:p>
            <a:pPr>
              <a:buNone/>
            </a:pPr>
            <a:r>
              <a:rPr lang="ru-RU" sz="7200" b="1" dirty="0" smtClean="0"/>
              <a:t>• Двигательная коррекция часто используется в работе с детьми с </a:t>
            </a:r>
            <a:r>
              <a:rPr lang="ru-RU" sz="7200" b="1" dirty="0" err="1" smtClean="0"/>
              <a:t>коморбидными</a:t>
            </a:r>
            <a:r>
              <a:rPr lang="ru-RU" sz="7200" b="1" dirty="0" smtClean="0"/>
              <a:t> (сочетаемыми) расстройствами, такими как СДВГ или РАС. </a:t>
            </a:r>
          </a:p>
          <a:p>
            <a:pPr lvl="0">
              <a:buNone/>
            </a:pPr>
            <a:r>
              <a:rPr lang="ru-RU" sz="7200" b="1" dirty="0" smtClean="0">
                <a:solidFill>
                  <a:prstClr val="black"/>
                </a:solidFill>
              </a:rPr>
              <a:t>      Поэтому важной составляющей коррекции является работа с мотивацией.</a:t>
            </a:r>
            <a:endParaRPr lang="smj-SE" sz="7200" b="1" dirty="0" smtClean="0"/>
          </a:p>
          <a:p>
            <a:pPr>
              <a:buNone/>
            </a:pPr>
            <a:endParaRPr lang="ru-RU" dirty="0" smtClean="0"/>
          </a:p>
          <a:p>
            <a:endParaRPr lang="smj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1601</TotalTime>
  <Words>877</Words>
  <Application>Microsoft Office PowerPoint</Application>
  <PresentationFormat>Экран (4:3)</PresentationFormat>
  <Paragraphs>82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Нарушения развития у детей</vt:lpstr>
      <vt:lpstr>Научное обоснование</vt:lpstr>
      <vt:lpstr>Зачем нужна сенсомоторная коррекция</vt:lpstr>
      <vt:lpstr>Пять типов двигательных задач</vt:lpstr>
      <vt:lpstr>Презентация PowerPoint</vt:lpstr>
      <vt:lpstr>Презентация PowerPoint</vt:lpstr>
      <vt:lpstr> </vt:lpstr>
      <vt:lpstr>Презентация PowerPoint</vt:lpstr>
      <vt:lpstr>Коррекционная рaбота включает в себя:  формирование и отрaботку новых навыков; целенаправленную рaботу с движением, вниманием и управляющими функциями; воздействие на различные виды сенсорного восприятия. </vt:lpstr>
      <vt:lpstr>Типы заданий и упражнений сенсомоторной коррекции, задействующие те или иные компоненты движения:</vt:lpstr>
      <vt:lpstr>Презентация PowerPoint</vt:lpstr>
      <vt:lpstr>Презентация PowerPoint</vt:lpstr>
      <vt:lpstr>• Для преодоления синкинезий (лишних движений) и формирования синергий.  В этих упражнениях тренируется ритмичность в движениях:  «Ползание на четвереньках», «Ходьба маршем», «Велосипед», «Вездеход», «Мельница».  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dou188</cp:lastModifiedBy>
  <cp:revision>94</cp:revision>
  <dcterms:created xsi:type="dcterms:W3CDTF">2021-09-02T08:16:39Z</dcterms:created>
  <dcterms:modified xsi:type="dcterms:W3CDTF">2023-03-20T09:08:09Z</dcterms:modified>
</cp:coreProperties>
</file>