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DB86-42DF-4056-BF21-D1786B11229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1945-8F3A-4481-90AD-B5327A8C2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DB86-42DF-4056-BF21-D1786B11229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1945-8F3A-4481-90AD-B5327A8C2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DB86-42DF-4056-BF21-D1786B11229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1945-8F3A-4481-90AD-B5327A8C2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DB86-42DF-4056-BF21-D1786B11229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1945-8F3A-4481-90AD-B5327A8C2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DB86-42DF-4056-BF21-D1786B11229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1945-8F3A-4481-90AD-B5327A8C2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DB86-42DF-4056-BF21-D1786B11229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1945-8F3A-4481-90AD-B5327A8C2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DB86-42DF-4056-BF21-D1786B11229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1945-8F3A-4481-90AD-B5327A8C2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DB86-42DF-4056-BF21-D1786B11229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1945-8F3A-4481-90AD-B5327A8C2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DB86-42DF-4056-BF21-D1786B11229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1945-8F3A-4481-90AD-B5327A8C2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DB86-42DF-4056-BF21-D1786B11229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1945-8F3A-4481-90AD-B5327A8C2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DB86-42DF-4056-BF21-D1786B11229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1945-8F3A-4481-90AD-B5327A8C2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300DB86-42DF-4056-BF21-D1786B11229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CB01945-8F3A-4481-90AD-B5327A8C2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32.pn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.gif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openxmlformats.org/officeDocument/2006/relationships/image" Target="../media/image4.gif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microsoft.com/office/2007/relationships/hdphoto" Target="../media/hdphoto11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microsoft.com/office/2007/relationships/hdphoto" Target="../media/hdphoto12.wdp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27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microsoft.com/office/2007/relationships/hdphoto" Target="../media/hdphoto16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8068" y="2141451"/>
            <a:ext cx="5623882" cy="3528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38" y="801574"/>
            <a:ext cx="2679754" cy="267975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653136"/>
            <a:ext cx="3672408" cy="2088232"/>
          </a:xfrm>
        </p:spPr>
        <p:txBody>
          <a:bodyPr/>
          <a:lstStyle/>
          <a:p>
            <a:pPr algn="l"/>
            <a:r>
              <a:rPr lang="ru-RU" dirty="0" smtClean="0"/>
              <a:t>ВЫПОЛНИЛА</a:t>
            </a:r>
          </a:p>
          <a:p>
            <a:pPr algn="l"/>
            <a:r>
              <a:rPr lang="ru-RU" dirty="0" smtClean="0"/>
              <a:t> Бондарева </a:t>
            </a:r>
            <a:r>
              <a:rPr lang="ru-RU" dirty="0" smtClean="0"/>
              <a:t>С.В </a:t>
            </a:r>
          </a:p>
          <a:p>
            <a:pPr algn="l"/>
            <a:r>
              <a:rPr lang="ru-RU" dirty="0" smtClean="0"/>
              <a:t> </a:t>
            </a:r>
            <a:r>
              <a:rPr lang="ru-RU" dirty="0" smtClean="0"/>
              <a:t>УЧИТЕЛЬ - ЛОГОПЕД</a:t>
            </a:r>
            <a:r>
              <a:rPr lang="ru-RU" dirty="0" smtClean="0"/>
              <a:t>:</a:t>
            </a:r>
          </a:p>
          <a:p>
            <a:pPr algn="l"/>
            <a:r>
              <a:rPr lang="ru-RU" dirty="0" smtClean="0"/>
              <a:t> МАДОУ детский сад №22 с Успенского 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2191" y="116632"/>
            <a:ext cx="62488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ЛЕКСИЧЕСКАЯ ТЕМА</a:t>
            </a:r>
          </a:p>
          <a:p>
            <a:pPr algn="ctr"/>
            <a:r>
              <a:rPr lang="ru-RU" sz="54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КОСМОС</a:t>
            </a:r>
            <a:endParaRPr lang="ru-RU" sz="54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4565" b="77087" l="23000" r="91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38" y="4239809"/>
            <a:ext cx="1860171" cy="26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3215" y="486691"/>
            <a:ext cx="2664296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051720" cy="20517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Стихи для чтения и заучивания наизусть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8531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00B0F0"/>
                </a:solidFill>
              </a:rPr>
              <a:t>КОСМОНАВТ</a:t>
            </a:r>
          </a:p>
          <a:p>
            <a:pPr marL="0" indent="0" algn="ctr">
              <a:buNone/>
            </a:pPr>
            <a:r>
              <a:rPr lang="ru-RU" sz="2800" b="1" dirty="0"/>
              <a:t>В тёмном небе звёзды светят, </a:t>
            </a: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 smtClean="0"/>
              <a:t>Космонавт </a:t>
            </a:r>
            <a:r>
              <a:rPr lang="ru-RU" sz="2800" b="1" dirty="0"/>
              <a:t>летит в ракете. </a:t>
            </a:r>
          </a:p>
          <a:p>
            <a:pPr marL="0" indent="0" algn="ctr">
              <a:buNone/>
            </a:pPr>
            <a:r>
              <a:rPr lang="ru-RU" sz="2800" b="1" dirty="0"/>
              <a:t>День летит и ночь летит</a:t>
            </a:r>
          </a:p>
          <a:p>
            <a:pPr marL="0" indent="0" algn="ctr">
              <a:buNone/>
            </a:pPr>
            <a:r>
              <a:rPr lang="ru-RU" sz="2800" b="1" dirty="0"/>
              <a:t> И на землю вниз глядит.</a:t>
            </a:r>
          </a:p>
          <a:p>
            <a:pPr marL="0" indent="0" algn="ctr">
              <a:buNone/>
            </a:pPr>
            <a:r>
              <a:rPr lang="ru-RU" sz="2800" b="1" dirty="0"/>
              <a:t>Видит сверху он поля, Горы, реки и моря. </a:t>
            </a: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 smtClean="0"/>
              <a:t>Видит </a:t>
            </a:r>
            <a:r>
              <a:rPr lang="ru-RU" sz="2800" b="1" dirty="0"/>
              <a:t>он весь шар земной, </a:t>
            </a: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 smtClean="0"/>
              <a:t>Шар </a:t>
            </a:r>
            <a:r>
              <a:rPr lang="ru-RU" sz="2800" b="1" dirty="0"/>
              <a:t>земной — наш дом родной.</a:t>
            </a:r>
          </a:p>
          <a:p>
            <a:pPr marL="0" indent="0" algn="r">
              <a:buNone/>
            </a:pPr>
            <a:r>
              <a:rPr lang="ru-RU" dirty="0"/>
              <a:t>В. Степанов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1642" l="6920" r="64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283167">
            <a:off x="-108520" y="2348880"/>
            <a:ext cx="3096572" cy="2315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6852" b="71852" l="33750" r="6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60995" y="4790452"/>
            <a:ext cx="3332795" cy="24995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6111" b="66852" l="24306" r="73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-438225"/>
            <a:ext cx="2771800" cy="20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57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i="1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Загадки</a:t>
            </a:r>
            <a:r>
              <a:rPr lang="ru-RU" sz="3200" b="1" i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3200" b="1" i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3200" b="1" i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В космосе сквозь толщу лет </a:t>
            </a:r>
          </a:p>
          <a:p>
            <a:pPr marL="0" indent="0">
              <a:buNone/>
            </a:pPr>
            <a:r>
              <a:rPr lang="ru-RU" sz="1800" b="1" dirty="0"/>
              <a:t> Ледяной летит объект. </a:t>
            </a:r>
          </a:p>
          <a:p>
            <a:pPr marL="0" indent="0">
              <a:buNone/>
            </a:pPr>
            <a:r>
              <a:rPr lang="ru-RU" sz="1800" b="1" dirty="0"/>
              <a:t> Хвост его - полоска света, </a:t>
            </a:r>
          </a:p>
          <a:p>
            <a:pPr marL="0" indent="0">
              <a:buNone/>
            </a:pPr>
            <a:r>
              <a:rPr lang="ru-RU" sz="1800" b="1" dirty="0"/>
              <a:t> А зовут объект…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2560" y="-675456"/>
            <a:ext cx="274955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2564904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Все планеты с полюсами,</a:t>
            </a:r>
          </a:p>
          <a:p>
            <a:endParaRPr lang="ru-RU" b="1" dirty="0" smtClean="0"/>
          </a:p>
          <a:p>
            <a:r>
              <a:rPr lang="ru-RU" b="1" dirty="0" smtClean="0"/>
              <a:t>Есть экватор у любой.</a:t>
            </a:r>
          </a:p>
          <a:p>
            <a:endParaRPr lang="ru-RU" b="1" dirty="0" smtClean="0"/>
          </a:p>
          <a:p>
            <a:r>
              <a:rPr lang="ru-RU" b="1" dirty="0" smtClean="0"/>
              <a:t>Но планеты с поясами</a:t>
            </a:r>
          </a:p>
          <a:p>
            <a:endParaRPr lang="ru-RU" b="1" dirty="0" smtClean="0"/>
          </a:p>
          <a:p>
            <a:r>
              <a:rPr lang="ru-RU" b="1" dirty="0" smtClean="0"/>
              <a:t>Не найдете вы другой.</a:t>
            </a:r>
          </a:p>
          <a:p>
            <a:endParaRPr lang="ru-RU" b="1" dirty="0" smtClean="0"/>
          </a:p>
          <a:p>
            <a:r>
              <a:rPr lang="ru-RU" b="1" dirty="0" smtClean="0"/>
              <a:t>В этих кольцах он один,</a:t>
            </a:r>
          </a:p>
          <a:p>
            <a:endParaRPr lang="ru-RU" b="1" dirty="0" smtClean="0"/>
          </a:p>
          <a:p>
            <a:r>
              <a:rPr lang="ru-RU" b="1" dirty="0" smtClean="0"/>
              <a:t>Очень важный господин.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6111" b="705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32856" y="3718613"/>
            <a:ext cx="3222104" cy="24165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-202180"/>
            <a:ext cx="1957363" cy="1957363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46630"/>
            <a:ext cx="1080120" cy="28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0"/>
            <a:ext cx="3933056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74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6185E-6 L -0.99288 0.579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3" y="28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526E-6 L 1.08368 0.138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4" y="69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4704" y="-315416"/>
            <a:ext cx="4177786" cy="41777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i="1" spc="0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Загадки</a:t>
            </a:r>
            <a:r>
              <a:rPr lang="ru-RU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Космонавты, крепко сели</a:t>
            </a:r>
            <a:r>
              <a:rPr lang="ru-RU" sz="1800" b="1" dirty="0" smtClean="0"/>
              <a:t>?</a:t>
            </a: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Скоро в космос выхожу</a:t>
            </a:r>
            <a:r>
              <a:rPr lang="ru-RU" sz="1800" b="1" dirty="0" smtClean="0"/>
              <a:t>!</a:t>
            </a: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Вкруг Земли на </a:t>
            </a:r>
            <a:r>
              <a:rPr lang="ru-RU" sz="1800" b="1" dirty="0" smtClean="0"/>
              <a:t>карусели</a:t>
            </a: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По орбите закружу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29185">
            <a:off x="-2484784" y="4178111"/>
            <a:ext cx="2872854" cy="277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4212321"/>
            <a:ext cx="3707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Он в скафандре, со страховкой</a:t>
            </a:r>
          </a:p>
          <a:p>
            <a:endParaRPr lang="ru-RU" b="1" dirty="0" smtClean="0"/>
          </a:p>
          <a:p>
            <a:r>
              <a:rPr lang="ru-RU" b="1" dirty="0" smtClean="0"/>
              <a:t>Вышел на орбиту.</a:t>
            </a:r>
          </a:p>
          <a:p>
            <a:endParaRPr lang="ru-RU" b="1" dirty="0" smtClean="0"/>
          </a:p>
          <a:p>
            <a:r>
              <a:rPr lang="ru-RU" b="1" dirty="0" smtClean="0"/>
              <a:t>Кораблю поправил ловко</a:t>
            </a:r>
          </a:p>
          <a:p>
            <a:endParaRPr lang="ru-RU" b="1" dirty="0" smtClean="0"/>
          </a:p>
          <a:p>
            <a:r>
              <a:rPr lang="ru-RU" b="1" dirty="0" smtClean="0"/>
              <a:t>Кабель перебитый.</a:t>
            </a:r>
            <a:endParaRPr lang="ru-RU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2490" y="3957988"/>
            <a:ext cx="2901950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851" y="-459432"/>
            <a:ext cx="3335337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00863"/>
            <a:ext cx="18589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86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2428E-6 L 0.61458 -0.531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29" y="-265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33526E-6 L -0.40833 0.015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i="1" dirty="0" smtClean="0">
                <a:solidFill>
                  <a:srgbClr val="00B0F0"/>
                </a:solidFill>
              </a:rPr>
              <a:t>Спасибо за внимание</a:t>
            </a:r>
            <a:endParaRPr lang="ru-RU" sz="5400" b="1" i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980728"/>
            <a:ext cx="4680520" cy="468052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4083" y="4869160"/>
            <a:ext cx="3080820" cy="230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550303"/>
            <a:ext cx="185261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50159"/>
            <a:ext cx="107950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8544" y="-459431"/>
            <a:ext cx="2304256" cy="189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2492966"/>
            <a:ext cx="22320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399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87283E-6 L -0.37795 0.302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15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8.67052E-7 L 0.3592 -0.22983 C 0.41527 -0.22983 0.49253 -0.05757 0.49253 -0.00139 L 0.91284 -0.22775 L 1.05746 0.043 L 0.66718 0.01757 L 0.60034 0.2141 L 0.6592 0.37896 " pathEditMode="relative" rAng="0" ptsTypes="FfFAAAAF">
                                      <p:cBhvr>
                                        <p:cTn id="10" dur="1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5" y="74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4509E-6 L 0.30017 0.2811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7" y="140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Цель:</a:t>
            </a:r>
            <a:br>
              <a:rPr lang="ru-RU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7924800" cy="5328592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ru-RU" sz="4000" b="1" i="1" cap="all" spc="0" dirty="0" smtClean="0">
              <a:ln/>
              <a:solidFill>
                <a:srgbClr val="00B0F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ru-RU" sz="4000" b="1" i="1" cap="all" spc="0" dirty="0" smtClean="0">
                <a:ln/>
                <a:solidFill>
                  <a:srgbClr val="00B0F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совершенствовать </a:t>
            </a:r>
            <a:r>
              <a:rPr lang="ru-RU" sz="4000" b="1" i="1" cap="all" spc="0" dirty="0" err="1">
                <a:ln/>
                <a:solidFill>
                  <a:srgbClr val="00B0F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лексико</a:t>
            </a:r>
            <a:r>
              <a:rPr lang="ru-RU" sz="4000" b="1" i="1" cap="all" spc="0" dirty="0">
                <a:ln/>
                <a:solidFill>
                  <a:srgbClr val="00B0F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- грамматические категории и связную речь на примере темы "Космос"</a:t>
            </a:r>
          </a:p>
          <a:p>
            <a:pPr marL="0" indent="0">
              <a:buNone/>
            </a:pPr>
            <a:endParaRPr lang="ru-RU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171400"/>
            <a:ext cx="2170113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813" y="-157577"/>
            <a:ext cx="2006351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9118" l="21689" r="76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12160" y="3068960"/>
            <a:ext cx="4279924" cy="39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50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Задачи:</a:t>
            </a:r>
            <a:br>
              <a:rPr lang="ru-RU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8354888" cy="489654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i="1" dirty="0">
                <a:solidFill>
                  <a:srgbClr val="00B0F0"/>
                </a:solidFill>
              </a:rPr>
              <a:t>1. Коррекционно-образовательные: </a:t>
            </a:r>
            <a:r>
              <a:rPr lang="ru-RU" sz="2000" b="1" i="1" dirty="0"/>
              <a:t>расширять и активизировать словарь существительных, прилагательных, глаголов по теме;  учить детей подбирать слова с противоположным значением (антонимы).  Формировать навыки построения связных монологических высказываний , учить отвечать на вопросы полным ответом.                                                           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rgbClr val="00B0F0"/>
                </a:solidFill>
              </a:rPr>
              <a:t>2. Коррекционно-развивающие:  </a:t>
            </a:r>
            <a:r>
              <a:rPr lang="ru-RU" sz="2000" b="1" i="1" dirty="0"/>
              <a:t>развивать зрительное восприятие,</a:t>
            </a:r>
          </a:p>
          <a:p>
            <a:pPr marL="0" indent="0" algn="just">
              <a:buNone/>
            </a:pPr>
            <a:r>
              <a:rPr lang="ru-RU" sz="2000" b="1" i="1" dirty="0"/>
              <a:t> слуховое внимание, мышление, память; развивать навык контроля за </a:t>
            </a:r>
          </a:p>
          <a:p>
            <a:pPr marL="0" indent="0" algn="just">
              <a:buNone/>
            </a:pPr>
            <a:r>
              <a:rPr lang="ru-RU" sz="2000" b="1" i="1" dirty="0"/>
              <a:t>ответами детей и самоконтроль.  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rgbClr val="00B0F0"/>
                </a:solidFill>
              </a:rPr>
              <a:t>3</a:t>
            </a:r>
            <a:r>
              <a:rPr lang="ru-RU" sz="2000" b="1" i="1" dirty="0">
                <a:solidFill>
                  <a:srgbClr val="00B0F0"/>
                </a:solidFill>
              </a:rPr>
              <a:t>. Коррекционно-воспитательные: </a:t>
            </a:r>
            <a:r>
              <a:rPr lang="ru-RU" sz="2000" b="1" i="1" dirty="0"/>
              <a:t>воспитывать у детей интерес к окружающему миру.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905" b="96190" l="7679" r="89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877184"/>
            <a:ext cx="2979936" cy="16762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1291332" cy="139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182" y="-93463"/>
            <a:ext cx="1147316" cy="124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9" y="-186889"/>
            <a:ext cx="1584176" cy="171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787" y="4998030"/>
            <a:ext cx="2119941" cy="1859969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298911" flipH="1">
            <a:off x="5491316" y="-537599"/>
            <a:ext cx="3612628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23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dirty="0" smtClean="0">
                <a:solidFill>
                  <a:srgbClr val="00B0F0"/>
                </a:solidFill>
              </a:rPr>
              <a:t>словарь</a:t>
            </a:r>
            <a:endParaRPr lang="ru-RU" sz="4800" b="1" i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095128"/>
            <a:ext cx="7924800" cy="4114800"/>
          </a:xfrm>
        </p:spPr>
        <p:txBody>
          <a:bodyPr/>
          <a:lstStyle/>
          <a:p>
            <a:pPr marL="0" indent="0">
              <a:buNone/>
            </a:pPr>
            <a:r>
              <a:rPr lang="ru-RU" sz="1800" b="1" i="1" dirty="0" smtClean="0">
                <a:solidFill>
                  <a:srgbClr val="00B0F0"/>
                </a:solidFill>
              </a:rPr>
              <a:t>Существительные: </a:t>
            </a:r>
          </a:p>
          <a:p>
            <a:pPr marL="0" indent="0">
              <a:buNone/>
            </a:pPr>
            <a:r>
              <a:rPr lang="ru-RU" sz="1800" dirty="0" smtClean="0"/>
              <a:t>космос, комета, космонавт, ракета, метеорит, (космический) корабль, космодром, станция, планета, спутник, планетарий, полет, инопланетянин, звезда, созвездие, Марс, Сатурн, Юпитер, Плутон, Венера, Меркурий, Земля, Луна, Уран, Нептун, Солнце.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B0F0"/>
                </a:solidFill>
              </a:rPr>
              <a:t>Глаголы:</a:t>
            </a:r>
          </a:p>
          <a:p>
            <a:pPr marL="0" indent="0">
              <a:buNone/>
            </a:pPr>
            <a:r>
              <a:rPr lang="ru-RU" sz="1800" dirty="0"/>
              <a:t>осваивать, запускать, летать, прилетать, приземляться.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B0F0"/>
                </a:solidFill>
              </a:rPr>
              <a:t>Прилагательные:</a:t>
            </a:r>
          </a:p>
          <a:p>
            <a:pPr marL="0" indent="0">
              <a:buNone/>
            </a:pPr>
            <a:r>
              <a:rPr lang="ru-RU" sz="1800" dirty="0"/>
              <a:t>первый, космический, межпланетный, звёздное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286" b="974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372200" y="3429000"/>
            <a:ext cx="2520280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0"/>
            <a:ext cx="2945487" cy="21328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519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5125" y="1330077"/>
            <a:ext cx="2746995" cy="37551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6669" y="0"/>
            <a:ext cx="1607840" cy="15965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208823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Игра </a:t>
            </a:r>
            <a:r>
              <a:rPr lang="ru-RU" sz="32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«Скажи наоборот</a:t>
            </a:r>
            <a:r>
              <a:rPr lang="ru-RU" sz="32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br>
              <a:rPr lang="ru-RU" sz="32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spc="0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Цель: учить детей подбирать слова с противоположным значением (антонимы). Например:</a:t>
            </a:r>
            <a:r>
              <a:rPr lang="ru-RU" sz="32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599" y="2420888"/>
            <a:ext cx="7924800" cy="411480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далёкий — близкий	</a:t>
            </a:r>
            <a:r>
              <a:rPr lang="ru-RU" sz="2800" b="1" dirty="0" smtClean="0"/>
              <a:t>                тесный </a:t>
            </a:r>
            <a:r>
              <a:rPr lang="ru-RU" sz="2800" b="1" dirty="0"/>
              <a:t>— ...</a:t>
            </a:r>
          </a:p>
          <a:p>
            <a:pPr marL="0" indent="0">
              <a:buNone/>
            </a:pPr>
            <a:r>
              <a:rPr lang="ru-RU" sz="2800" b="1" dirty="0"/>
              <a:t>большой — ...	</a:t>
            </a:r>
            <a:r>
              <a:rPr lang="ru-RU" sz="2800" b="1" dirty="0" smtClean="0"/>
              <a:t>                           улетать </a:t>
            </a:r>
            <a:r>
              <a:rPr lang="ru-RU" sz="2800" b="1" dirty="0"/>
              <a:t>— ...</a:t>
            </a:r>
          </a:p>
          <a:p>
            <a:pPr marL="0" indent="0">
              <a:buNone/>
            </a:pPr>
            <a:r>
              <a:rPr lang="ru-RU" sz="2800" b="1" dirty="0"/>
              <a:t>высокий — ...	</a:t>
            </a:r>
            <a:r>
              <a:rPr lang="ru-RU" sz="2800" b="1" dirty="0" smtClean="0"/>
              <a:t>                           взлетать </a:t>
            </a:r>
            <a:r>
              <a:rPr lang="ru-RU" sz="2800" b="1" dirty="0"/>
              <a:t>— ...</a:t>
            </a:r>
          </a:p>
          <a:p>
            <a:pPr marL="0" indent="0">
              <a:buNone/>
            </a:pPr>
            <a:r>
              <a:rPr lang="ru-RU" sz="2800" b="1" dirty="0"/>
              <a:t>известный — ...	</a:t>
            </a:r>
            <a:r>
              <a:rPr lang="ru-RU" sz="2800" b="1" dirty="0" smtClean="0"/>
              <a:t>                           включать </a:t>
            </a:r>
            <a:r>
              <a:rPr lang="ru-RU" sz="2800" b="1" dirty="0"/>
              <a:t>— ...</a:t>
            </a:r>
          </a:p>
          <a:p>
            <a:pPr marL="0" indent="0">
              <a:buNone/>
            </a:pPr>
            <a:r>
              <a:rPr lang="ru-RU" sz="2800" b="1" dirty="0"/>
              <a:t>тёмный — ...	</a:t>
            </a:r>
            <a:r>
              <a:rPr lang="ru-RU" sz="2800" b="1" dirty="0" smtClean="0"/>
              <a:t>                           подниматься </a:t>
            </a:r>
            <a:r>
              <a:rPr lang="ru-RU" sz="2800" b="1" dirty="0"/>
              <a:t>— ...</a:t>
            </a:r>
          </a:p>
          <a:p>
            <a:pPr marL="0" indent="0">
              <a:buNone/>
            </a:pPr>
            <a:r>
              <a:rPr lang="ru-RU" sz="2800" b="1" dirty="0"/>
              <a:t>яркий — ...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4769985"/>
            <a:ext cx="2237521" cy="167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63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1088 L 0.00365 -0.36412 C 0.00365 -0.52268 0.18872 -0.71689 0.33959 -0.71689 L 0.67657 -0.71689 " pathEditMode="relative" rAng="0" ptsTypes="FfFF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46" y="-3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7537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1605" y="548680"/>
            <a:ext cx="3552395" cy="266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7627" y="2564904"/>
            <a:ext cx="3634840" cy="3634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24800" cy="2088232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spc="0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Игра «Сосчитай-ка</a:t>
            </a:r>
            <a:r>
              <a:rPr lang="ru-RU" sz="3200" b="1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»</a:t>
            </a:r>
            <a:br>
              <a:rPr lang="ru-RU" sz="3200" b="1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</a:br>
            <a:r>
              <a:rPr lang="ru-RU" sz="18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18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000" b="1" spc="0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Цель: развивать грамматический строй речи (согласование </a:t>
            </a:r>
            <a:r>
              <a:rPr lang="ru-RU" sz="2000" b="1" spc="0" dirty="0">
                <a:ln/>
                <a:solidFill>
                  <a:srgbClr val="00B0F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существительных</a:t>
            </a:r>
            <a:r>
              <a:rPr lang="ru-RU" sz="2000" b="1" spc="0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 числительными).</a:t>
            </a:r>
            <a:br>
              <a:rPr lang="ru-RU" sz="2000" b="1" spc="0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000" b="1" spc="0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Например:</a:t>
            </a:r>
            <a:r>
              <a:rPr lang="ru-RU" sz="18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18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18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1560" y="2132856"/>
            <a:ext cx="7924800" cy="411480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Один большой метеорит, два больших метеорита,..., пять больших метеоритов</a:t>
            </a:r>
          </a:p>
          <a:p>
            <a:pPr marL="0" indent="0">
              <a:buNone/>
            </a:pPr>
            <a:r>
              <a:rPr lang="ru-RU" sz="2800" b="1" dirty="0" smtClean="0"/>
              <a:t>Одна </a:t>
            </a:r>
            <a:r>
              <a:rPr lang="ru-RU" sz="2800" b="1" dirty="0"/>
              <a:t>быстрая ракета, ...</a:t>
            </a:r>
          </a:p>
          <a:p>
            <a:pPr marL="0" indent="0">
              <a:buNone/>
            </a:pPr>
            <a:r>
              <a:rPr lang="ru-RU" sz="2800" b="1" dirty="0" smtClean="0"/>
              <a:t>Один </a:t>
            </a:r>
            <a:r>
              <a:rPr lang="ru-RU" sz="2800" b="1" dirty="0"/>
              <a:t>опытный космонавт, ...</a:t>
            </a:r>
          </a:p>
          <a:p>
            <a:pPr marL="0" indent="0">
              <a:buNone/>
            </a:pPr>
            <a:r>
              <a:rPr lang="ru-RU" sz="2800" b="1" dirty="0"/>
              <a:t>Одна далёкая планета, ...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4030" l="9375" r="64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77067">
            <a:off x="-180528" y="4706628"/>
            <a:ext cx="3233938" cy="24182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429" b="85429" l="24429" r="6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4382324"/>
            <a:ext cx="2903775" cy="290377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16832" y="4516994"/>
            <a:ext cx="2236787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566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17919E-6 L 0.33386 0.04 C 0.41216 0.02219 0.39445 -0.31492 0.45035 -0.37457 C 0.51528 -0.41503 0.64705 -0.28509 0.72344 -0.20324 C 0.84844 -0.20324 0.83872 0.12508 0.90903 0.11607 L 1.07743 -0.40185 L 1.38663 -0.09758 " pathEditMode="relative" rAng="0" ptsTypes="FfafFAF">
                                      <p:cBhvr>
                                        <p:cTn id="6" dur="8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323" y="-14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55" b="98636" l="4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493575" y="5106144"/>
            <a:ext cx="1638535" cy="18678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52" b="100000" l="0" r="99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01979"/>
            <a:ext cx="2448272" cy="24311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48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spc="0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Игра «Составь предложение»</a:t>
            </a:r>
            <a:r>
              <a:rPr lang="ru-RU" sz="32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32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32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7924800" cy="5112568"/>
          </a:xfrm>
        </p:spPr>
        <p:txBody>
          <a:bodyPr/>
          <a:lstStyle/>
          <a:p>
            <a:pPr marL="0" indent="0">
              <a:buNone/>
            </a:pPr>
            <a:r>
              <a:rPr lang="ru-RU" sz="1800" b="1" i="1" dirty="0">
                <a:solidFill>
                  <a:srgbClr val="00B0F0"/>
                </a:solidFill>
              </a:rPr>
              <a:t>Игра «Составь предложение»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B0F0"/>
                </a:solidFill>
              </a:rPr>
              <a:t>Цели: развивать связную речь, закреплять умение правильно строить предложение, развивать слуховое внимание.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B0F0"/>
                </a:solidFill>
              </a:rPr>
              <a:t>Ход игры. Воспитатель предлагает детям послушать предложение, в котором все слова поменялись местами, и построить правильное предложение.</a:t>
            </a:r>
          </a:p>
          <a:p>
            <a:pPr marL="0" indent="0">
              <a:buNone/>
            </a:pPr>
            <a:r>
              <a:rPr lang="ru-RU" sz="2800" b="1" dirty="0"/>
              <a:t>В, космонавт, летит, ракете.</a:t>
            </a:r>
          </a:p>
          <a:p>
            <a:pPr marL="0" indent="0">
              <a:buNone/>
            </a:pPr>
            <a:r>
              <a:rPr lang="ru-RU" sz="2800" b="1" dirty="0"/>
              <a:t>Звёзды, светят, небе, на.</a:t>
            </a:r>
          </a:p>
          <a:p>
            <a:pPr marL="0" indent="0">
              <a:buNone/>
            </a:pPr>
            <a:r>
              <a:rPr lang="ru-RU" sz="2800" b="1" dirty="0"/>
              <a:t>В, корабль, космический, полёт, отправляется.</a:t>
            </a:r>
          </a:p>
          <a:p>
            <a:pPr marL="0" indent="0">
              <a:buNone/>
            </a:pPr>
            <a:r>
              <a:rPr lang="ru-RU" sz="2800" b="1" dirty="0"/>
              <a:t>Падает, с , комета, неба, хвостатая.</a:t>
            </a:r>
          </a:p>
          <a:p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3599832"/>
            <a:ext cx="1248157" cy="324196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517232"/>
            <a:ext cx="22320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904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31214E-7 L -0.33784 -0.71191 C -0.33628 -0.75861 -0.93229 -0.81803 -0.83229 -0.67977 C -0.86944 -0.63214 -0.57847 -0.52185 -0.56093 -0.42566 C -0.5434 -0.32948 -0.66823 -0.10474 -0.72743 -0.10312 C -0.78646 -0.10197 -0.82708 -0.42058 -0.91562 -0.41757 L -1.25833 -0.08486 L -1.26007 -0.08093 " pathEditMode="relative" rAng="0" ptsTypes="FfaaaFAF">
                                      <p:cBhvr>
                                        <p:cTn id="6" dur="6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3" y="-40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50" b="99213" l="274" r="98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516216" y="4067604"/>
            <a:ext cx="2480486" cy="2822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560" y="36575"/>
            <a:ext cx="1926256" cy="12019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7706816" cy="1224136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Физминутка</a:t>
            </a:r>
            <a:r>
              <a:rPr lang="ru-RU" sz="32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32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32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7504939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На луне жил звездочет -                    (смотрят в телескоп)</a:t>
            </a:r>
          </a:p>
          <a:p>
            <a:pPr marL="0" indent="0">
              <a:buNone/>
            </a:pPr>
            <a:r>
              <a:rPr lang="ru-RU" sz="2000" b="1" dirty="0" smtClean="0"/>
              <a:t>Он планетам вел учет:                       (считают планеты указательным пальцем)</a:t>
            </a:r>
          </a:p>
          <a:p>
            <a:pPr marL="0" indent="0">
              <a:buNone/>
            </a:pPr>
            <a:r>
              <a:rPr lang="ru-RU" sz="2000" b="1" dirty="0" smtClean="0"/>
              <a:t>Меркурий – раз,                                 (Описать круг рукой)                </a:t>
            </a:r>
          </a:p>
          <a:p>
            <a:pPr marL="0" indent="0">
              <a:buNone/>
            </a:pPr>
            <a:r>
              <a:rPr lang="ru-RU" sz="2000" b="1" dirty="0" smtClean="0"/>
              <a:t>Венера – два                                     (хлопок)</a:t>
            </a:r>
          </a:p>
          <a:p>
            <a:pPr marL="0" indent="0">
              <a:buNone/>
            </a:pPr>
            <a:r>
              <a:rPr lang="ru-RU" sz="2000" b="1" dirty="0" smtClean="0"/>
              <a:t>Три – Земля, четыре – Марс,           (присесть)</a:t>
            </a:r>
          </a:p>
          <a:p>
            <a:pPr marL="0" indent="0">
              <a:buNone/>
            </a:pPr>
            <a:r>
              <a:rPr lang="ru-RU" sz="2000" b="1" dirty="0" smtClean="0"/>
              <a:t>Пять – Юпитер, шесть – Сатурн,     (наклоны вправо – влево)</a:t>
            </a:r>
          </a:p>
          <a:p>
            <a:pPr marL="0" indent="0">
              <a:buNone/>
            </a:pPr>
            <a:r>
              <a:rPr lang="ru-RU" sz="2000" b="1" dirty="0" smtClean="0"/>
              <a:t>Семь – Уран, восемь – Нептун,       (наклоны вперед – назад)</a:t>
            </a:r>
          </a:p>
          <a:p>
            <a:pPr marL="0" indent="0">
              <a:buNone/>
            </a:pPr>
            <a:r>
              <a:rPr lang="ru-RU" sz="2000" b="1" dirty="0" smtClean="0"/>
              <a:t>Девять – дальше всех – Плутон,     (прыжок)</a:t>
            </a:r>
          </a:p>
          <a:p>
            <a:pPr marL="0" indent="0">
              <a:buNone/>
            </a:pPr>
            <a:r>
              <a:rPr lang="ru-RU" sz="2000" b="1" dirty="0" smtClean="0"/>
              <a:t>Кто не видит – выйди вон!                (развести руки в стороны)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7963" b="72222" l="10000" r="8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-189118"/>
            <a:ext cx="1988840" cy="1609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676" b="92831" l="19029" r="821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250126" y="36576"/>
            <a:ext cx="2746576" cy="22616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-24251"/>
            <a:ext cx="1512167" cy="127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17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96752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spc="0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Текст для </a:t>
            </a:r>
            <a:r>
              <a:rPr lang="ru-RU" sz="3200" b="1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пересказа</a:t>
            </a:r>
            <a:r>
              <a:rPr lang="ru-RU" sz="32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32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200" b="1" spc="0" dirty="0">
                <a:ln/>
                <a:solidFill>
                  <a:srgbClr val="00B0F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ЧТО ТАКОЕ ЗВЁЗДЫ</a:t>
            </a:r>
            <a:r>
              <a:rPr lang="ru-RU" sz="3200" b="1" spc="0" dirty="0" smtClean="0">
                <a:ln/>
                <a:solidFill>
                  <a:srgbClr val="00B0F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3200" b="1" spc="0" dirty="0">
              <a:ln/>
              <a:solidFill>
                <a:srgbClr val="00B0F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8856984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100" dirty="0"/>
              <a:t>—	</a:t>
            </a:r>
            <a:r>
              <a:rPr lang="ru-RU" sz="2100" b="1" dirty="0"/>
              <a:t>А что такое звёзды? — спросил однажды кузнечик.</a:t>
            </a:r>
          </a:p>
          <a:p>
            <a:pPr marL="0" indent="0">
              <a:buNone/>
            </a:pPr>
            <a:r>
              <a:rPr lang="ru-RU" sz="2100" b="1" dirty="0"/>
              <a:t>Лягушонок задумался и сказал:</a:t>
            </a:r>
          </a:p>
          <a:p>
            <a:pPr marL="0" indent="0">
              <a:buNone/>
            </a:pPr>
            <a:r>
              <a:rPr lang="ru-RU" sz="2100" b="1" dirty="0"/>
              <a:t>—	Большие слоны говорят: «Звёзды — это золотые гвоздики, ими прибито небо». Но ты не верь.</a:t>
            </a:r>
          </a:p>
          <a:p>
            <a:pPr marL="0" indent="0">
              <a:buNone/>
            </a:pPr>
            <a:r>
              <a:rPr lang="ru-RU" sz="2100" b="1" dirty="0"/>
              <a:t>Большие медведи думают: «Звёзды — это снежинки, что забыли упасть». Но ты тоже не верь.</a:t>
            </a:r>
          </a:p>
          <a:p>
            <a:pPr marL="0" indent="0">
              <a:buNone/>
            </a:pPr>
            <a:r>
              <a:rPr lang="ru-RU" sz="2100" b="1" dirty="0"/>
              <a:t>Послушай меня лучше. Мне кажется, виноват большой дождь. После большого дождя растут большие цветы. А ещё мне кажется, когда они достают головой небо, то и засыпают там.</a:t>
            </a:r>
          </a:p>
          <a:p>
            <a:pPr marL="0" indent="0">
              <a:buNone/>
            </a:pPr>
            <a:r>
              <a:rPr lang="ru-RU" sz="2100" b="1" dirty="0"/>
              <a:t>—	Да, — сказал кузнечик. — Это больше похоже на правду.</a:t>
            </a:r>
          </a:p>
          <a:p>
            <a:pPr marL="0" indent="0">
              <a:buNone/>
            </a:pPr>
            <a:r>
              <a:rPr lang="ru-RU" sz="2100" b="1" dirty="0"/>
              <a:t>Звёзды — это большие цветы. Они спят в небе, поджав </a:t>
            </a:r>
            <a:r>
              <a:rPr lang="ru-RU" sz="2100" b="1" dirty="0" smtClean="0"/>
              <a:t>длинные ножки</a:t>
            </a:r>
            <a:r>
              <a:rPr lang="ru-RU" sz="2100" b="1" dirty="0"/>
              <a:t>.</a:t>
            </a:r>
          </a:p>
          <a:p>
            <a:pPr marL="0" indent="0" algn="r">
              <a:buNone/>
            </a:pPr>
            <a:r>
              <a:rPr lang="ru-RU" dirty="0" smtClean="0"/>
              <a:t>                                           Г</a:t>
            </a:r>
            <a:r>
              <a:rPr lang="ru-RU" dirty="0"/>
              <a:t>. Цыферов</a:t>
            </a:r>
          </a:p>
          <a:p>
            <a:r>
              <a:rPr lang="ru-RU" sz="1900" b="1" dirty="0">
                <a:solidFill>
                  <a:srgbClr val="00B0F0"/>
                </a:solidFill>
              </a:rPr>
              <a:t>Вопросы:</a:t>
            </a:r>
          </a:p>
          <a:p>
            <a:r>
              <a:rPr lang="ru-RU" sz="2100" dirty="0"/>
              <a:t>О чём спросил кузнечик однажды?</a:t>
            </a:r>
          </a:p>
          <a:p>
            <a:r>
              <a:rPr lang="ru-RU" sz="2100" dirty="0"/>
              <a:t>Что сказал лягушонок?</a:t>
            </a:r>
          </a:p>
          <a:p>
            <a:r>
              <a:rPr lang="ru-RU" sz="2100" dirty="0"/>
              <a:t>Что говорили большие слоны о звёздах?</a:t>
            </a:r>
          </a:p>
          <a:p>
            <a:r>
              <a:rPr lang="ru-RU" sz="2100" dirty="0"/>
              <a:t>Что думали о звёздах большие медведи?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249" b="91925" l="5667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0298" y="4653136"/>
            <a:ext cx="1606062" cy="1988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336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432923"/>
            <a:ext cx="1605940" cy="16167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0"/>
            <a:ext cx="2160240" cy="13068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0"/>
            <a:ext cx="2056941" cy="20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27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932</TotalTime>
  <Words>559</Words>
  <Application>Microsoft Office PowerPoint</Application>
  <PresentationFormat>Экран (4:3)</PresentationFormat>
  <Paragraphs>105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Горизонт</vt:lpstr>
      <vt:lpstr>Слайд 1</vt:lpstr>
      <vt:lpstr>Цель: </vt:lpstr>
      <vt:lpstr>Задачи: </vt:lpstr>
      <vt:lpstr>словарь</vt:lpstr>
      <vt:lpstr> Игра «Скажи наоборот»  Цель: учить детей подбирать слова с противоположным значением (антонимы). Например: </vt:lpstr>
      <vt:lpstr>Игра «Сосчитай-ка»  Цель: развивать грамматический строй речи (согласование существительных с числительными). Например: </vt:lpstr>
      <vt:lpstr>Игра «Составь предложение» </vt:lpstr>
      <vt:lpstr>Физминутка </vt:lpstr>
      <vt:lpstr>Текст для пересказа ЧТО ТАКОЕ ЗВЁЗДЫ?</vt:lpstr>
      <vt:lpstr>Стихи для чтения и заучивания наизусть</vt:lpstr>
      <vt:lpstr>Загадки </vt:lpstr>
      <vt:lpstr>Загадки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Sergey</cp:lastModifiedBy>
  <cp:revision>24</cp:revision>
  <cp:lastPrinted>2014-04-05T04:59:28Z</cp:lastPrinted>
  <dcterms:created xsi:type="dcterms:W3CDTF">2014-04-04T13:54:07Z</dcterms:created>
  <dcterms:modified xsi:type="dcterms:W3CDTF">2018-04-09T16:41:01Z</dcterms:modified>
</cp:coreProperties>
</file>