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  <p:sldMasterId id="2147483869" r:id="rId2"/>
  </p:sldMasterIdLst>
  <p:sldIdLst>
    <p:sldId id="279" r:id="rId3"/>
    <p:sldId id="313" r:id="rId4"/>
    <p:sldId id="318" r:id="rId5"/>
    <p:sldId id="320" r:id="rId6"/>
    <p:sldId id="322" r:id="rId7"/>
    <p:sldId id="323" r:id="rId8"/>
    <p:sldId id="283" r:id="rId9"/>
    <p:sldId id="285" r:id="rId10"/>
    <p:sldId id="299" r:id="rId11"/>
    <p:sldId id="281" r:id="rId12"/>
    <p:sldId id="284" r:id="rId13"/>
    <p:sldId id="309" r:id="rId14"/>
    <p:sldId id="260" r:id="rId15"/>
    <p:sldId id="310" r:id="rId16"/>
    <p:sldId id="261" r:id="rId17"/>
    <p:sldId id="264" r:id="rId18"/>
    <p:sldId id="265" r:id="rId19"/>
    <p:sldId id="266" r:id="rId20"/>
    <p:sldId id="267" r:id="rId21"/>
    <p:sldId id="271" r:id="rId22"/>
    <p:sldId id="302" r:id="rId23"/>
    <p:sldId id="269" r:id="rId24"/>
    <p:sldId id="306" r:id="rId25"/>
    <p:sldId id="278" r:id="rId26"/>
    <p:sldId id="305" r:id="rId27"/>
    <p:sldId id="272" r:id="rId28"/>
    <p:sldId id="307" r:id="rId29"/>
    <p:sldId id="274" r:id="rId30"/>
    <p:sldId id="308" r:id="rId31"/>
    <p:sldId id="273" r:id="rId32"/>
    <p:sldId id="270" r:id="rId33"/>
    <p:sldId id="275" r:id="rId34"/>
    <p:sldId id="293" r:id="rId35"/>
    <p:sldId id="294" r:id="rId36"/>
    <p:sldId id="324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0515" autoAdjust="0"/>
  </p:normalViewPr>
  <p:slideViewPr>
    <p:cSldViewPr>
      <p:cViewPr varScale="1">
        <p:scale>
          <a:sx n="51" d="100"/>
          <a:sy n="51" d="100"/>
        </p:scale>
        <p:origin x="-16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857A306-69A1-486D-9977-C960EA74E5E0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4EB236D-9750-4085-A9AD-0210911921B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450" y="116632"/>
            <a:ext cx="8299450" cy="3240359"/>
          </a:xfrm>
        </p:spPr>
        <p:txBody>
          <a:bodyPr/>
          <a:lstStyle/>
          <a:p>
            <a:r>
              <a:rPr lang="ru-RU" dirty="0" smtClean="0"/>
              <a:t>                  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848872" cy="27363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ПОДГОТОВКА К ОБУЧЕНИЮ ГРАМОТЕ С  ИСПОЛЬЗОВАНИЕМ АВТОРСКОГО ПРАКТИЧЕСКОГО МАТЕРИАЛА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«Звуки,  буквы   - я учу»  ДЛЯ ДЕТЕЙ С ОВЗ  </a:t>
            </a: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6 </a:t>
            </a:r>
            <a:r>
              <a:rPr lang="ru-RU" sz="3600" b="1" dirty="0">
                <a:solidFill>
                  <a:prstClr val="black"/>
                </a:solidFill>
                <a:latin typeface="Times New Roman"/>
                <a:ea typeface="Batang"/>
                <a:cs typeface="Times New Roman"/>
              </a:rPr>
              <a:t>- 7 </a:t>
            </a:r>
            <a:r>
              <a:rPr lang="ru-RU" sz="3600" b="1" dirty="0" smtClean="0">
                <a:solidFill>
                  <a:prstClr val="black"/>
                </a:solidFill>
                <a:latin typeface="Times New Roman"/>
                <a:ea typeface="Batang"/>
                <a:cs typeface="Times New Roman"/>
              </a:rPr>
              <a:t> </a:t>
            </a:r>
            <a:r>
              <a:rPr lang="ru-RU" sz="3600" dirty="0" smtClean="0">
                <a:solidFill>
                  <a:prstClr val="black"/>
                </a:solidFill>
              </a:rPr>
              <a:t> ЛЕТ.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dirty="0" smtClean="0"/>
              <a:t>МБДОУ –ДЕТСКИЙ САД №2</a:t>
            </a:r>
            <a:br>
              <a:rPr lang="ru-RU" dirty="0" smtClean="0"/>
            </a:br>
            <a:r>
              <a:rPr lang="ru-RU" dirty="0" smtClean="0"/>
              <a:t>Из опыта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429000"/>
            <a:ext cx="7992888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sz="3200" dirty="0" smtClean="0">
                <a:solidFill>
                  <a:prstClr val="black"/>
                </a:solidFill>
                <a:latin typeface="Verdana"/>
              </a:rPr>
              <a:t>МБДОУ – детский сад 2 </a:t>
            </a:r>
          </a:p>
          <a:p>
            <a:pPr lvl="0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sz="3200" dirty="0" smtClean="0">
                <a:solidFill>
                  <a:prstClr val="black"/>
                </a:solidFill>
                <a:latin typeface="Verdana"/>
              </a:rPr>
              <a:t>Ст. Каневская Краснодарский край</a:t>
            </a:r>
            <a:endParaRPr lang="ru-RU" sz="3200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868"/>
            <a:ext cx="7884367" cy="138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9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772816"/>
            <a:ext cx="7520940" cy="453650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1.Развитие фонематического восприятия.</a:t>
            </a:r>
            <a:endParaRPr lang="ru-RU" sz="2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2.Формирование первоначальных навыков </a:t>
            </a:r>
            <a:r>
              <a:rPr lang="ru-RU" i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звукового </a:t>
            </a:r>
            <a:r>
              <a:rPr lang="ru-RU" sz="2400" i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анализа и синтеза – через осознание звукового строя языка.</a:t>
            </a:r>
            <a:endParaRPr lang="ru-RU" sz="2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sz="2400" i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3.Развитие  графо-моторных навыков.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4.Формирование элементарных </a:t>
            </a:r>
            <a:r>
              <a:rPr lang="ru-RU" sz="2400" i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навыков письма и чтения. </a:t>
            </a:r>
            <a:endParaRPr lang="ru-RU" sz="2400" i="1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sz="2400" i="1" dirty="0" smtClean="0">
                <a:solidFill>
                  <a:schemeClr val="tx1"/>
                </a:solidFill>
                <a:latin typeface="Calibri"/>
                <a:cs typeface="Times New Roman"/>
              </a:rPr>
              <a:t>5.Поддержка мотивации к подготовке к обучению грамоте у детей.</a:t>
            </a:r>
          </a:p>
          <a:p>
            <a:r>
              <a:rPr lang="ru-RU" sz="2400" i="1" dirty="0" smtClean="0">
                <a:solidFill>
                  <a:schemeClr val="tx1"/>
                </a:solidFill>
                <a:latin typeface="Calibri"/>
                <a:cs typeface="Times New Roman"/>
              </a:rPr>
              <a:t>6.Развитие навыков рефлексии.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16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9273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Карточки в коррекционной работе по подготовке к обучению грамоте </a:t>
            </a:r>
            <a:r>
              <a:rPr lang="ru-RU" dirty="0" smtClean="0"/>
              <a:t>«</a:t>
            </a:r>
            <a:r>
              <a:rPr lang="ru-RU" dirty="0" err="1" smtClean="0"/>
              <a:t>звуки,буквы</a:t>
            </a:r>
            <a:r>
              <a:rPr lang="ru-RU" dirty="0" smtClean="0"/>
              <a:t> –я учу»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9" y="3212976"/>
            <a:ext cx="3995588" cy="2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8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отокрай  звуки буквы 2022 новые\Camera\IMG_20220201_085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0" y="1340768"/>
            <a:ext cx="8252204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край  звуки буквы 2022 новые\Camera\IMG_20220201_083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602" y="9765704"/>
            <a:ext cx="4820257" cy="42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фото презентация РМО\IMG_20200826_083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Фотокрай  звуки буквы 2022 новые\Camera\IMG_20220201_083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" y="188640"/>
            <a:ext cx="911174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фото презентация РМО\IMG_20200826_082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80920" cy="56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фото презентация РМО\IMG_20200826_082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4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фото презентация РМО\IMG_20200826_081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фото презентация РМО\IMG_20200826_083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32440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фото презентация РМО\IMG_20200826_083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0017"/>
            <a:ext cx="849694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0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5698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695"/>
            <a:ext cx="4716016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3384376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2463948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:\Users\Пользователь\Desktop\Кантур край фото август 2020 новые\IMG_20200811_115951 - коп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68848"/>
            <a:ext cx="2058604" cy="238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941167"/>
            <a:ext cx="1152128" cy="194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Пользователь\Desktop\Фотокрай  звуки буквы 2022 новые\Camera\IMG_20220201_0835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061016"/>
            <a:ext cx="3888431" cy="34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Фотокрай  звуки буквы 2022 новые\Camera\IMG_20220201_0827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09" y="4866114"/>
            <a:ext cx="2862063" cy="186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828092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9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фото презентация РМО\IMG_20200826_083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9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Фотокрай  звуки буквы 2022 новые\Camera\IMG_20220201_084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9296"/>
            <a:ext cx="8136904" cy="54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Фотокрай  звуки буквы 2022 новые\Camera\IMG_20220201_085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093" y="-29982712"/>
            <a:ext cx="10115533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фото презентация РМО\IMG_20200826_083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Пользователь\Desktop\Фотокрай  звуки буквы 2022 новые\Camera\IMG_20220201_083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3"/>
            <a:ext cx="871296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фото презентация РМО\IMG_20200826_082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4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Фотокрай  звуки буквы 2022 новые\Camera\IMG_20220201_085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1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фото презентация РМО\IMG_20200826_082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Фотокрай  звуки буквы 2022 новые\Camera\IMG_20220201_083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672"/>
            <a:ext cx="9108504" cy="602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0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994680"/>
              </p:ext>
            </p:extLst>
          </p:nvPr>
        </p:nvGraphicFramePr>
        <p:xfrm>
          <a:off x="683569" y="1628800"/>
          <a:ext cx="7848872" cy="475252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50585"/>
                <a:gridCol w="2465568"/>
                <a:gridCol w="4482134"/>
                <a:gridCol w="450585"/>
              </a:tblGrid>
              <a:tr h="275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Тема. Дата.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Содержание. Игровые упражнения.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u="none" strike="noStrike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Введение. Предложение.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Слово. Слог. Звук.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1 ,2 ,3, 4, 5,6          СТР.№1-19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 и буква 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 ,2, 3, 4, 5, 6        СТР.№20-22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Звук и  буква У.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 , 5, 6        СТР.№23-25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и буквы А,У.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СТР.№26-28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Деление слов на слоги.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СТР.№29-31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О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СТР.№32-34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И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СТР.№35-37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Ы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СТР.№38-40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«Н», «Н’»  и буква Н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               СТР.№41-42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«Н», «Н’»   и буква Н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 5, 6, 7 , 8               СТР.№43-44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«М», «М’»   и буква М                                                                        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                 СТР.№45-46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«М», «М’»   и буква М                                                                  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5, 6, 7, 8                 СТР.№47-48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Тематическое планирование.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5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фото презентация РМО\IMG_20200826_082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фото презентация РМО\IMG_20200826_081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фото презентация РМО\IMG_20200826_082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542925" y="404664"/>
            <a:ext cx="7772400" cy="11430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200000"/>
                  </a:schemeClr>
                </a:solidFill>
              </a:rPr>
              <a:t>    </a:t>
            </a:r>
            <a:r>
              <a:rPr lang="ru-RU" sz="2800" i="1" dirty="0" smtClean="0">
                <a:solidFill>
                  <a:schemeClr val="tx2">
                    <a:satMod val="200000"/>
                  </a:schemeClr>
                </a:solidFill>
              </a:rPr>
              <a:t>Диаграмма №</a:t>
            </a:r>
            <a:r>
              <a:rPr lang="ru-RU" sz="2400" i="1" dirty="0" smtClean="0">
                <a:solidFill>
                  <a:schemeClr val="tx2">
                    <a:satMod val="200000"/>
                  </a:schemeClr>
                </a:solidFill>
              </a:rPr>
              <a:t>2.Сравнительная диаграмма  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234092"/>
              </p:ext>
            </p:extLst>
          </p:nvPr>
        </p:nvGraphicFramePr>
        <p:xfrm>
          <a:off x="1357313" y="2143125"/>
          <a:ext cx="5843586" cy="3648075"/>
        </p:xfrm>
        <a:graphic>
          <a:graphicData uri="http://schemas.openxmlformats.org/drawingml/2006/table">
            <a:tbl>
              <a:tblPr/>
              <a:tblGrid>
                <a:gridCol w="5843586"/>
              </a:tblGrid>
              <a:tr h="3648075">
                <a:tc>
                  <a:txBody>
                    <a:bodyPr/>
                    <a:lstStyle/>
                    <a:p>
                      <a:r>
                        <a:rPr lang="ru-RU" smtClean="0"/>
                        <a:t>             2      9       </a:t>
                      </a:r>
                      <a:r>
                        <a:rPr lang="ru-RU" dirty="0" smtClean="0"/>
                        <a:t>3             2       5      7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37014" y="5317655"/>
            <a:ext cx="571500" cy="47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86000" y="5115893"/>
            <a:ext cx="571500" cy="6705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27" name="TextBox 14"/>
          <p:cNvSpPr txBox="1">
            <a:spLocks noChangeArrowheads="1"/>
          </p:cNvSpPr>
          <p:nvPr/>
        </p:nvSpPr>
        <p:spPr bwMode="auto">
          <a:xfrm>
            <a:off x="857250" y="2428875"/>
            <a:ext cx="5000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>20</a:t>
            </a:r>
          </a:p>
          <a:p>
            <a:r>
              <a:rPr lang="ru-RU">
                <a:solidFill>
                  <a:prstClr val="black"/>
                </a:solidFill>
              </a:rPr>
              <a:t>18</a:t>
            </a:r>
          </a:p>
          <a:p>
            <a:r>
              <a:rPr lang="ru-RU">
                <a:solidFill>
                  <a:prstClr val="black"/>
                </a:solidFill>
              </a:rPr>
              <a:t>16</a:t>
            </a:r>
          </a:p>
          <a:p>
            <a:r>
              <a:rPr lang="ru-RU">
                <a:solidFill>
                  <a:prstClr val="black"/>
                </a:solidFill>
              </a:rPr>
              <a:t>14</a:t>
            </a:r>
          </a:p>
          <a:p>
            <a:r>
              <a:rPr lang="ru-RU">
                <a:solidFill>
                  <a:prstClr val="black"/>
                </a:solidFill>
              </a:rPr>
              <a:t>12</a:t>
            </a:r>
          </a:p>
          <a:p>
            <a:r>
              <a:rPr lang="ru-RU">
                <a:solidFill>
                  <a:prstClr val="black"/>
                </a:solidFill>
              </a:rPr>
              <a:t>10</a:t>
            </a:r>
          </a:p>
          <a:p>
            <a:r>
              <a:rPr lang="ru-RU">
                <a:solidFill>
                  <a:prstClr val="black"/>
                </a:solidFill>
              </a:rPr>
              <a:t> 8</a:t>
            </a:r>
          </a:p>
          <a:p>
            <a:r>
              <a:rPr lang="ru-RU">
                <a:solidFill>
                  <a:prstClr val="black"/>
                </a:solidFill>
              </a:rPr>
              <a:t> 6</a:t>
            </a:r>
          </a:p>
          <a:p>
            <a:r>
              <a:rPr lang="ru-RU">
                <a:solidFill>
                  <a:prstClr val="black"/>
                </a:solidFill>
              </a:rPr>
              <a:t> 4</a:t>
            </a:r>
          </a:p>
          <a:p>
            <a:r>
              <a:rPr lang="ru-RU">
                <a:solidFill>
                  <a:prstClr val="black"/>
                </a:solidFill>
              </a:rPr>
              <a:t> 2</a:t>
            </a:r>
          </a:p>
          <a:p>
            <a:r>
              <a:rPr lang="ru-RU">
                <a:solidFill>
                  <a:prstClr val="black"/>
                </a:solidFill>
              </a:rPr>
              <a:t> 0</a:t>
            </a:r>
          </a:p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86688" y="2143125"/>
            <a:ext cx="357187" cy="3571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29" name="TextBox 17"/>
          <p:cNvSpPr txBox="1">
            <a:spLocks noChangeArrowheads="1"/>
          </p:cNvSpPr>
          <p:nvPr/>
        </p:nvSpPr>
        <p:spPr bwMode="auto">
          <a:xfrm>
            <a:off x="8215313" y="2214563"/>
            <a:ext cx="9286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prstClr val="black"/>
                </a:solidFill>
              </a:rPr>
              <a:t>Высокий</a:t>
            </a:r>
          </a:p>
          <a:p>
            <a:r>
              <a:rPr lang="ru-RU" sz="1100">
                <a:solidFill>
                  <a:prstClr val="black"/>
                </a:solidFill>
              </a:rPr>
              <a:t>уровень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786688" y="2786063"/>
            <a:ext cx="357187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31" name="TextBox 20"/>
          <p:cNvSpPr txBox="1">
            <a:spLocks noChangeArrowheads="1"/>
          </p:cNvSpPr>
          <p:nvPr/>
        </p:nvSpPr>
        <p:spPr bwMode="auto">
          <a:xfrm>
            <a:off x="8286750" y="2786063"/>
            <a:ext cx="8572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prstClr val="black"/>
                </a:solidFill>
              </a:rPr>
              <a:t>Выше среднего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786688" y="3429000"/>
            <a:ext cx="357187" cy="35718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33" name="TextBox 22"/>
          <p:cNvSpPr txBox="1">
            <a:spLocks noChangeArrowheads="1"/>
          </p:cNvSpPr>
          <p:nvPr/>
        </p:nvSpPr>
        <p:spPr bwMode="auto">
          <a:xfrm>
            <a:off x="8215313" y="3429000"/>
            <a:ext cx="7858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prstClr val="black"/>
                </a:solidFill>
              </a:rPr>
              <a:t>Средний уровень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86688" y="4071938"/>
            <a:ext cx="357187" cy="35718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35" name="TextBox 24"/>
          <p:cNvSpPr txBox="1">
            <a:spLocks noChangeArrowheads="1"/>
          </p:cNvSpPr>
          <p:nvPr/>
        </p:nvSpPr>
        <p:spPr bwMode="auto">
          <a:xfrm>
            <a:off x="8215313" y="4071938"/>
            <a:ext cx="7858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prstClr val="black"/>
                </a:solidFill>
              </a:rPr>
              <a:t>Ниже среднего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86688" y="4786313"/>
            <a:ext cx="357187" cy="3571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37" name="TextBox 26"/>
          <p:cNvSpPr txBox="1">
            <a:spLocks noChangeArrowheads="1"/>
          </p:cNvSpPr>
          <p:nvPr/>
        </p:nvSpPr>
        <p:spPr bwMode="auto">
          <a:xfrm>
            <a:off x="8286750" y="4786313"/>
            <a:ext cx="8572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solidFill>
                  <a:prstClr val="black"/>
                </a:solidFill>
              </a:rPr>
              <a:t>Низкий уровень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857500" y="4071938"/>
            <a:ext cx="571500" cy="17145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39" name="TextBox 18"/>
          <p:cNvSpPr txBox="1">
            <a:spLocks noChangeArrowheads="1"/>
          </p:cNvSpPr>
          <p:nvPr/>
        </p:nvSpPr>
        <p:spPr bwMode="auto">
          <a:xfrm>
            <a:off x="1571625" y="5929313"/>
            <a:ext cx="471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prstClr val="black"/>
                </a:solidFill>
              </a:rPr>
              <a:t>Начальный этап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29125" y="5216524"/>
            <a:ext cx="571500" cy="56991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94564" y="4429125"/>
            <a:ext cx="571500" cy="13573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72125" y="4071938"/>
            <a:ext cx="571500" cy="1714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843" name="TextBox 31"/>
          <p:cNvSpPr txBox="1">
            <a:spLocks noChangeArrowheads="1"/>
          </p:cNvSpPr>
          <p:nvPr/>
        </p:nvSpPr>
        <p:spPr bwMode="auto">
          <a:xfrm>
            <a:off x="4429125" y="5929313"/>
            <a:ext cx="257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prstClr val="black"/>
                </a:solidFill>
              </a:rPr>
              <a:t>Конечный этап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01420"/>
            <a:ext cx="592137" cy="79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513874"/>
      </p:ext>
    </p:extLst>
  </p:cSld>
  <p:clrMapOvr>
    <a:masterClrMapping/>
  </p:clrMapOvr>
  <p:transition advTm="36188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3" y="2204864"/>
            <a:ext cx="8208912" cy="4176464"/>
          </a:xfrm>
        </p:spPr>
        <p:txBody>
          <a:bodyPr>
            <a:normAutofit fontScale="85000" lnSpcReduction="20000"/>
          </a:bodyPr>
          <a:lstStyle/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2600" dirty="0">
                <a:solidFill>
                  <a:schemeClr val="tx1"/>
                </a:solidFill>
                <a:latin typeface="Times New Roman"/>
                <a:ea typeface="Times New Roman"/>
              </a:rPr>
              <a:t>Из 14 участвующих в контактирующем эксперименте детей по всем сериям эксперимента получили следующий результат 2 - ниже среднего, 9 – средний, 3 - выше среднего; из чего вытекает уровень успешности выполнения всей методики, в целом. Отметили главные нарушенные звенья, по которым построили коррекционную работу с детьми.  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2600" dirty="0">
                <a:solidFill>
                  <a:schemeClr val="tx1"/>
                </a:solidFill>
                <a:latin typeface="Times New Roman"/>
                <a:ea typeface="Times New Roman"/>
              </a:rPr>
              <a:t>   Разработав практический авторский игровой материал (смотреть приложение № 2). Мы получили хорошие результаты (смотреть приложение № 1 Диаграмма.) За год обучения   проведено 71 фронтально -подгрупповое занятие с включением практического игрового материала  «Звуки, буквы – я учу». Это позволило  достичь положительных результатов. А   вот  к такому авторскому материалу  у них возник особый  интерес. Детей   заинтересовали  схемы, таблицы, карточки. 2 – средний, 5 - выше среднего,  высокий - 7.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0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620688"/>
            <a:ext cx="8568952" cy="5904656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Выводы.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</a:rPr>
              <a:t>1.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Новые игровые подходы и идеи     в подготовке детей  решили многие коррекционно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развивающие задачи и повысили у детей   мотивационный компонент. 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2.Высокая практико ориентированность материалов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опыта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«Звуки, буквы – я учу»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их системность и наглядность значительно оптимизировала коррекционно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развивающий процесс  с детьми с тяжелыми нарушениями речи. 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3.Наблюдения за нашими детьми в школе, позволяют с уверенностью сказать, что такое проведение занятий  с использованием  авторского практического материала способствует хорошей успеваемости детей,  и подготавливает их  к более тяжелой нагрузке в школе.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1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ЖЕЛАЕМ ТВОРЧЕСКИХ УСПЕХОВ!</a:t>
            </a:r>
            <a:endParaRPr lang="ru-RU" dirty="0"/>
          </a:p>
        </p:txBody>
      </p:sp>
      <p:pic>
        <p:nvPicPr>
          <p:cNvPr id="5209" name="Picture 8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953422" cy="461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72" name="Picture 3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9248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7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279302"/>
              </p:ext>
            </p:extLst>
          </p:nvPr>
        </p:nvGraphicFramePr>
        <p:xfrm>
          <a:off x="899592" y="1412776"/>
          <a:ext cx="7848872" cy="49983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16927"/>
                <a:gridCol w="2281402"/>
                <a:gridCol w="4147339"/>
                <a:gridCol w="1003204"/>
              </a:tblGrid>
              <a:tr h="361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«Н»-  «Н’» «М»-  «М’» буквы Н ,М                                               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 1, 2, 3, 4, 5 , 6       СТР.№49-51                  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«Т»-  «Т’» буква 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6,7, 8 СТР.№52-55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«К»-  «К’» буква 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                 СТР.№56-57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«К»-  «К’» буква 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5, 6, 7 , 8                СТР.№58-59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«П»-  «П’» буква П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                 СТР.№60-61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«П»-  «П’» буква П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5, 6, 7 , 8                СТР.№62-63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«С»-  «С’» буква С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                 СТР.№64-65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«С», «С’ и буквы С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5 , 6                          СТР.№65-66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«Х», «Х’ и буквы Х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 СТР.№67-69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«Х», «Х’ и буквы Х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7, 8, 9 , 10               СТР.№70-71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«К»-  «К’» «Х»-  «Х’» буквы К,Х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 1, 2, 3 , 4                СТР.№72-73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     и буква  Э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  СТР.№74-76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«Г»-  «Г’» буква Г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  СТР.№77-79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«Г»-  «Г’» буква Г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7, 8, 9 , 10                СТР.№80-81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«К»-  «Г» буква К-Г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  СТР.№82-84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«Б», «Б’»    и буква  Б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6,7, 8  СТР.№85-88   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«П», «П’, «Б», «Б’»   и буквы   П-Б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   СТР.№89-91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«Д», «Д’    и буква Д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     СТР.№92-94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«Д», «Д’, «Т», «Т’»   и буквы   Д-Т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                    СТР.№95-96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12" marR="52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Тематическое планирование.</a:t>
            </a: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57413" y="2646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200857"/>
              </p:ext>
            </p:extLst>
          </p:nvPr>
        </p:nvGraphicFramePr>
        <p:xfrm>
          <a:off x="539551" y="836712"/>
          <a:ext cx="8280920" cy="547260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75388"/>
                <a:gridCol w="2838148"/>
                <a:gridCol w="4491996"/>
                <a:gridCol w="475388"/>
              </a:tblGrid>
              <a:tr h="698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Тема. Дата.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Содержание. Игровые упражнения.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«Ф»-  «Ф’» буква Ф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 1, 2, 3, 4, 5 , 6     СТР.№97-99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 «В»-  «В’» буква 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6,7, 8  СТР.№100-103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«В»-  «В’» «Ф»-  «Ф’» и буквы В, Ф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                          СТР.№103-104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«В»-  «В’» «Ф»-  «Ф’» и буквы В, Ф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№3, 4                          СТР №104-105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 «З», «З’  и буква З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СТР.№106-108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«С»- «С’» «З»- «З’»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 буквы С-З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СТР.№109-110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Ц  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СТР.№111-113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и буквы С-Ц 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СТР.№114-116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Ш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СТР.№117-118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Ш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№5, 6                          СТР.№118-119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и буквы С -Ш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СТР.№120-121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и буквы С -Ш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5, 6                         СТР.№121-122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Ж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СТР.№123-124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Ж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5,6, 7, 8                 СТР.№125-126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Ж-Ш. ШИ-ЖИ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СТР.№127-128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49" marR="574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9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278992"/>
              </p:ext>
            </p:extLst>
          </p:nvPr>
        </p:nvGraphicFramePr>
        <p:xfrm>
          <a:off x="683568" y="1484784"/>
          <a:ext cx="8208912" cy="482453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71254"/>
                <a:gridCol w="2813468"/>
                <a:gridCol w="4452936"/>
                <a:gridCol w="471254"/>
              </a:tblGrid>
              <a:tr h="182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Ж-Ш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№5, 6                          СТР.№128-129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 Ч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СТР.№130-131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 Ч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 5, 6                         СТР.№131-132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 Щ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СТР.№133-136             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Ц,  Щ  ,Ч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 СТР.№137-138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 и буква Й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СТР.№139-142       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Буква 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СТР.№143-146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Буква Ё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СТР.№147-150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Буква Ю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СТР.№151-154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Буква Я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СТР.№155-158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«Л» -«Л’»  Буква 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СТР.№159-161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«Л» -«Л’»  Буква Л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№7, 8, 9,10,              СТР.№162-163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«Л» -«Л’»  Буква 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СТР.№164-166       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«Л» -«Л’»  Буква 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                  СТР.№167-168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«Р» -«Р’»  Буква 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6, 7, 8 СТР.№169-172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«Р» -«Р’»  Буква 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 СТР.№173-175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«Р»- «Р’» «Л»- «Л’» и буквы Р-Л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                          СТР.№175-176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Звуки «Р»- «Р’» «Л»- «Л’» и буквы Р-Л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          СТР.№177-179 Игровые упражнения №7, 8, 9,10, 11, 12   СТР.№180-182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Буква 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6СТР.№183-186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Буква ь  Буква ъ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№1, 2, 3,4, 5, 6СТР.№187-189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Практический материал по обучению чтению.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Игровые упражнения №1-  50 СТР.№199-220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21" marR="51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Тематическое планирование.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8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608512"/>
          </a:xfrm>
        </p:spPr>
        <p:txBody>
          <a:bodyPr>
            <a:normAutofit fontScale="55000" lnSpcReduction="20000"/>
          </a:bodyPr>
          <a:lstStyle/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        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Актуальность </a:t>
            </a:r>
            <a:r>
              <a:rPr lang="ru-RU" sz="3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данного авторского материала заключается в том, что,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согласно ФГОС  </a:t>
            </a:r>
            <a:r>
              <a:rPr lang="ru-RU" sz="3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ДО, существует необходимость обеспечения педагогической поддержки семьи и повышения компетентности родителей (законных представителей) в вопросах развития индивидуальных способностей детей и коррекции нарушений их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развития.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3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    Развитие звуковой аналитико-синтетической деятельности важнейшая задача подготовки детей старшего дошкольного возраста к обучению грамоте. 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3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Комплексный подход к формированию таких компетенций у детей предполагает активное участие в процессе родителей, которые смогут самостоятельно все знания, умения, речевые навыки, полученные детьми во время занятий с логопедом, воспитателями, закрепить в домашней обстановке.</a:t>
            </a:r>
          </a:p>
          <a:p>
            <a:pPr algn="just">
              <a:spcBef>
                <a:spcPts val="100"/>
              </a:spcBef>
              <a:spcAft>
                <a:spcPts val="0"/>
              </a:spcAft>
            </a:pP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</a:p>
          <a:p>
            <a:pPr marL="0" indent="0" algn="just"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0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 fontScale="55000" lnSpcReduction="20000"/>
          </a:bodyPr>
          <a:lstStyle/>
          <a:p>
            <a:pPr lvl="0" algn="just">
              <a:lnSpc>
                <a:spcPct val="120000"/>
              </a:lnSpc>
              <a:spcBef>
                <a:spcPts val="100"/>
              </a:spcBef>
            </a:pPr>
            <a:r>
              <a:rPr lang="ru-RU" sz="15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Мы 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выделили направления в организации коррекционно –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развивающего процесса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, представили учебно – методический комплекс, который формирует  правильное произношение звуков, знакомство с буквами, </a:t>
            </a:r>
            <a:r>
              <a:rPr lang="ru-RU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анализирование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 и синтезирование слогов, плавного сознательного чтения, овладением печатанием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.</a:t>
            </a:r>
          </a:p>
          <a:p>
            <a:pPr lvl="0" algn="just">
              <a:lnSpc>
                <a:spcPct val="120000"/>
              </a:lnSpc>
              <a:spcBef>
                <a:spcPts val="10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Т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акже 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мы аргументируем свою собственную точку зрения, что выполнение разноплановых и интересных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Calibri"/>
              </a:rPr>
              <a:t>упражнений представленных в виде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схем, таблиц, карточек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Calibri"/>
              </a:rPr>
              <a:t>, 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Calibri"/>
              </a:rPr>
              <a:t>будет способствовать быстрому  знакомству и поможет разобраться с миром звуков и букв родного языка. </a:t>
            </a:r>
            <a:endParaRPr lang="ru-RU" sz="3200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Стимульный 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материал подобран грамотно, и опирается на идеологию ФГОС  ДО.</a:t>
            </a:r>
            <a:endParaRPr lang="ru-RU" sz="32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/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К  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каждой схеме, таблице, карточки   описаны инструкция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 использованию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6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Найти новые эффективные решения</a:t>
            </a:r>
            <a:r>
              <a:rPr lang="ru-RU" dirty="0">
                <a:solidFill>
                  <a:prstClr val="black"/>
                </a:solidFill>
              </a:rPr>
              <a:t> ,</a:t>
            </a:r>
            <a:r>
              <a:rPr lang="ru-RU" dirty="0" smtClean="0">
                <a:solidFill>
                  <a:schemeClr val="tx1"/>
                </a:solidFill>
              </a:rPr>
              <a:t> позволяющие сохранить детскую мотивацию  к деятельности - через реализацию практического материала по подготовке к обучению грамоте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«Звуки, буквы – я учу».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555</TotalTime>
  <Words>2330</Words>
  <Application>Microsoft Office PowerPoint</Application>
  <PresentationFormat>Экран (4:3)</PresentationFormat>
  <Paragraphs>343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Волна</vt:lpstr>
      <vt:lpstr>1_Волна</vt:lpstr>
      <vt:lpstr>ПОДГОТОВКА К ОБУЧЕНИЮ ГРАМОТЕ С  ИСПОЛЬЗОВАНИЕМ АВТОРСКОГО ПРАКТИЧЕСКОГО МАТЕРИАЛА «Звуки,  буквы   - я учу»  ДЛЯ ДЕТЕЙ С ОВЗ   6 - 7   ЛЕТ. МБДОУ –ДЕТСКИЙ САД №2 Из опыта </vt:lpstr>
      <vt:lpstr>Презентация PowerPoint</vt:lpstr>
      <vt:lpstr>Тематическое планирование.</vt:lpstr>
      <vt:lpstr>Тематическое планирование.</vt:lpstr>
      <vt:lpstr> </vt:lpstr>
      <vt:lpstr>Тематическое планирование.</vt:lpstr>
      <vt:lpstr>Актуальность</vt:lpstr>
      <vt:lpstr>Актуальность</vt:lpstr>
      <vt:lpstr>Цель.</vt:lpstr>
      <vt:lpstr>ЗАДАЧИ.</vt:lpstr>
      <vt:lpstr>Карточки в коррекционной работе по подготовке к обучению грамоте «звуки,буквы –я учу»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Диаграмма №2.Сравнительная диаграмма  .</vt:lpstr>
      <vt:lpstr>РЕЗУЛЬТАТ</vt:lpstr>
      <vt:lpstr>выводы</vt:lpstr>
      <vt:lpstr>ЖЕЛАЕМ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74</cp:revision>
  <cp:lastPrinted>2020-08-24T08:35:35Z</cp:lastPrinted>
  <dcterms:created xsi:type="dcterms:W3CDTF">2020-08-23T11:13:50Z</dcterms:created>
  <dcterms:modified xsi:type="dcterms:W3CDTF">2022-03-25T06:23:37Z</dcterms:modified>
</cp:coreProperties>
</file>