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8" r:id="rId9"/>
    <p:sldId id="269" r:id="rId10"/>
    <p:sldId id="270" r:id="rId11"/>
    <p:sldId id="273" r:id="rId12"/>
    <p:sldId id="274" r:id="rId13"/>
    <p:sldId id="275" r:id="rId14"/>
    <p:sldId id="276" r:id="rId15"/>
    <p:sldId id="271" r:id="rId16"/>
    <p:sldId id="272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8966" autoAdjust="0"/>
  </p:normalViewPr>
  <p:slideViewPr>
    <p:cSldViewPr>
      <p:cViewPr>
        <p:scale>
          <a:sx n="95" d="100"/>
          <a:sy n="95" d="100"/>
        </p:scale>
        <p:origin x="-1675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625446269921213E-2"/>
          <c:y val="0.1414884112490134"/>
          <c:w val="0.96476501137885884"/>
          <c:h val="0.700459434091542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вводная диагностика</c:v>
                </c:pt>
                <c:pt idx="1">
                  <c:v>итоговая диагностика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1.8</c:v>
                </c:pt>
                <c:pt idx="1">
                  <c:v>2.2000000000000002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D1-44F7-8992-66CFA720D62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вводная диагностика</c:v>
                </c:pt>
                <c:pt idx="1">
                  <c:v>итоговая диагностика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1.4</c:v>
                </c:pt>
                <c:pt idx="1">
                  <c:v>2.2999999999999998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3D1-44F7-8992-66CFA720D62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вводная диагностика</c:v>
                </c:pt>
                <c:pt idx="1">
                  <c:v>итоговая диагностика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0.9</c:v>
                </c:pt>
                <c:pt idx="1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3D1-44F7-8992-66CFA720D6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7712256"/>
        <c:axId val="37713792"/>
      </c:barChart>
      <c:catAx>
        <c:axId val="377122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7713792"/>
        <c:crosses val="autoZero"/>
        <c:auto val="1"/>
        <c:lblAlgn val="ctr"/>
        <c:lblOffset val="100"/>
        <c:noMultiLvlLbl val="0"/>
      </c:catAx>
      <c:valAx>
        <c:axId val="377137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712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2D8E-88E5-4BC1-A250-5FB3B57C67AE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CE09F-BFDF-479F-A44E-430DD739C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2D8E-88E5-4BC1-A250-5FB3B57C67AE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CE09F-BFDF-479F-A44E-430DD739C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2D8E-88E5-4BC1-A250-5FB3B57C67AE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CE09F-BFDF-479F-A44E-430DD739C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2D8E-88E5-4BC1-A250-5FB3B57C67AE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CE09F-BFDF-479F-A44E-430DD739C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2D8E-88E5-4BC1-A250-5FB3B57C67AE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CE09F-BFDF-479F-A44E-430DD739C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2D8E-88E5-4BC1-A250-5FB3B57C67AE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CE09F-BFDF-479F-A44E-430DD739C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2D8E-88E5-4BC1-A250-5FB3B57C67AE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CE09F-BFDF-479F-A44E-430DD739C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2D8E-88E5-4BC1-A250-5FB3B57C67AE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CE09F-BFDF-479F-A44E-430DD739C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2D8E-88E5-4BC1-A250-5FB3B57C67AE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CE09F-BFDF-479F-A44E-430DD739C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2D8E-88E5-4BC1-A250-5FB3B57C67AE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CE09F-BFDF-479F-A44E-430DD739C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42D8E-88E5-4BC1-A250-5FB3B57C67AE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CE09F-BFDF-479F-A44E-430DD739C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42D8E-88E5-4BC1-A250-5FB3B57C67AE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CE09F-BFDF-479F-A44E-430DD739C5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928693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Министерство образования и науки Калужской области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№ 50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Алёнушка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города Калуги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571612"/>
            <a:ext cx="7572428" cy="4857784"/>
          </a:xfrm>
        </p:spPr>
        <p:txBody>
          <a:bodyPr>
            <a:normAutofit fontScale="92500"/>
          </a:bodyPr>
          <a:lstStyle/>
          <a:p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457450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Система развивающих игр для формирования фонематических процессов у дошкольников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5-6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лет с тяжелыми нарушениями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речи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Подготовила учитель-логопед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Малушина Татьяна Александровна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высшая квалификационная категория</a:t>
            </a: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2023г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82" y="642917"/>
            <a:ext cx="2958814" cy="3786215"/>
          </a:xfrm>
          <a:prstGeom prst="rect">
            <a:avLst/>
          </a:prstGeom>
        </p:spPr>
      </p:pic>
      <p:pic>
        <p:nvPicPr>
          <p:cNvPr id="1026" name="Picture 2" descr="F:\АТТЕСТАЦИЯ\Списки\малушина\фотогалерея\IMG_20190916_124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000240"/>
            <a:ext cx="3000396" cy="4000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659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АТТЕСТАЦИЯ\Списки\малушина\фотогалерея\IMG_20190916_124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00042"/>
            <a:ext cx="2786082" cy="3857652"/>
          </a:xfrm>
          <a:prstGeom prst="rect">
            <a:avLst/>
          </a:prstGeom>
          <a:noFill/>
        </p:spPr>
      </p:pic>
      <p:pic>
        <p:nvPicPr>
          <p:cNvPr id="2051" name="Picture 3" descr="F:\АТТЕСТАЦИЯ\Списки\малушина\фотогалерея\IMG_20190916_130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857364"/>
            <a:ext cx="2714644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АТТЕСТАЦИЯ\Списки\малушина\фотогалерея\IMG_20190916_130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85729"/>
            <a:ext cx="3214710" cy="4095778"/>
          </a:xfrm>
          <a:prstGeom prst="rect">
            <a:avLst/>
          </a:prstGeom>
          <a:noFill/>
        </p:spPr>
      </p:pic>
      <p:pic>
        <p:nvPicPr>
          <p:cNvPr id="3075" name="Picture 3" descr="F:\АТТЕСТАЦИЯ\Списки\малушина\фотогалерея\IMG_20190916_13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643050"/>
            <a:ext cx="3268271" cy="450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АТТЕСТАЦИЯ\Списки\малушина\фотогалерея\IMG_20190916_142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57166"/>
            <a:ext cx="3000396" cy="4286280"/>
          </a:xfrm>
          <a:prstGeom prst="rect">
            <a:avLst/>
          </a:prstGeom>
          <a:noFill/>
        </p:spPr>
      </p:pic>
      <p:pic>
        <p:nvPicPr>
          <p:cNvPr id="4099" name="Picture 3" descr="F:\АТТЕСТАЦИЯ\Списки\малушина\фотогалерея\IMG_20190916_1424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071546"/>
            <a:ext cx="285752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АТТЕСТАЦИЯ\Списки\малушина\фотогалерея\IMG_20190917_0949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00174"/>
            <a:ext cx="3143272" cy="4500594"/>
          </a:xfrm>
          <a:prstGeom prst="rect">
            <a:avLst/>
          </a:prstGeom>
          <a:noFill/>
        </p:spPr>
      </p:pic>
      <p:pic>
        <p:nvPicPr>
          <p:cNvPr id="5123" name="Picture 3" descr="F:\АТТЕСТАЦИЯ\Списки\малушина\фотогалерея\IMG_20190917_1006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28604"/>
            <a:ext cx="3071834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АТТЕСТАЦИЯ\Списки\малушина\фотогалерея\IMG_20190917_101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2857520" cy="3238522"/>
          </a:xfrm>
          <a:prstGeom prst="rect">
            <a:avLst/>
          </a:prstGeom>
          <a:noFill/>
        </p:spPr>
      </p:pic>
      <p:pic>
        <p:nvPicPr>
          <p:cNvPr id="6147" name="Picture 3" descr="F:\АТТЕСТАЦИЯ\Списки\малушина\фотогалерея\IMG_20190917_1126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57167"/>
            <a:ext cx="2571768" cy="3643338"/>
          </a:xfrm>
          <a:prstGeom prst="rect">
            <a:avLst/>
          </a:prstGeom>
          <a:noFill/>
        </p:spPr>
      </p:pic>
      <p:pic>
        <p:nvPicPr>
          <p:cNvPr id="6148" name="Picture 4" descr="F:\АТТЕСТАЦИЯ\Списки\малушина\фотогалерея\IMG_20190919_1431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000372"/>
            <a:ext cx="2571768" cy="342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233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АТТЕСТАЦИЯ\Списки\малушина\фотогалерея\IMG_20190920_104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28604"/>
            <a:ext cx="2928958" cy="3857652"/>
          </a:xfrm>
          <a:prstGeom prst="rect">
            <a:avLst/>
          </a:prstGeom>
          <a:noFill/>
        </p:spPr>
      </p:pic>
      <p:pic>
        <p:nvPicPr>
          <p:cNvPr id="7171" name="Picture 3" descr="F:\АТТЕСТАЦИЯ\Списки\малушина\фотогалерея\IMG_20190920_1146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571612"/>
            <a:ext cx="3000396" cy="428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845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АТТЕСТАЦИЯ\Списки\малушина\фотогалерея\IMG_20190920_115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00042"/>
            <a:ext cx="3357586" cy="4286280"/>
          </a:xfrm>
          <a:prstGeom prst="rect">
            <a:avLst/>
          </a:prstGeom>
          <a:noFill/>
        </p:spPr>
      </p:pic>
      <p:pic>
        <p:nvPicPr>
          <p:cNvPr id="8195" name="Picture 3" descr="F:\АТТЕСТАЦИЯ\Списки\малушина\фотогалерея\IMG_20190920_142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928802"/>
            <a:ext cx="3000396" cy="4000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АТТЕСТАЦИЯ\Списки\малушина\фотогалерея\IMG_20190926_0908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28604"/>
            <a:ext cx="3214710" cy="4071966"/>
          </a:xfrm>
          <a:prstGeom prst="rect">
            <a:avLst/>
          </a:prstGeom>
          <a:noFill/>
        </p:spPr>
      </p:pic>
      <p:pic>
        <p:nvPicPr>
          <p:cNvPr id="9218" name="Picture 2" descr="F:\АТТЕСТАЦИЯ\Списки\малушина\фотогалерея\IMG_20190926_091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643050"/>
            <a:ext cx="3071834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3010346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latin typeface="Monotype Corsiva" panose="03010101010201010101" pitchFamily="66" charset="0"/>
              </a:rPr>
              <a:t/>
            </a:r>
            <a:br>
              <a:rPr lang="ru-RU" sz="6600" b="1" dirty="0" smtClean="0">
                <a:latin typeface="Monotype Corsiva" panose="03010101010201010101" pitchFamily="66" charset="0"/>
              </a:rPr>
            </a:br>
            <a:r>
              <a:rPr lang="ru-RU" sz="6600" b="1" dirty="0">
                <a:latin typeface="Monotype Corsiva" panose="03010101010201010101" pitchFamily="66" charset="0"/>
              </a:rPr>
              <a:t/>
            </a:r>
            <a:br>
              <a:rPr lang="ru-RU" sz="6600" b="1" dirty="0">
                <a:latin typeface="Monotype Corsiva" panose="03010101010201010101" pitchFamily="66" charset="0"/>
              </a:rPr>
            </a:br>
            <a:r>
              <a:rPr lang="ru-RU" sz="6600" b="1" dirty="0" smtClean="0">
                <a:latin typeface="Monotype Corsiva" panose="03010101010201010101" pitchFamily="66" charset="0"/>
              </a:rPr>
              <a:t>Спасибо </a:t>
            </a:r>
            <a:r>
              <a:rPr lang="ru-RU" sz="6600" b="1" dirty="0" smtClean="0">
                <a:latin typeface="Monotype Corsiva" panose="03010101010201010101" pitchFamily="66" charset="0"/>
              </a:rPr>
              <a:t>за внимание!</a:t>
            </a:r>
            <a:endParaRPr lang="ru-RU" sz="66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69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8136904" cy="4896544"/>
          </a:xfrm>
        </p:spPr>
        <p:txBody>
          <a:bodyPr>
            <a:normAutofit/>
          </a:bodyPr>
          <a:lstStyle/>
          <a:p>
            <a:r>
              <a:rPr lang="ru-RU" sz="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Monotype Corsiva" pitchFamily="66" charset="0"/>
                <a:cs typeface="Times New Roman" pitchFamily="18" charset="0"/>
              </a:rPr>
              <a:t>Цель проекта</a:t>
            </a:r>
            <a:r>
              <a:rPr lang="ru-RU" sz="4800" b="1" dirty="0" smtClean="0">
                <a:latin typeface="Monotype Corsiva" pitchFamily="66" charset="0"/>
                <a:cs typeface="Times New Roman" pitchFamily="18" charset="0"/>
              </a:rPr>
              <a:t>:</a:t>
            </a:r>
            <a:br>
              <a:rPr lang="ru-RU" sz="48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эффективной коррекционной работы по формированию фонематических процессов у дошкольников с ТНР через систему развивающих игр.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00013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Monotype Corsiva" pitchFamily="66" charset="0"/>
                <a:cs typeface="Times New Roman" pitchFamily="18" charset="0"/>
              </a:rPr>
              <a:t>Участники проекта.</a:t>
            </a:r>
            <a:endParaRPr lang="ru-RU" sz="3600" b="1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628800"/>
            <a:ext cx="7286676" cy="4071966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воспитатели логопедической группы</a:t>
            </a: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ТНР старшей группы</a:t>
            </a: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родители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Monotype Corsiva" pitchFamily="66" charset="0"/>
                <a:cs typeface="Times New Roman" pitchFamily="18" charset="0"/>
              </a:rPr>
              <a:t>Развитие фонематических процессов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857233"/>
            <a:ext cx="4040188" cy="428627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онтогенез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357298"/>
            <a:ext cx="4040188" cy="500066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2-4 неделя – реагирует на звуки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7-11 месяцев- откликается на слово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 месяцев- различает слова</a:t>
            </a:r>
            <a:endParaRPr lang="ru-RU" sz="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2-ой год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жизни-различает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звуки в соответствии с их признаками, понимает речь, говорит простые слова</a:t>
            </a:r>
            <a:endParaRPr lang="ru-RU" sz="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 года- большой объем слуховых впечатлений, осознание собственного ошибочного звукопроизношения</a:t>
            </a:r>
            <a:endParaRPr lang="ru-RU" sz="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 года- различает сходные фонемы на слух и в произношении</a:t>
            </a:r>
            <a:endParaRPr lang="ru-RU" sz="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 лет- начинают формироваться навыки элементарного звукового анализа</a:t>
            </a:r>
            <a:endParaRPr lang="ru-RU" sz="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 лет- формируется звуковой анализ и синтез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857233"/>
            <a:ext cx="4071966" cy="428628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дизонтогенез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4876" y="1357298"/>
            <a:ext cx="4071966" cy="500066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Фонетико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фонематическая сторона</a:t>
            </a:r>
          </a:p>
          <a:p>
            <a:pPr>
              <a:lnSpc>
                <a:spcPct val="15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речи характеризуется наличием множества </a:t>
            </a:r>
          </a:p>
          <a:p>
            <a:pPr>
              <a:lnSpc>
                <a:spcPct val="15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искажений, замен, смешений, нарушений </a:t>
            </a:r>
          </a:p>
          <a:p>
            <a:pPr>
              <a:lnSpc>
                <a:spcPct val="15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произношения мягких и твердых звуков, </a:t>
            </a:r>
          </a:p>
          <a:p>
            <a:pPr>
              <a:lnSpc>
                <a:spcPct val="15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шипящих, свистящих, африкат, звонких и </a:t>
            </a:r>
          </a:p>
          <a:p>
            <a:pPr>
              <a:lnSpc>
                <a:spcPct val="15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глухих звуков.</a:t>
            </a:r>
          </a:p>
          <a:p>
            <a:pPr>
              <a:lnSpc>
                <a:spcPct val="150000"/>
              </a:lnSpc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Несформированы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процессы  </a:t>
            </a:r>
          </a:p>
          <a:p>
            <a:pPr>
              <a:lnSpc>
                <a:spcPct val="15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дифференциации звуков .</a:t>
            </a:r>
          </a:p>
          <a:p>
            <a:pPr>
              <a:lnSpc>
                <a:spcPct val="15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Страдают  элементарные действия</a:t>
            </a:r>
          </a:p>
          <a:p>
            <a:pPr>
              <a:lnSpc>
                <a:spcPct val="15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звукового анализа- узнавание  звуков,</a:t>
            </a:r>
          </a:p>
          <a:p>
            <a:pPr>
              <a:lnSpc>
                <a:spcPct val="150000"/>
              </a:lnSpc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придумывание слова на  заданный звук.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00034" y="285728"/>
            <a:ext cx="7643866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Рабочий план реализации проекта.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учитель- логопед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714348" y="1714488"/>
          <a:ext cx="7929618" cy="45034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03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432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860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3311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 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родители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дети</a:t>
                      </a:r>
                    </a:p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703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индивидуальные беседы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консультации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открытые занятия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педагогические советы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неделя логопеда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родительские собрания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консультация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беседы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открытые занятия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неделя логопеда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почта логопеда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стенды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буклеты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диагностика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узнавание неречевых звуков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дифференциация речевых звуков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анализ и синтез речевых звукосочетаний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звуковой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анализ и синтез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4" name="Прямая со стрелкой 33"/>
          <p:cNvCxnSpPr/>
          <p:nvPr/>
        </p:nvCxnSpPr>
        <p:spPr>
          <a:xfrm rot="5400000">
            <a:off x="4143372" y="142873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0800000" flipV="1">
            <a:off x="2357422" y="1214422"/>
            <a:ext cx="121444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5072066" y="1214422"/>
            <a:ext cx="121444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00041"/>
            <a:ext cx="8572560" cy="1071571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Monotype Corsiva" pitchFamily="66" charset="0"/>
                <a:cs typeface="Times New Roman" pitchFamily="18" charset="0"/>
              </a:rPr>
              <a:t>Прогнозируемые   результаты </a:t>
            </a:r>
            <a:br>
              <a:rPr lang="ru-RU" sz="40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ru-RU" sz="4000" b="1" dirty="0" smtClean="0">
                <a:latin typeface="Monotype Corsiva" pitchFamily="66" charset="0"/>
                <a:cs typeface="Times New Roman" pitchFamily="18" charset="0"/>
              </a:rPr>
              <a:t>реализации  проекта.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643050"/>
            <a:ext cx="7429552" cy="4467244"/>
          </a:xfrm>
        </p:spPr>
        <p:txBody>
          <a:bodyPr>
            <a:noAutofit/>
          </a:bodyPr>
          <a:lstStyle/>
          <a:p>
            <a:pPr algn="l"/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Дошкольники: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сформируются фонематические процессы</a:t>
            </a:r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Педагоги: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пополнят и овладеют знаниями и методическими приемами по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формированию фонематических процессов у дошкольников</a:t>
            </a:r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Родители: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обогатят знания и умения владения практическим материалом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в семейном воспитании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642941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Monotype Corsiva" pitchFamily="66" charset="0"/>
                <a:cs typeface="Times New Roman" pitchFamily="18" charset="0"/>
              </a:rPr>
              <a:t>Оценка эффективности реализации проекта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285860"/>
            <a:ext cx="8286808" cy="5214974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основу реализации проекта был проведен эксперимент по методическим рекомендациям Быховской А.М. и Казовой Н.А., позволяющий исследовать состояние общего и речевого развития детей 4-7 лет с ОНР. </a:t>
            </a:r>
            <a:endParaRPr lang="ru-RU" sz="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диаграмме значительно видна, положительная динамика формирования фонематических процессов.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500166" y="3286124"/>
          <a:ext cx="635798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92869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Monotype Corsiva" pitchFamily="66" charset="0"/>
                <a:cs typeface="Times New Roman" pitchFamily="18" charset="0"/>
              </a:rPr>
              <a:t>Заключение.</a:t>
            </a:r>
            <a:endParaRPr lang="ru-RU" sz="4000" b="1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142984"/>
            <a:ext cx="8072494" cy="4495816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1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Предложенный проект показал как можно на практике использовать специально подобранные игры и упражнения в системе методов и приемов по развитию фонематических процессов у детей с ОНР.</a:t>
            </a:r>
          </a:p>
          <a:p>
            <a:pPr algn="l">
              <a:lnSpc>
                <a:spcPct val="11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Инновационный подход к организации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логопедической деятельности в игровой форме позволил решить несколько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задач:</a:t>
            </a:r>
            <a:endParaRPr 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10000"/>
              </a:lnSpc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-развить фонематическую систему дошкольников</a:t>
            </a:r>
          </a:p>
          <a:p>
            <a:pPr algn="l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-развить звуковой анализ и синтез</a:t>
            </a:r>
          </a:p>
          <a:p>
            <a:pPr algn="l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-исправить нарушения звукопроизношения</a:t>
            </a:r>
          </a:p>
          <a:p>
            <a:pPr algn="l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-развить высшие психические процессы</a:t>
            </a:r>
          </a:p>
          <a:p>
            <a:pPr algn="l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-сформировать предпосылки к школьному обучению</a:t>
            </a: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ФОТОГАЛЕРЕЯ.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3" name="Picture 4" descr="F:\АТТЕСТАЦИЯ\Списки\малушина\фотогалерея\IMG_20190926_0906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857364"/>
            <a:ext cx="3429024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381</Words>
  <Application>Microsoft Office PowerPoint</Application>
  <PresentationFormat>Экран (4:3)</PresentationFormat>
  <Paragraphs>113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Министерство образования и науки Калужской области Муниципальное бюджетное дошкольное образовательное учреждение  № 50 «Алёнушка» города Калуги</vt:lpstr>
      <vt:lpstr> Цель проекта:    Создание эффективной коррекционной работы по формированию фонематических процессов у дошкольников с ТНР через систему развивающих игр.</vt:lpstr>
      <vt:lpstr>Участники проекта.</vt:lpstr>
      <vt:lpstr>Развитие фонематических процессов.</vt:lpstr>
      <vt:lpstr>Презентация PowerPoint</vt:lpstr>
      <vt:lpstr> Прогнозируемые   результаты  реализации  проекта.  </vt:lpstr>
      <vt:lpstr>Оценка эффективности реализации проекта.</vt:lpstr>
      <vt:lpstr>Заключение.</vt:lpstr>
      <vt:lpstr>ФОТОГАЛЕРЕЯ.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Спасибо за внимание!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Калужской области Муниципальное бюджетное дошкольное образовательное учреждение  № 50 «Алёнушка» города Калуги</dc:title>
  <dc:creator>MINI</dc:creator>
  <cp:lastModifiedBy>User</cp:lastModifiedBy>
  <cp:revision>46</cp:revision>
  <dcterms:created xsi:type="dcterms:W3CDTF">2019-10-26T09:32:13Z</dcterms:created>
  <dcterms:modified xsi:type="dcterms:W3CDTF">2024-03-01T12:03:30Z</dcterms:modified>
</cp:coreProperties>
</file>