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90" r:id="rId4"/>
    <p:sldId id="284" r:id="rId5"/>
    <p:sldId id="274" r:id="rId6"/>
    <p:sldId id="281" r:id="rId7"/>
    <p:sldId id="282" r:id="rId8"/>
    <p:sldId id="275" r:id="rId9"/>
    <p:sldId id="277" r:id="rId10"/>
    <p:sldId id="278" r:id="rId11"/>
    <p:sldId id="276" r:id="rId12"/>
    <p:sldId id="279" r:id="rId13"/>
    <p:sldId id="280" r:id="rId14"/>
    <p:sldId id="286" r:id="rId15"/>
    <p:sldId id="283" r:id="rId16"/>
    <p:sldId id="287" r:id="rId17"/>
    <p:sldId id="288" r:id="rId18"/>
    <p:sldId id="289" r:id="rId19"/>
    <p:sldId id="291" r:id="rId20"/>
    <p:sldId id="293" r:id="rId21"/>
    <p:sldId id="273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40C"/>
    <a:srgbClr val="263E08"/>
    <a:srgbClr val="091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3728" autoAdjust="0"/>
  </p:normalViewPr>
  <p:slideViewPr>
    <p:cSldViewPr>
      <p:cViewPr varScale="1">
        <p:scale>
          <a:sx n="70" d="100"/>
          <a:sy n="70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BCCC71-01D5-40FE-BDD4-6C48B3E2AAE4}" type="datetimeFigureOut">
              <a:rPr lang="ru-RU" smtClean="0"/>
              <a:pPr/>
              <a:t>06.06.2023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4E94B2-453C-438A-8900-7F50EB75A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prezentacii.org/upload/cloud/18/09/75853/images/screen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393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93864" y="2204864"/>
            <a:ext cx="8756272" cy="1938992"/>
          </a:xfrm>
          <a:prstGeom prst="rect">
            <a:avLst/>
          </a:prstGeom>
          <a:scene3d>
            <a:camera prst="isometricRightUp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3C640C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Возможности природы в укреплении здоровья</a:t>
            </a:r>
          </a:p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3C640C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дошкольного возраста</a:t>
            </a:r>
            <a:endParaRPr lang="ru-RU" sz="4000" b="1" dirty="0">
              <a:solidFill>
                <a:srgbClr val="3C640C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8890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ookman Old Style" panose="02050604050505020204" pitchFamily="18" charset="0"/>
              </a:rPr>
              <a:t>МБОУ «</a:t>
            </a:r>
            <a:r>
              <a:rPr lang="ru-RU" sz="2000" dirty="0" err="1" smtClean="0">
                <a:latin typeface="Bookman Old Style" panose="02050604050505020204" pitchFamily="18" charset="0"/>
              </a:rPr>
              <a:t>Малоенисейская</a:t>
            </a:r>
            <a:r>
              <a:rPr lang="ru-RU" sz="2000" dirty="0" smtClean="0">
                <a:latin typeface="Bookman Old Style" panose="02050604050505020204" pitchFamily="18" charset="0"/>
              </a:rPr>
              <a:t> СОШ»-</a:t>
            </a:r>
          </a:p>
          <a:p>
            <a:r>
              <a:rPr lang="ru-RU" sz="2000" dirty="0" smtClean="0">
                <a:latin typeface="Bookman Old Style" panose="02050604050505020204" pitchFamily="18" charset="0"/>
              </a:rPr>
              <a:t>   структурное подразделение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0697" y="4526587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Подготовили: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latin typeface="Bookman Old Style" panose="02050604050505020204" pitchFamily="18" charset="0"/>
              </a:rPr>
              <a:t>Чеботарёва Л.М.,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latin typeface="Bookman Old Style" panose="02050604050505020204" pitchFamily="18" charset="0"/>
              </a:rPr>
              <a:t>                       </a:t>
            </a:r>
            <a:r>
              <a:rPr lang="ru-RU" sz="2400" dirty="0" smtClean="0">
                <a:latin typeface="Bookman Old Style" panose="02050604050505020204" pitchFamily="18" charset="0"/>
              </a:rPr>
              <a:t> воспитатель;</a:t>
            </a:r>
          </a:p>
          <a:p>
            <a:r>
              <a:rPr lang="ru-RU" sz="2400" dirty="0" smtClean="0">
                <a:latin typeface="Bookman Old Style" panose="02050604050505020204" pitchFamily="18" charset="0"/>
              </a:rPr>
              <a:t>                         </a:t>
            </a:r>
            <a:r>
              <a:rPr lang="ru-RU" sz="2400" dirty="0" err="1" smtClean="0">
                <a:latin typeface="Bookman Old Style" panose="02050604050505020204" pitchFamily="18" charset="0"/>
              </a:rPr>
              <a:t>Чепрасова</a:t>
            </a:r>
            <a:r>
              <a:rPr lang="ru-RU" sz="2400" dirty="0" smtClean="0">
                <a:latin typeface="Bookman Old Style" panose="02050604050505020204" pitchFamily="18" charset="0"/>
              </a:rPr>
              <a:t> А.И.,</a:t>
            </a:r>
          </a:p>
          <a:p>
            <a:r>
              <a:rPr lang="ru-RU" sz="2400" dirty="0" smtClean="0">
                <a:latin typeface="Bookman Old Style" panose="02050604050505020204" pitchFamily="18" charset="0"/>
              </a:rPr>
              <a:t>                 с</a:t>
            </a:r>
            <a:r>
              <a:rPr lang="ru-RU" sz="2400" dirty="0" smtClean="0">
                <a:latin typeface="Bookman Old Style" panose="02050604050505020204" pitchFamily="18" charset="0"/>
              </a:rPr>
              <a:t>тарший воспитатель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9972" y="611395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2023г.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" y="0"/>
            <a:ext cx="9130870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0073" y="3580"/>
            <a:ext cx="885698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580" algn="just"/>
            <a:r>
              <a:rPr lang="ru-RU" sz="2400" b="1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RU" sz="2400" b="1" u="sng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Точечный </a:t>
            </a:r>
            <a:r>
              <a:rPr lang="ru-RU" sz="2400" b="1" u="sng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массаж </a:t>
            </a:r>
            <a:endParaRPr lang="ru-RU" sz="2400" b="1" u="sng" dirty="0" smtClean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just"/>
            <a:r>
              <a:rPr lang="ru-RU" sz="2400" b="1" u="sng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b="1" u="sng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элементами дыхательной </a:t>
            </a:r>
            <a:r>
              <a:rPr lang="ru-RU" sz="2400" b="1" u="sng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гимнастики</a:t>
            </a:r>
            <a:endParaRPr lang="ru-RU" sz="1400" b="1" u="sng" dirty="0" smtClean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ru-RU" sz="1100" dirty="0" smtClean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Греем </a:t>
            </a:r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ручки</a:t>
            </a:r>
            <a:r>
              <a:rPr lang="en-US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(Соединить ладони, потереть ими до нагрева)</a:t>
            </a:r>
            <a:endParaRPr lang="ru-RU" sz="14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Греем кончик носа.</a:t>
            </a:r>
            <a:r>
              <a:rPr lang="en-US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(Слегка подергать кончик носа)</a:t>
            </a:r>
            <a:endParaRPr lang="ru-RU" sz="14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Тонкий носик.</a:t>
            </a:r>
            <a:r>
              <a:rPr lang="en-US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(Указательными пальцами слегка потянуть нос)</a:t>
            </a:r>
            <a:endParaRPr lang="ru-RU" sz="14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Греем ушки.</a:t>
            </a:r>
            <a:r>
              <a:rPr lang="en-US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(Указательным и большим пальцами по ушной раковине проводим сверху вниз)</a:t>
            </a:r>
            <a:endParaRPr lang="ru-RU" sz="14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Лебединая шейка.</a:t>
            </a:r>
            <a:r>
              <a:rPr lang="en-US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(Поглаживаем шею рука от грудного отдела до подбородка)</a:t>
            </a:r>
            <a:endParaRPr lang="ru-RU" sz="14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Носик, дыши!</a:t>
            </a:r>
            <a:r>
              <a:rPr lang="en-US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(Вдох через правую ноздрю выдох – через левую, а затем наоборот)</a:t>
            </a:r>
            <a:endParaRPr lang="ru-RU" sz="14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Сдуем снежинку. (Вдох через нос, выдох через рот</a:t>
            </a:r>
            <a:r>
              <a:rPr lang="en-US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(2-3 </a:t>
            </a:r>
            <a:r>
              <a:rPr lang="ru-RU" i="1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раза)</a:t>
            </a:r>
            <a:endParaRPr lang="ru-RU" sz="1400" dirty="0" smtClean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частичку</a:t>
            </a:r>
            <a:r>
              <a:rPr lang="en-US" sz="2400" b="1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 мы здесь нашли?</a:t>
            </a:r>
          </a:p>
          <a:p>
            <a:pPr lvl="0" algn="just"/>
            <a:r>
              <a:rPr lang="ru-RU" sz="2400" b="1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(Воздух)</a:t>
            </a:r>
            <a:endParaRPr lang="ru-RU" sz="2400" b="1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ZER\Desktop\проекты 2022\проект геокешинг\IMG-20221026-WA007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r="3422"/>
          <a:stretch/>
        </p:blipFill>
        <p:spPr bwMode="auto">
          <a:xfrm>
            <a:off x="323528" y="4384788"/>
            <a:ext cx="3476625" cy="2413635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ZER\Desktop\проекты 2022\проект геокешинг\IMG-20221026-WA007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b="23675"/>
          <a:stretch/>
        </p:blipFill>
        <p:spPr bwMode="auto">
          <a:xfrm>
            <a:off x="4932040" y="4112683"/>
            <a:ext cx="3937635" cy="2694305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476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"/>
            <a:ext cx="9144000" cy="6855499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7524" y="1783326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У нас в детском саду есть </a:t>
            </a:r>
            <a:r>
              <a:rPr lang="ru-RU" sz="2400" i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«колючее»</a:t>
            </a:r>
            <a:r>
              <a:rPr lang="ru-RU" sz="24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 дерево, которое зимой и летом одним цветом. Настой из него помогает залечивать ранки, уменьшает боль, а еще помогает при затрудненном дыхании. Что это за дерево? Фитонциды этого дерева полезны для дыхательной системы.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 descr="C:\Users\UZER\Desktop\проекты 2022\проект геокешинг\IMG-20221026-WA005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/>
          <a:stretch/>
        </p:blipFill>
        <p:spPr bwMode="auto">
          <a:xfrm>
            <a:off x="294938" y="4233287"/>
            <a:ext cx="3628390" cy="2463800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ZER\Desktop\проекты 2022\проект геокешинг\IMG-20221026-WA006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5" b="15858"/>
          <a:stretch/>
        </p:blipFill>
        <p:spPr bwMode="auto">
          <a:xfrm>
            <a:off x="4572000" y="3789040"/>
            <a:ext cx="4081780" cy="2771775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7524" y="399672"/>
            <a:ext cx="7877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Информационно- просветительская</a:t>
            </a:r>
          </a:p>
          <a:p>
            <a:r>
              <a:rPr lang="ru-RU" sz="2800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     работа с дошкольниками на</a:t>
            </a:r>
          </a:p>
          <a:p>
            <a:r>
              <a:rPr lang="ru-RU" sz="2800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           экологической тропе</a:t>
            </a:r>
            <a:endParaRPr lang="ru-RU" sz="28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4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90584" y="1710865"/>
            <a:ext cx="5400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простуде и ангине это первое средство, которое пьют с чаем, молоком. Его можно есть даже ложками. Что это? 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(мёд). Это </a:t>
            </a: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дерево растет там, где можно найти пчелок на территории нашего сада 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(эко- точка «Липа»).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</a:rPr>
              <a:t>Цветки липы обладают множеством полезных свойств, и все они сохраняются в продуктах пчеловодства, дополнительно сочетаясь с ферментами пчел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</a:rPr>
              <a:t>Липовый мед активно используют не только в пищу, но и для нанесения на кожу, волосы, для массажа и целебных ванн. </a:t>
            </a:r>
            <a:endParaRPr lang="ru-RU" sz="2000" dirty="0">
              <a:solidFill>
                <a:srgbClr val="263E08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ZER\Desktop\экология здоровья\лип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3631"/>
          <a:stretch/>
        </p:blipFill>
        <p:spPr bwMode="auto">
          <a:xfrm>
            <a:off x="342144" y="2924944"/>
            <a:ext cx="3095625" cy="3420110"/>
          </a:xfrm>
          <a:prstGeom prst="rect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5736" y="59451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Эко- точка «Липа»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5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83669" y="1186319"/>
            <a:ext cx="5904656" cy="567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у нас в детском саду можно взять сок? </a:t>
            </a:r>
            <a:r>
              <a:rPr lang="ru-RU" sz="2000" i="1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 </a:t>
            </a:r>
            <a:r>
              <a:rPr lang="ru-RU" sz="2000" b="1" i="1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  <a:r>
              <a:rPr lang="ru-RU" sz="2000" i="1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кухне).</a:t>
            </a: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А какие соки вы знаете? Чем они полезны? А какой чудодейственный сок можно найти весной на участках нашего детского сада? Этот сок добывают из дерева (эко- точка «Береза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D3C37"/>
                </a:solidFill>
                <a:latin typeface="Bookman Old Style" panose="02050604050505020204" pitchFamily="18" charset="0"/>
              </a:rPr>
              <a:t>Сок березы считается одним из самых питательных напитков. При этом данный продукт является практически безопасным, не вызывает аллергические реакции</a:t>
            </a:r>
            <a:r>
              <a:rPr lang="ru-RU" sz="2000" dirty="0" smtClean="0">
                <a:solidFill>
                  <a:srgbClr val="3D3C37"/>
                </a:solidFill>
                <a:latin typeface="Bookman Old Style" panose="02050604050505020204" pitchFamily="18" charset="0"/>
              </a:rPr>
              <a:t>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D3C37"/>
                </a:solidFill>
                <a:latin typeface="Bookman Old Style" panose="02050604050505020204" pitchFamily="18" charset="0"/>
              </a:rPr>
              <a:t>природный напиток активизирует обменные процессы, укрепляет иммунную систему. Содержащиеся в нем витамины способствуют увеличению сопротивляемости организма к вирусам и бактериям. </a:t>
            </a:r>
            <a:endParaRPr lang="ru-RU" sz="2000" dirty="0">
              <a:solidFill>
                <a:srgbClr val="263E08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ZER\Desktop\экология здоровья\IMG_20210915_1045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"/>
          <a:stretch/>
        </p:blipFill>
        <p:spPr bwMode="auto">
          <a:xfrm>
            <a:off x="203845" y="980728"/>
            <a:ext cx="2724150" cy="5726430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3768" y="334679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Эко- точка «Берёза»</a:t>
            </a:r>
            <a:endParaRPr lang="ru-RU" sz="28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76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-30780"/>
            <a:ext cx="9205758" cy="6919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83671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Эко- точка «Аптекарская грядка»</a:t>
            </a:r>
            <a:endParaRPr lang="ru-RU" sz="28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6512" y="1376419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На экологической тропе полезно познакомить дошкольников с лечебным действием и применением лекарственных трав для оздоровления своего 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организма. </a:t>
            </a: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Познакомить воспитанников какие лекарственные травы применяются при тех или иных заболеваниях и как их можно использовать.</a:t>
            </a:r>
            <a:endParaRPr lang="ru-RU" sz="2000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C:\Users\UZER\Desktop\экология здоровья\IMG_20210915_1049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/>
          <a:stretch/>
        </p:blipFill>
        <p:spPr bwMode="auto">
          <a:xfrm>
            <a:off x="251520" y="1643093"/>
            <a:ext cx="2823210" cy="4962525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ZER\Desktop\экология здоровья\7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28" y="4328622"/>
            <a:ext cx="5015865" cy="2314575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920040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pic>
        <p:nvPicPr>
          <p:cNvPr id="3" name="Рисунок 2" descr="C:\Users\UZER\Desktop\работа 2022\фото\IMG_20220112_1006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r="23306"/>
          <a:stretch/>
        </p:blipFill>
        <p:spPr bwMode="auto">
          <a:xfrm>
            <a:off x="323528" y="4498353"/>
            <a:ext cx="3248025" cy="2234565"/>
          </a:xfrm>
          <a:prstGeom prst="rect">
            <a:avLst/>
          </a:prstGeom>
          <a:noFill/>
          <a:ln w="19050">
            <a:solidFill>
              <a:srgbClr val="70AD47">
                <a:lumMod val="50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ZER\Desktop\работа 2022\фото\IMG_20220112_1006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r="5472"/>
          <a:stretch/>
        </p:blipFill>
        <p:spPr bwMode="auto">
          <a:xfrm>
            <a:off x="4716016" y="4365104"/>
            <a:ext cx="3744416" cy="2269967"/>
          </a:xfrm>
          <a:prstGeom prst="rect">
            <a:avLst/>
          </a:prstGeom>
          <a:noFill/>
          <a:ln w="19050">
            <a:solidFill>
              <a:srgbClr val="70AD47">
                <a:lumMod val="50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616130"/>
            <a:ext cx="8496944" cy="394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живого фильтра может расти - </a:t>
            </a:r>
            <a:r>
              <a:rPr lang="ru-RU" dirty="0" err="1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сансевьера</a:t>
            </a:r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Антимикробной активностью обладает алоэ, </a:t>
            </a:r>
            <a:r>
              <a:rPr lang="ru-RU" dirty="0" err="1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каланхоэ</a:t>
            </a:r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толстянка</a:t>
            </a:r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Китайская роза, </a:t>
            </a:r>
            <a:r>
              <a:rPr lang="ru-RU" dirty="0" err="1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сансевиера</a:t>
            </a:r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комнатный виноград, за 3 недели способны полностью очистить воздух в помещении. </a:t>
            </a:r>
            <a:r>
              <a:rPr lang="ru-RU" dirty="0" err="1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Каланхоэ</a:t>
            </a:r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алоэ - лекарственные растения, применяемые при лечении заболеваний дыхательных путей. Растения в </a:t>
            </a:r>
            <a:r>
              <a:rPr lang="ru-RU" dirty="0" smtClean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экологической комнате </a:t>
            </a:r>
            <a:r>
              <a:rPr lang="ru-RU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затеняют помещение, не мешают проникновению света. Любуясь красотой и разнообразием цветущих растений, дети приобретают положительные эмоции, психологическое равновесие. Каждое утро для детей должно начинаться с общения с природой. Ребята, ухаживая за растениями (поливают цветы, протирают листочки), приобретают не только трудовые навыки, знания о растениях, но и получают положительные эмоции.</a:t>
            </a:r>
            <a:endParaRPr lang="ru-RU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9985" y="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Комнатные растения-  резерв </a:t>
            </a:r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</a:rPr>
              <a:t>оздоровления </a:t>
            </a:r>
            <a:endParaRPr lang="ru-RU" sz="2000" b="1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       воздушной </a:t>
            </a:r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</a:rPr>
              <a:t>среды помещений 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73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1" y="-61560"/>
            <a:ext cx="9205758" cy="6919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643798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Эко- точка </a:t>
            </a:r>
          </a:p>
          <a:p>
            <a:r>
              <a:rPr lang="ru-RU" sz="3200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      «Птичья столовая»</a:t>
            </a:r>
            <a:endParaRPr lang="ru-RU" sz="32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8692" y="1833451"/>
            <a:ext cx="4952835" cy="437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здоровье детей влияет не только образ жизни, правильное питание, экологическая деятельность, но и наши мысли и поступки. Наблюдая за жизнью птиц зимой, дети узнают о необходимости оказания помощи птицам в разное время года. Хорошо, когда дети вместе с родителями изготавливают кормушки. После же приносят корм и сыплют его в кормушки, наблюдая, и обсуждая, какие птицы прилетают полакомиться на них.</a:t>
            </a:r>
            <a:endParaRPr lang="ru-RU" sz="20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75743"/>
            <a:ext cx="3543300" cy="3543300"/>
          </a:xfrm>
          <a:prstGeom prst="rect">
            <a:avLst/>
          </a:prstGeom>
          <a:ln w="19050">
            <a:solidFill>
              <a:srgbClr val="70AD47">
                <a:lumMod val="7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3116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" y="0"/>
            <a:ext cx="9205758" cy="6919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341638"/>
            <a:ext cx="6917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Игры с природным </a:t>
            </a:r>
          </a:p>
          <a:p>
            <a:r>
              <a:rPr lang="ru-RU" sz="3200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                 материалом…</a:t>
            </a:r>
            <a:endParaRPr lang="ru-RU" sz="32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7756" y="1484784"/>
            <a:ext cx="506472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природным материалом рано входят в жизнь ребенка. Ребенок, только научившись ходить, тянется к лопатке, пытается копать снег, песок, любит играть с водой. Природные факторы близки и интересны детям. Игры с природным материалом имеют неограниченный диапазон влияния на развитие личности ребенка. Они обеспечивают чувственный опыт ребенка, развивают анализаторы, сенсорные способности, развивается мышление, логические операции, умение обобщать, делать 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выводы.</a:t>
            </a:r>
            <a:endParaRPr lang="ru-RU" sz="20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ZER\Desktop\экология здоровья\IMG-20200914-WA00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14326" r="13237" b="9136"/>
          <a:stretch/>
        </p:blipFill>
        <p:spPr bwMode="auto">
          <a:xfrm>
            <a:off x="596920" y="950973"/>
            <a:ext cx="2691011" cy="1796143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ZER\Desktop\экология здоровья\IMG_20211222_1105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1" y="4994802"/>
            <a:ext cx="3324225" cy="1533525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</p:spPr>
      </p:pic>
      <p:pic>
        <p:nvPicPr>
          <p:cNvPr id="7" name="Рисунок 6" descr="C:\Users\UZER\Desktop\нг в фиолетовом лесу\проект. детский эксперимент\IMG-20211207-WA001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12181" r="17473" b="24467"/>
          <a:stretch/>
        </p:blipFill>
        <p:spPr bwMode="auto">
          <a:xfrm>
            <a:off x="296812" y="3167816"/>
            <a:ext cx="3209925" cy="136398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6920" y="2688046"/>
            <a:ext cx="156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с</a:t>
            </a:r>
            <a:r>
              <a:rPr lang="ru-RU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 песком</a:t>
            </a:r>
            <a:endParaRPr lang="ru-RU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4547882"/>
            <a:ext cx="156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с</a:t>
            </a:r>
            <a:r>
              <a:rPr lang="ru-RU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 водой</a:t>
            </a:r>
            <a:endParaRPr lang="ru-RU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568" y="647062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с</a:t>
            </a:r>
            <a:r>
              <a:rPr lang="ru-RU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о снегом</a:t>
            </a:r>
            <a:endParaRPr lang="ru-RU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4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" y="0"/>
            <a:ext cx="9205758" cy="6919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927" y="2561681"/>
            <a:ext cx="870506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Ещё один природный материал, который пользуется популярностью - это шишки. Они применяются для массажа. Вместо </a:t>
            </a:r>
            <a:r>
              <a:rPr lang="ru-RU" sz="2000" dirty="0" err="1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массажера</a:t>
            </a: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можно использовать еловые и сосновые шишки. Шишки также снимают раздражительность. Для этого надо подержать их в руке несколько минут, а затем выбросить.</a:t>
            </a:r>
            <a:endParaRPr lang="ru-RU" sz="20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2463" r="14563"/>
          <a:stretch/>
        </p:blipFill>
        <p:spPr>
          <a:xfrm>
            <a:off x="4891564" y="4653136"/>
            <a:ext cx="4137025" cy="2057400"/>
          </a:xfrm>
          <a:prstGeom prst="rect">
            <a:avLst/>
          </a:prstGeom>
          <a:ln w="28575">
            <a:solidFill>
              <a:srgbClr val="70AD47">
                <a:lumMod val="75000"/>
              </a:srgbClr>
            </a:solidFill>
          </a:ln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r="4348"/>
          <a:stretch/>
        </p:blipFill>
        <p:spPr>
          <a:xfrm>
            <a:off x="152927" y="4352909"/>
            <a:ext cx="4579620" cy="1981200"/>
          </a:xfrm>
          <a:prstGeom prst="rect">
            <a:avLst/>
          </a:prstGeom>
          <a:ln w="28575">
            <a:solidFill>
              <a:srgbClr val="70AD47">
                <a:lumMod val="75000"/>
              </a:srgbClr>
            </a:solidFill>
          </a:ln>
        </p:spPr>
      </p:pic>
      <p:pic>
        <p:nvPicPr>
          <p:cNvPr id="10" name="Рисунок 9" descr="C:\Users\UZER\Desktop\экология здоровья\166410126811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t="12511" r="21099"/>
          <a:stretch/>
        </p:blipFill>
        <p:spPr bwMode="auto">
          <a:xfrm>
            <a:off x="3041124" y="180431"/>
            <a:ext cx="3130550" cy="2381250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2353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" y="0"/>
            <a:ext cx="9205758" cy="6919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5710" y="1362422"/>
            <a:ext cx="43204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Для оздоровительной работы с дошкольниками целесообразно использовать прогулки- походы в лес, парк. Положительному воздействию на здоровье ребенка способствуют разнообразные природные средства: чистый насыщенный кислородом воздух, красивые пейзажи, поэтому придя в лес необходимо обязательно обращать на это внимание. Походы на относительно большие расстояния развивают у детей выносливость, укрепляют мускулатуру ног и всего тела, а также предупреждают заболевания сердечно- сосудистой, дыхательной системы, и опорно- двигательного аппарата. 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642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Роль родителей в укреплении</a:t>
            </a:r>
          </a:p>
          <a:p>
            <a:r>
              <a:rPr lang="ru-RU" sz="3200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         здоровья детей:</a:t>
            </a:r>
            <a:endParaRPr lang="ru-RU" sz="32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C:\Users\UZER\Desktop\экология здоровья\IMG-20211018-WA00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3"/>
          <a:stretch/>
        </p:blipFill>
        <p:spPr bwMode="auto">
          <a:xfrm>
            <a:off x="209177" y="1031992"/>
            <a:ext cx="2511425" cy="2676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ZER\Desktop\экология здоровья\IMG-20211015-WA00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1" b="15426"/>
          <a:stretch/>
        </p:blipFill>
        <p:spPr bwMode="auto">
          <a:xfrm>
            <a:off x="106233" y="3886236"/>
            <a:ext cx="2106930" cy="2675890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ZER\Desktop\экология здоровья\IMG-20211018-WA0006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16528" r="5420" b="2778"/>
          <a:stretch/>
        </p:blipFill>
        <p:spPr bwMode="auto">
          <a:xfrm>
            <a:off x="2315875" y="3068960"/>
            <a:ext cx="2489835" cy="2876550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2214" y="109740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Фёдорова Лиза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233" y="6544279"/>
            <a:ext cx="251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C640C"/>
                </a:solidFill>
                <a:latin typeface="Bookman Old Style" panose="02050604050505020204" pitchFamily="18" charset="0"/>
              </a:rPr>
              <a:t>Куренков Матвей</a:t>
            </a:r>
            <a:endParaRPr lang="ru-RU" b="1" dirty="0">
              <a:solidFill>
                <a:srgbClr val="3C640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0602" y="5900048"/>
            <a:ext cx="208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3C640C"/>
                </a:solidFill>
                <a:latin typeface="Bookman Old Style" panose="02050604050505020204" pitchFamily="18" charset="0"/>
              </a:rPr>
              <a:t>Зототых</a:t>
            </a:r>
            <a:r>
              <a:rPr lang="ru-RU" b="1" dirty="0" smtClean="0">
                <a:solidFill>
                  <a:srgbClr val="3C640C"/>
                </a:solidFill>
                <a:latin typeface="Bookman Old Style" panose="02050604050505020204" pitchFamily="18" charset="0"/>
              </a:rPr>
              <a:t> Лиза</a:t>
            </a:r>
            <a:endParaRPr lang="ru-RU" b="1" dirty="0">
              <a:solidFill>
                <a:srgbClr val="3C640C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7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" y="12255"/>
            <a:ext cx="9114882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8087" y="965281"/>
            <a:ext cx="8496944" cy="5774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Окружающая </a:t>
            </a: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среда, в которой мы живем сегодня в большой опасности. Горят леса, высыхают озера, мелеют реки и моря, исчезают редкие виды животных и птиц, загрязняется атмосфера, изменяется микроклимат в природе. А кто виноват? Из-за кого беда? В погоне за наживой и прибылью люди забывают о главном, что, губя природу, разрушают дом, в котором живут, разрушают свое здоровье и здоровье своих 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экологическое сознание человека, воспитывать в нем экологическую культуру, активное чувство любви к природе. Для решения этих задач благоприятным периодом является дошкольный возраст. Маленький ребенок познает мир с открытой душой и сердцем. И то, как он будет относиться к этому миру, научится, ли быть рачительным хозяином понимающим природу, воспринимающим себя, как часть единой экологической системы, во многом зависит от воспитателей и родителей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8307" y="18864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Актуальность:</a:t>
            </a:r>
            <a:endParaRPr lang="ru-RU" sz="32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92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" y="0"/>
            <a:ext cx="9114882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6079" y="548680"/>
            <a:ext cx="8640960" cy="607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это состояние полного физического, психического и социального благополучия, а не только отсутствие болезней или физических дефектов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источник, из которого мы черпаем знания, впечатления, силы, а самое главное здоровье, поэтому задача педагогов научить детей правильно пользоваться её дарами и никогда не терять связи с ней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C640C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	В результате практической </a:t>
            </a:r>
            <a:r>
              <a:rPr lang="ru-RU" altLang="ru-RU" dirty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деятельности и наблюдений, мы пришли к выводу, что окружающий мир наполнен чудесами, творимыми природой. Природа - это не просто наше окружение. Природа - дом человека. Человек - часть природы. Человек пользуется чистой водой и дышит воздухом, значит природа - источник силы и здоровья.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	Привлечено внимание как детей, так и родителей к тому, что чистота окружающей среды важная часть составляющая здоровья человека и всего живого на Земле. Если мы будем стараться как можно больше положительного </a:t>
            </a:r>
            <a:r>
              <a:rPr lang="ru-RU" altLang="ru-RU" dirty="0" smtClean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сделать </a:t>
            </a:r>
            <a:r>
              <a:rPr lang="ru-RU" altLang="ru-RU" dirty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для окружающей </a:t>
            </a:r>
            <a:r>
              <a:rPr lang="ru-RU" altLang="ru-RU" dirty="0" smtClean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среды, </a:t>
            </a:r>
            <a:r>
              <a:rPr lang="ru-RU" altLang="ru-RU" dirty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этим мы продлеваем свою жизнь и оздоровляем свой организм.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	Дети </a:t>
            </a:r>
            <a:r>
              <a:rPr lang="ru-RU" altLang="ru-RU" dirty="0">
                <a:solidFill>
                  <a:srgbClr val="3C640C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стали больше знать о способах сохранения и укрепления здоровья,  изменилось отношение самих ребят к своему здоровью.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3C640C"/>
              </a:solidFill>
              <a:effectLst/>
              <a:uLnTx/>
              <a:uFillTx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28636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C640C"/>
                </a:solidFill>
                <a:latin typeface="Bookman Old Style" panose="02050604050505020204" pitchFamily="18" charset="0"/>
              </a:rPr>
              <a:t>Заключение:</a:t>
            </a:r>
            <a:endParaRPr lang="ru-RU" sz="4000" b="1" dirty="0">
              <a:solidFill>
                <a:srgbClr val="3C640C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7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esent5.com/presentation/6711949_448896480/image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56" y="-171400"/>
            <a:ext cx="9188656" cy="68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6264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itchFamily="18" charset="0"/>
              </a:rPr>
              <a:t>Здоровье – это бесценный дар, который дан человеку самой природой!</a:t>
            </a:r>
          </a:p>
          <a:p>
            <a:pPr lvl="0" algn="ctr"/>
            <a:endParaRPr lang="ru-RU" sz="4000" b="1" dirty="0">
              <a:solidFill>
                <a:srgbClr val="263E08"/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pPr lvl="0" algn="ctr"/>
            <a:r>
              <a:rPr lang="ru-RU" sz="4000" b="1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itchFamily="18" charset="0"/>
              </a:rPr>
              <a:t>Будьте здоровы! </a:t>
            </a:r>
          </a:p>
        </p:txBody>
      </p:sp>
    </p:spTree>
    <p:extLst>
      <p:ext uri="{BB962C8B-B14F-4D97-AF65-F5344CB8AC3E}">
        <p14:creationId xmlns:p14="http://schemas.microsoft.com/office/powerpoint/2010/main" val="3782379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myslide.ru/documents_7/d818b40b9aec32d0596fdcdef3ae66ca/img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0"/>
            <a:ext cx="9130352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59632" y="2780928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Спасибо за</a:t>
            </a:r>
          </a:p>
          <a:p>
            <a:r>
              <a:rPr lang="ru-RU" sz="7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7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внимание!</a:t>
            </a:r>
            <a:endParaRPr lang="ru-RU" sz="7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" y="0"/>
            <a:ext cx="9114882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9512" y="126876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Цель:  </a:t>
            </a:r>
            <a:r>
              <a:rPr lang="ru-RU" altLang="ru-RU" sz="2400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Создать условия  для </a:t>
            </a:r>
            <a:r>
              <a:rPr lang="ru-RU" altLang="ru-RU" sz="2400" dirty="0" smtClean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просвещения, ознакомления </a:t>
            </a:r>
            <a:r>
              <a:rPr lang="ru-RU" altLang="ru-RU" sz="2400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детей со способами, секретами </a:t>
            </a:r>
            <a:r>
              <a:rPr lang="ru-RU" altLang="ru-RU" sz="2400" dirty="0" smtClean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сохранения и </a:t>
            </a:r>
            <a:r>
              <a:rPr lang="ru-RU" altLang="ru-RU" sz="2400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укрепления здоровья.</a:t>
            </a:r>
            <a:endParaRPr lang="ru-RU" altLang="ru-RU" sz="2400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70892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Задачи:</a:t>
            </a:r>
            <a:r>
              <a:rPr lang="ru-RU" altLang="ru-RU" sz="2400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solidFill>
                <a:srgbClr val="263E08"/>
              </a:solidFill>
              <a:latin typeface="Bookman Old Style" panose="020506040505050202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 Обобщить и систематизировать знания детей о здоровом образе жизни;</a:t>
            </a:r>
            <a:endParaRPr lang="ru-RU" altLang="ru-RU" sz="2400" dirty="0">
              <a:solidFill>
                <a:srgbClr val="263E08"/>
              </a:solidFill>
              <a:latin typeface="Bookman Old Style" panose="020506040505050202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 Способствовать экологически грамотному, безопасному для природы и собственного здоровья поведению.</a:t>
            </a:r>
            <a:endParaRPr lang="ru-RU" altLang="ru-RU" sz="2400" dirty="0">
              <a:solidFill>
                <a:srgbClr val="263E08"/>
              </a:solidFill>
              <a:latin typeface="Bookman Old Style" panose="020506040505050202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 Закрепить знания детей о </a:t>
            </a:r>
            <a:r>
              <a:rPr lang="ru-RU" altLang="ru-RU" sz="2400" dirty="0" smtClean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лекарственных растениях, деревьях </a:t>
            </a:r>
            <a:r>
              <a:rPr lang="ru-RU" altLang="ru-RU" sz="2400" dirty="0">
                <a:solidFill>
                  <a:srgbClr val="263E08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 их пользе для здоровья человека.</a:t>
            </a:r>
            <a:endParaRPr lang="ru-RU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5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" y="0"/>
            <a:ext cx="9114882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259632" y="515431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63E08"/>
                </a:solidFill>
                <a:latin typeface="Bookman Old Style" panose="02050604050505020204" pitchFamily="18" charset="0"/>
                <a:cs typeface="Times New Roman" pitchFamily="18" charset="0"/>
              </a:rPr>
              <a:t>Природа –</a:t>
            </a:r>
          </a:p>
          <a:p>
            <a:pPr algn="ctr"/>
            <a:r>
              <a:rPr lang="ru-RU" sz="3600" b="1" dirty="0" smtClean="0">
                <a:solidFill>
                  <a:srgbClr val="263E08"/>
                </a:solidFill>
                <a:latin typeface="Bookman Old Style" panose="02050604050505020204" pitchFamily="18" charset="0"/>
                <a:cs typeface="Times New Roman" pitchFamily="18" charset="0"/>
              </a:rPr>
              <a:t> источник здоровья</a:t>
            </a:r>
            <a:r>
              <a:rPr lang="ru-RU" sz="36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!</a:t>
            </a:r>
            <a:endParaRPr lang="ru-RU" sz="36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6326" y="1856879"/>
            <a:ext cx="42649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itchFamily="18" charset="0"/>
              </a:rPr>
              <a:t>Общение с природой, является одним из важнейших  факторов, сохраняющих здоровье человека, служащий как средство для снятия нервно –эмоциональных нагрузок, восстановление сил и душевного равновесия.</a:t>
            </a:r>
            <a:endParaRPr lang="ru-RU" sz="2400" dirty="0">
              <a:solidFill>
                <a:prstClr val="black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338" y="3140968"/>
            <a:ext cx="4514952" cy="357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80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41"/>
            <a:ext cx="9144000" cy="6858000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1695379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400" b="1" u="sng" dirty="0" smtClean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</a:t>
            </a:r>
          </a:p>
          <a:p>
            <a:pPr algn="just"/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привыкли говорить: «Солнце, воздух и вода - наши лучшие друзья»</a:t>
            </a:r>
          </a:p>
          <a:p>
            <a:pPr algn="just"/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Почему?</a:t>
            </a:r>
          </a:p>
          <a:p>
            <a:pPr algn="just"/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Солнце - очень полезное средство закаливания, укрепляет нервную систему, помогает в коже образовываться витамину «Д», </a:t>
            </a:r>
            <a:r>
              <a:rPr lang="ru-RU" sz="2400" dirty="0" smtClean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он очень полезный для организма.  Давайте </a:t>
            </a:r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постоим под солнышком и сделаем солнечную позу: </a:t>
            </a:r>
            <a:r>
              <a:rPr lang="ru-RU" sz="2400" dirty="0" smtClean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Представьте жаркий день, солнце над вами, а вы тянитесь к нему. Выше </a:t>
            </a:r>
            <a:r>
              <a:rPr lang="ru-RU" sz="2400" dirty="0" smtClean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выше</a:t>
            </a:r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тело наливается силой, бодростью, энергией, становится сильным, стройным, гибким...</a:t>
            </a:r>
          </a:p>
          <a:p>
            <a:pPr algn="just"/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Но! Можно ли так долго стоять</a:t>
            </a:r>
            <a:r>
              <a:rPr lang="ru-RU" sz="2400" dirty="0" smtClean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?(нет)  </a:t>
            </a:r>
            <a:r>
              <a:rPr lang="ru-RU" sz="2400" dirty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 Правильно, солнце может нам и </a:t>
            </a:r>
            <a:r>
              <a:rPr lang="ru-RU" sz="2400" dirty="0" smtClean="0">
                <a:solidFill>
                  <a:srgbClr val="3C64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навредить. Все должно быть в меру. </a:t>
            </a:r>
            <a:endParaRPr lang="ru-RU" sz="2400" dirty="0">
              <a:solidFill>
                <a:srgbClr val="3C64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88640"/>
            <a:ext cx="1680338" cy="16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4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" y="1982"/>
            <a:ext cx="9120992" cy="6856017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7544" y="116632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Чистый воздух- </a:t>
            </a:r>
          </a:p>
          <a:p>
            <a:r>
              <a:rPr lang="ru-RU" sz="3200" b="1" dirty="0"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latin typeface="Bookman Old Style" panose="02050604050505020204" pitchFamily="18" charset="0"/>
              </a:rPr>
              <a:t>        залог здоровья легких!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 descr="C:\Users\UZER\Desktop\мой лучший проект\0\16703109694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9412"/>
            <a:ext cx="5153025" cy="5153025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74687" y="2996952"/>
            <a:ext cx="3579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Участие в озеленении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latin typeface="Bookman Old Style" panose="02050604050505020204" pitchFamily="18" charset="0"/>
              </a:rPr>
              <a:t>   территории ДОУ:</a:t>
            </a:r>
          </a:p>
          <a:p>
            <a:r>
              <a:rPr lang="ru-RU" sz="2400" dirty="0" smtClean="0">
                <a:latin typeface="Bookman Old Style" panose="02050604050505020204" pitchFamily="18" charset="0"/>
              </a:rPr>
              <a:t>      посадка дубов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01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" y="-4644"/>
            <a:ext cx="9140624" cy="6862644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8365" y="90160"/>
            <a:ext cx="7345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Трудовая деятельность на чистом 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воздухе благоприятно </a:t>
            </a:r>
            <a:r>
              <a:rPr lang="ru-RU" sz="20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укреплению здоровья детей. </a:t>
            </a:r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Физический труд, в сочетании с игрой и отдыхом, положительно влияет на мышечную работу. У ребенка, таким образом, тренируются мышцы.</a:t>
            </a:r>
            <a:endParaRPr lang="ru-RU" sz="2000" dirty="0">
              <a:solidFill>
                <a:srgbClr val="263E08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ZER\Desktop\мой лучший проект\0\16703119791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95" y="1700808"/>
            <a:ext cx="4267200" cy="4267200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</p:spPr>
      </p:pic>
      <p:pic>
        <p:nvPicPr>
          <p:cNvPr id="6" name="Рисунок 5" descr="C:\Users\UZER\Desktop\мой лучший проект\0\16703072634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5" y="2132856"/>
            <a:ext cx="4314825" cy="4314825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28833" y="5968008"/>
            <a:ext cx="403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Проявляя заботу о природе- заботимся о своем здоровье!</a:t>
            </a:r>
            <a:endParaRPr lang="ru-RU" sz="2000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43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" y="0"/>
            <a:ext cx="9112024" cy="6855106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12" y="2491717"/>
            <a:ext cx="3323681" cy="24928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3310" y="2492896"/>
            <a:ext cx="770485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9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Переходим скорее в лес, под сосны.</a:t>
            </a:r>
          </a:p>
          <a:p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 лесу под соснами - красота.</a:t>
            </a:r>
          </a:p>
          <a:p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а воздух здесь - сама чистота!</a:t>
            </a:r>
          </a:p>
          <a:p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только здесь природой</a:t>
            </a:r>
          </a:p>
          <a:p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любоваться!</a:t>
            </a:r>
          </a:p>
          <a:p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дыхательной гимнастикой</a:t>
            </a:r>
          </a:p>
          <a:p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заниматься</a:t>
            </a: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9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«Дровосек»: вдох - руки вверх, выдох - резко опустить.</a:t>
            </a:r>
          </a:p>
          <a:p>
            <a:pPr>
              <a:buFont typeface="+mj-lt"/>
              <a:buAutoNum type="arabicPeriod"/>
            </a:pPr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«Поймай комара»: вдох, выдох - з-з-з, хлопок.</a:t>
            </a:r>
          </a:p>
          <a:p>
            <a:pPr>
              <a:buFont typeface="+mj-lt"/>
              <a:buAutoNum type="arabicPeriod"/>
            </a:pPr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«Косарь»: вдох - руки в стороны, вправо ; выдох - руки влево - «жук».</a:t>
            </a:r>
          </a:p>
          <a:p>
            <a:pPr>
              <a:buFont typeface="+mj-lt"/>
              <a:buAutoNum type="arabicPeriod"/>
            </a:pPr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«Кукушка»: вдох - присесть, выдох - «ку-ку, куку, куку»</a:t>
            </a:r>
          </a:p>
          <a:p>
            <a:pPr>
              <a:buFont typeface="+mj-lt"/>
              <a:buAutoNum type="arabicPeriod"/>
            </a:pPr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лесу»: вдох, выдох - «ау»</a:t>
            </a:r>
          </a:p>
        </p:txBody>
      </p:sp>
      <p:pic>
        <p:nvPicPr>
          <p:cNvPr id="8" name="Рисунок 7" descr="C:\Users\UZER\Desktop\фото\IMG_20220819_1239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5" r="9726" b="43993"/>
          <a:stretch/>
        </p:blipFill>
        <p:spPr bwMode="auto">
          <a:xfrm>
            <a:off x="201860" y="172804"/>
            <a:ext cx="6074529" cy="2521709"/>
          </a:xfrm>
          <a:prstGeom prst="rect">
            <a:avLst/>
          </a:prstGeom>
          <a:noFill/>
          <a:ln w="19050">
            <a:solidFill>
              <a:srgbClr val="70AD47">
                <a:lumMod val="75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11347" y="1433658"/>
            <a:ext cx="226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«Хвойный </a:t>
            </a:r>
          </a:p>
          <a:p>
            <a:r>
              <a:rPr lang="ru-RU" sz="2000" b="1" dirty="0">
                <a:solidFill>
                  <a:srgbClr val="263E08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smtClean="0">
                <a:solidFill>
                  <a:srgbClr val="263E08"/>
                </a:solidFill>
                <a:latin typeface="Bookman Old Style" panose="02050604050505020204" pitchFamily="18" charset="0"/>
              </a:rPr>
              <a:t>    островок»</a:t>
            </a:r>
            <a:endParaRPr lang="ru-RU" sz="2000" b="1" dirty="0">
              <a:solidFill>
                <a:srgbClr val="263E08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8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80aahvkuapc1be.xn--p1ai/800/600/https/studfile.net/html/2706/286/html_s9HJhwmhzs.HPrb/htmlconvd-VQVHFo2x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" y="8092"/>
            <a:ext cx="9133728" cy="6849908"/>
          </a:xfrm>
          <a:prstGeom prst="rect">
            <a:avLst/>
          </a:prstGeom>
          <a:noFill/>
          <a:ln w="28575">
            <a:solidFill>
              <a:srgbClr val="70AD47">
                <a:lumMod val="75000"/>
              </a:srgb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656" y="1556792"/>
            <a:ext cx="86409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Вокруг нас и в каждом из нас есть воздух. Давайте</a:t>
            </a:r>
            <a:r>
              <a:rPr lang="ru-RU" sz="24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проверим, так ли </a:t>
            </a:r>
            <a:r>
              <a:rPr lang="ru-RU" sz="24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это! </a:t>
            </a:r>
            <a:r>
              <a:rPr lang="ru-RU" sz="2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теперь подуйте на свои ладони. Что вы чувствуете? Теплый ветерок. Это говорит о, что в нашем организме есть воздух и мы его выдыхаем из легких</a:t>
            </a:r>
            <a:r>
              <a:rPr lang="ru-RU" sz="2400" dirty="0" smtClean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49580" algn="just">
              <a:spcAft>
                <a:spcPts val="0"/>
              </a:spcAft>
            </a:pPr>
            <a:endParaRPr lang="ru-RU" sz="2400" dirty="0">
              <a:solidFill>
                <a:srgbClr val="263E08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дыханья жизни нет,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дыханья меркнет свет.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Дышат птицы и цветы,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Дышат он и я и ты.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263E08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Чтобы быть крепкими, сильными, и не болеть, нужно правильно дышать. А ещё, уметь делать самомассаж. </a:t>
            </a:r>
          </a:p>
        </p:txBody>
      </p:sp>
    </p:spTree>
    <p:extLst>
      <p:ext uri="{BB962C8B-B14F-4D97-AF65-F5344CB8AC3E}">
        <p14:creationId xmlns:p14="http://schemas.microsoft.com/office/powerpoint/2010/main" val="235502818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853</TotalTime>
  <Words>1123</Words>
  <Application>Microsoft Office PowerPoint</Application>
  <PresentationFormat>Экран (4:3)</PresentationFormat>
  <Paragraphs>111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Bookman Old Style</vt:lpstr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UZER</cp:lastModifiedBy>
  <cp:revision>89</cp:revision>
  <dcterms:created xsi:type="dcterms:W3CDTF">2012-12-01T18:18:06Z</dcterms:created>
  <dcterms:modified xsi:type="dcterms:W3CDTF">2023-06-06T06:42:55Z</dcterms:modified>
</cp:coreProperties>
</file>