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64" r:id="rId3"/>
    <p:sldId id="260" r:id="rId4"/>
    <p:sldId id="263" r:id="rId5"/>
    <p:sldId id="268" r:id="rId6"/>
    <p:sldId id="265" r:id="rId7"/>
    <p:sldId id="269" r:id="rId8"/>
    <p:sldId id="266" r:id="rId9"/>
    <p:sldId id="270" r:id="rId10"/>
    <p:sldId id="271" r:id="rId11"/>
    <p:sldId id="272" r:id="rId12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B3C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06" autoAdjust="0"/>
    <p:restoredTop sz="94660"/>
  </p:normalViewPr>
  <p:slideViewPr>
    <p:cSldViewPr snapToGrid="0">
      <p:cViewPr varScale="1">
        <p:scale>
          <a:sx n="87" d="100"/>
          <a:sy n="87" d="100"/>
        </p:scale>
        <p:origin x="389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784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r>
              <a:rPr lang="en-US"/>
              <a:t>01.09.2016</a:t>
            </a:r>
            <a:endParaRPr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fld id="{73F7AA83-DE31-4E93-AB07-EF7FB05F667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212903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r>
              <a:rPr lang="en-US"/>
              <a:t>01.09.2016</a:t>
            </a:r>
            <a:endParaRPr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/>
          </a:p>
        </p:txBody>
      </p:sp>
      <p:sp>
        <p:nvSpPr>
          <p:cNvPr id="5" name="Заполнитель заме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t>Щелкните, чтобы изменить стили текста образца слайда</a:t>
            </a:r>
          </a:p>
          <a:p>
            <a:pPr lvl="1" rtl="0"/>
            <a:r>
              <a:t>Второй уровень</a:t>
            </a:r>
          </a:p>
          <a:p>
            <a:pPr lvl="2" rtl="0"/>
            <a:r>
              <a:t>Третий уровень</a:t>
            </a:r>
          </a:p>
          <a:p>
            <a:pPr lvl="3" rtl="0"/>
            <a:r>
              <a:t>Четвертый уровень</a:t>
            </a:r>
          </a:p>
          <a:p>
            <a:pPr lvl="4" rtl="0"/>
            <a:r>
              <a:t>Пятый уровень</a:t>
            </a:r>
          </a:p>
        </p:txBody>
      </p:sp>
      <p:sp>
        <p:nvSpPr>
          <p:cNvPr id="6" name="Заполнитель нижне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fld id="{935E2820-AFE1-45FA-949E-17BDB534E1D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579979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4" name="Заполнитель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935E2820-AFE1-45FA-949E-17BDB534E1D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915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65213" y="304800"/>
            <a:ext cx="7091361" cy="2793906"/>
          </a:xfrm>
        </p:spPr>
        <p:txBody>
          <a:bodyPr rtlCol="0" anchor="b">
            <a:normAutofit/>
          </a:bodyPr>
          <a:lstStyle>
            <a:lvl1pPr algn="l" rtl="0">
              <a:lnSpc>
                <a:spcPct val="80000"/>
              </a:lnSpc>
              <a:defRPr sz="6600"/>
            </a:lvl1pPr>
          </a:lstStyle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65213" y="3108804"/>
            <a:ext cx="7091361" cy="8382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accent2"/>
                </a:solidFill>
              </a:defRPr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01.09.2016</a:t>
            </a:r>
            <a:endParaRPr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905470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01.09.2016</a:t>
            </a:r>
            <a:endParaRPr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7666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865014" y="304801"/>
            <a:ext cx="1715800" cy="5410200"/>
          </a:xfrm>
        </p:spPr>
        <p:txBody>
          <a:bodyPr vert="eaVert" rtlCol="0"/>
          <a:lstStyle/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209800" y="304801"/>
            <a:ext cx="7502814" cy="5410200"/>
          </a:xfrm>
        </p:spPr>
        <p:txBody>
          <a:bodyPr vert="eaVert"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01.09.2016</a:t>
            </a:r>
            <a:endParaRPr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994977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01.09.2016</a:t>
            </a:r>
            <a:endParaRPr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89990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80013" y="1600200"/>
            <a:ext cx="6400801" cy="2486025"/>
          </a:xfrm>
        </p:spPr>
        <p:txBody>
          <a:bodyPr rtlCol="0" anchor="b">
            <a:normAutofit/>
          </a:bodyPr>
          <a:lstStyle>
            <a:lvl1pPr algn="l" rtl="0">
              <a:defRPr sz="5200"/>
            </a:lvl1pPr>
          </a:lstStyle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5180011" y="4105029"/>
            <a:ext cx="6400801" cy="914400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2000">
                <a:solidFill>
                  <a:schemeClr val="accent2"/>
                </a:solidFill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01.09.2016</a:t>
            </a:r>
            <a:endParaRPr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17916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208213" y="1600200"/>
            <a:ext cx="4572000" cy="4114800"/>
          </a:xfrm>
        </p:spPr>
        <p:txBody>
          <a:bodyPr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008813" y="1600200"/>
            <a:ext cx="4572000" cy="4114800"/>
          </a:xfrm>
        </p:spPr>
        <p:txBody>
          <a:bodyPr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01.09.2016</a:t>
            </a:r>
            <a:endParaRPr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07751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08213" y="1600200"/>
            <a:ext cx="4572000" cy="823912"/>
          </a:xfrm>
        </p:spPr>
        <p:txBody>
          <a:bodyPr rtlCol="0" anchor="ctr">
            <a:noAutofit/>
          </a:bodyPr>
          <a:lstStyle>
            <a:lvl1pPr marL="0" indent="0" algn="l" rtl="0">
              <a:spcBef>
                <a:spcPts val="0"/>
              </a:spcBef>
              <a:buNone/>
              <a:defRPr sz="2100" b="0">
                <a:solidFill>
                  <a:schemeClr val="accent2"/>
                </a:solidFill>
              </a:defRPr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208213" y="2505075"/>
            <a:ext cx="4572000" cy="3337560"/>
          </a:xfrm>
        </p:spPr>
        <p:txBody>
          <a:bodyPr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7008813" y="1600200"/>
            <a:ext cx="4572000" cy="823912"/>
          </a:xfrm>
        </p:spPr>
        <p:txBody>
          <a:bodyPr rtlCol="0" anchor="ctr">
            <a:noAutofit/>
          </a:bodyPr>
          <a:lstStyle>
            <a:lvl1pPr marL="0" indent="0" algn="l" rtl="0">
              <a:spcBef>
                <a:spcPts val="0"/>
              </a:spcBef>
              <a:buNone/>
              <a:defRPr sz="2100" b="0">
                <a:solidFill>
                  <a:schemeClr val="accent2"/>
                </a:solidFill>
              </a:defRPr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7008813" y="2505075"/>
            <a:ext cx="4572000" cy="3337560"/>
          </a:xfrm>
        </p:spPr>
        <p:txBody>
          <a:bodyPr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01.09.2016</a:t>
            </a:r>
            <a:endParaRPr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33046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01.09.2016</a:t>
            </a:r>
            <a:endParaRPr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98309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01.09.2016</a:t>
            </a:r>
            <a:endParaRPr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22526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37612" y="2277477"/>
            <a:ext cx="2743201" cy="2322178"/>
          </a:xfrm>
        </p:spPr>
        <p:txBody>
          <a:bodyPr rtlCol="0" anchor="b">
            <a:normAutofit/>
          </a:bodyPr>
          <a:lstStyle>
            <a:lvl1pPr algn="l" rtl="0">
              <a:defRPr sz="2600">
                <a:solidFill>
                  <a:schemeClr val="accent2"/>
                </a:solidFill>
              </a:defRPr>
            </a:lvl1pPr>
          </a:lstStyle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3813" y="533400"/>
            <a:ext cx="6858000" cy="48006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837614" y="4583187"/>
            <a:ext cx="2743200" cy="1131813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000"/>
              </a:spcBef>
              <a:buNone/>
              <a:defRPr sz="14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01.09.2016</a:t>
            </a:r>
            <a:endParaRPr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97700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37612" y="2277477"/>
            <a:ext cx="2743201" cy="2322178"/>
          </a:xfrm>
        </p:spPr>
        <p:txBody>
          <a:bodyPr rtlCol="0" anchor="b">
            <a:normAutofit/>
          </a:bodyPr>
          <a:lstStyle>
            <a:lvl1pPr algn="l" rtl="0">
              <a:defRPr sz="2600">
                <a:solidFill>
                  <a:schemeClr val="accent2"/>
                </a:solidFill>
              </a:defRPr>
            </a:lvl1pPr>
          </a:lstStyle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293812" y="533400"/>
            <a:ext cx="6858001" cy="4800600"/>
          </a:xfrm>
          <a:prstGeom prst="roundRect">
            <a:avLst>
              <a:gd name="adj" fmla="val 4409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/>
          </a:p>
        </p:txBody>
      </p:sp>
      <p:sp>
        <p:nvSpPr>
          <p:cNvPr id="3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/>
          </p:cNvSpPr>
          <p:nvPr>
            <p:ph type="pic" idx="1"/>
          </p:nvPr>
        </p:nvSpPr>
        <p:spPr>
          <a:xfrm>
            <a:off x="1408112" y="647700"/>
            <a:ext cx="6629400" cy="4572000"/>
          </a:xfrm>
          <a:prstGeom prst="roundRect">
            <a:avLst>
              <a:gd name="adj" fmla="val 3725"/>
            </a:avLst>
          </a:prstGeom>
        </p:spPr>
        <p:txBody>
          <a:bodyPr tIns="914400" rtlCol="0">
            <a:normAutofit/>
          </a:bodyPr>
          <a:lstStyle>
            <a:lvl1pPr marL="0" indent="0" algn="ctr" rtl="0">
              <a:buNone/>
              <a:defRPr sz="24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ru-RU" smtClean="0"/>
              <a:t>Вставка рисунка</a:t>
            </a:r>
            <a:endParaRPr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837614" y="4583187"/>
            <a:ext cx="2743200" cy="1131813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000"/>
              </a:spcBef>
              <a:buNone/>
              <a:defRPr sz="14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01.09.2016</a:t>
            </a:r>
            <a:endParaRPr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39301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08213" y="304800"/>
            <a:ext cx="9372600" cy="12004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ru"/>
              <a:t>Стиль образца заголовка</a:t>
            </a:r>
            <a:endParaRPr dirty="0"/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2208213" y="1600200"/>
            <a:ext cx="93726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"/>
              <a:t>Щелкните, чтобы изменить стили текста образца слайда</a:t>
            </a:r>
          </a:p>
          <a:p>
            <a:pPr lvl="1" rtl="0"/>
            <a:r>
              <a:rPr lang="ru"/>
              <a:t>Второй уровень</a:t>
            </a:r>
          </a:p>
          <a:p>
            <a:pPr lvl="2" rtl="0"/>
            <a:r>
              <a:rPr lang="ru"/>
              <a:t>Третий уровень</a:t>
            </a:r>
          </a:p>
          <a:p>
            <a:pPr lvl="3" rtl="0"/>
            <a:r>
              <a:rPr lang="ru"/>
              <a:t>Четвертый уровень</a:t>
            </a:r>
          </a:p>
          <a:p>
            <a:pPr lvl="4" rtl="0"/>
            <a:r>
              <a:rPr lang="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253576" y="6505078"/>
            <a:ext cx="964036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2"/>
                </a:solidFill>
              </a:defRPr>
            </a:lvl1pPr>
          </a:lstStyle>
          <a:p>
            <a:pPr rtl="0"/>
            <a:r>
              <a:rPr lang="en-US"/>
              <a:t>01.09.2016</a:t>
            </a:r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280159" y="6505078"/>
            <a:ext cx="687641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2"/>
                </a:solidFill>
              </a:defRPr>
            </a:lvl1pPr>
          </a:lstStyle>
          <a:p>
            <a:pPr rtl="0"/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580814" y="6280298"/>
            <a:ext cx="533399" cy="3491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0">
              <a:defRPr sz="1100" b="1">
                <a:solidFill>
                  <a:srgbClr val="AB3C19"/>
                </a:solidFill>
              </a:defRPr>
            </a:lvl1pPr>
          </a:lstStyle>
          <a:p>
            <a:pPr rtl="0"/>
            <a:fld id="{8FDBFFB2-86D9-4B8F-A59A-553A60B94B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255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80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SzPct val="80000"/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601" y="331470"/>
            <a:ext cx="6526529" cy="4309110"/>
          </a:xfrm>
        </p:spPr>
        <p:txBody>
          <a:bodyPr rtlCol="0">
            <a:normAutofit fontScale="90000"/>
          </a:bodyPr>
          <a:lstStyle/>
          <a:p>
            <a:pPr indent="228600" algn="ctr">
              <a:lnSpc>
                <a:spcPct val="107000"/>
              </a:lnSpc>
              <a:spcAft>
                <a:spcPts val="0"/>
              </a:spcAft>
            </a:pPr>
            <a:r>
              <a:rPr lang="ru-RU" sz="3200" b="1" u="sng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Мастер-класс для </a:t>
            </a:r>
            <a:r>
              <a:rPr lang="ru-RU" sz="3200" b="1" u="sng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воспитателей</a:t>
            </a:r>
            <a:br>
              <a:rPr lang="ru-RU" sz="3200" b="1" u="sng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4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Технология ЛЭПБУК и её практическое применение в педагогической деятельности</a:t>
            </a:r>
            <a:r>
              <a:rPr lang="ru-RU" sz="4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0190" y="5486400"/>
            <a:ext cx="5680710" cy="994410"/>
          </a:xfrm>
        </p:spPr>
        <p:txBody>
          <a:bodyPr rtlCol="0">
            <a:normAutofit fontScale="92500" lnSpcReduction="20000"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b="1" u="sng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Провела</a:t>
            </a:r>
            <a:r>
              <a:rPr lang="ru-RU" b="1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Исаева </a:t>
            </a:r>
            <a:r>
              <a:rPr lang="ru-RU" dirty="0" err="1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Райханат</a:t>
            </a:r>
            <a:r>
              <a:rPr lang="ru-RU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Рабазановна</a:t>
            </a:r>
            <a:r>
              <a:rPr lang="ru-RU" u="sng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воспитатель первой квалификационной категории 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rtl="0"/>
            <a:endParaRPr lang="ru" dirty="0"/>
          </a:p>
        </p:txBody>
      </p:sp>
    </p:spTree>
    <p:extLst>
      <p:ext uri="{BB962C8B-B14F-4D97-AF65-F5344CB8AC3E}">
        <p14:creationId xmlns:p14="http://schemas.microsoft.com/office/powerpoint/2010/main" val="35784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37459" y="1348740"/>
            <a:ext cx="7738111" cy="3463290"/>
          </a:xfrm>
        </p:spPr>
        <p:txBody>
          <a:bodyPr>
            <a:normAutofit/>
          </a:bodyPr>
          <a:lstStyle/>
          <a:p>
            <a:pPr algn="ctr"/>
            <a:r>
              <a:rPr lang="ru-RU" sz="8000" dirty="0" smtClean="0">
                <a:solidFill>
                  <a:srgbClr val="7030A0"/>
                </a:solidFill>
              </a:rPr>
              <a:t>Сделаем </a:t>
            </a:r>
            <a:r>
              <a:rPr lang="ru-RU" sz="8000" dirty="0" smtClean="0">
                <a:solidFill>
                  <a:srgbClr val="FF0000"/>
                </a:solidFill>
              </a:rPr>
              <a:t>ЛЭПБУК </a:t>
            </a:r>
            <a:r>
              <a:rPr lang="ru-RU" sz="8000" dirty="0" smtClean="0">
                <a:solidFill>
                  <a:srgbClr val="7030A0"/>
                </a:solidFill>
              </a:rPr>
              <a:t>вместе ?</a:t>
            </a:r>
            <a:endParaRPr lang="ru-RU" sz="80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7928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08213" y="304800"/>
            <a:ext cx="7484427" cy="4953000"/>
          </a:xfrm>
        </p:spPr>
        <p:txBody>
          <a:bodyPr>
            <a:noAutofit/>
          </a:bodyPr>
          <a:lstStyle/>
          <a:p>
            <a:pPr algn="ctr"/>
            <a:r>
              <a:rPr lang="ru-RU" sz="9600" dirty="0" smtClean="0">
                <a:solidFill>
                  <a:srgbClr val="FF0000"/>
                </a:solidFill>
              </a:rPr>
              <a:t>Спасибо за внимание !</a:t>
            </a:r>
            <a:endParaRPr lang="ru-RU" sz="9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0892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49789" y="399784"/>
            <a:ext cx="493713" cy="366026"/>
          </a:xfrm>
        </p:spPr>
        <p:txBody>
          <a:bodyPr rtlCol="0">
            <a:normAutofit fontScale="90000"/>
          </a:bodyPr>
          <a:lstStyle/>
          <a:p>
            <a:pPr rtl="0"/>
            <a:endParaRPr lang="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4391" y="399784"/>
            <a:ext cx="2743200" cy="640346"/>
          </a:xfrm>
        </p:spPr>
        <p:txBody>
          <a:bodyPr rtlCol="0"/>
          <a:lstStyle/>
          <a:p>
            <a:r>
              <a:rPr lang="ru-RU" sz="3200" b="1" u="sng" dirty="0"/>
              <a:t>Цель</a:t>
            </a:r>
            <a:r>
              <a:rPr lang="ru-RU" sz="3200" b="1" dirty="0"/>
              <a:t>:</a:t>
            </a:r>
            <a:endParaRPr lang="en-US" sz="32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2920" y="1040131"/>
            <a:ext cx="9989819" cy="1177290"/>
          </a:xfrm>
        </p:spPr>
        <p:txBody>
          <a:bodyPr rtlCol="0">
            <a:normAutofit lnSpcReduction="10000"/>
          </a:bodyPr>
          <a:lstStyle/>
          <a:p>
            <a:pPr marL="45720" indent="0">
              <a:buNone/>
            </a:pPr>
            <a:r>
              <a:rPr lang="ru-RU" sz="2800" dirty="0"/>
              <a:t> Повышение профессиональной компетентности воспитателей в области поддержки детской инициативы на основе использования </a:t>
            </a:r>
            <a:r>
              <a:rPr lang="ru-RU" sz="2800" dirty="0" err="1"/>
              <a:t>лэпбука</a:t>
            </a:r>
            <a:r>
              <a:rPr lang="ru-RU" sz="2800" dirty="0"/>
              <a:t>.</a:t>
            </a:r>
          </a:p>
          <a:p>
            <a:pPr rtl="0"/>
            <a:endParaRPr lang="en-US" sz="28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2331720" y="2994659"/>
            <a:ext cx="1920240" cy="400051"/>
          </a:xfrm>
        </p:spPr>
        <p:txBody>
          <a:bodyPr rtlCol="0"/>
          <a:lstStyle/>
          <a:p>
            <a:r>
              <a:rPr lang="ru-RU" sz="3200" b="1" u="sng" dirty="0"/>
              <a:t>Задачи</a:t>
            </a:r>
            <a:r>
              <a:rPr lang="ru-RU" sz="3200" b="1" dirty="0"/>
              <a:t>:</a:t>
            </a:r>
            <a:endParaRPr lang="ru-RU" sz="3200" dirty="0"/>
          </a:p>
          <a:p>
            <a:pPr rtl="0"/>
            <a:endParaRPr lang="en-US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2080259" y="3394711"/>
            <a:ext cx="9029701" cy="3211828"/>
          </a:xfrm>
        </p:spPr>
        <p:txBody>
          <a:bodyPr rtlCol="0">
            <a:normAutofit lnSpcReduction="10000"/>
          </a:bodyPr>
          <a:lstStyle/>
          <a:p>
            <a:pPr marL="45720" indent="0">
              <a:buNone/>
            </a:pPr>
            <a:r>
              <a:rPr lang="ru-RU" sz="2800" dirty="0"/>
              <a:t>1. Анализ технологии использования </a:t>
            </a:r>
            <a:r>
              <a:rPr lang="ru-RU" sz="2800" dirty="0" err="1"/>
              <a:t>лэпбук</a:t>
            </a:r>
            <a:r>
              <a:rPr lang="ru-RU" sz="2800" dirty="0"/>
              <a:t> с точки зрения педагогической ценности (на решение каких педагогических задач направлена данная технология).</a:t>
            </a:r>
          </a:p>
          <a:p>
            <a:pPr marL="45720" indent="0">
              <a:buNone/>
            </a:pPr>
            <a:r>
              <a:rPr lang="ru-RU" sz="2800" dirty="0"/>
              <a:t>2. Знакомство педагогов с этапами изготовления </a:t>
            </a:r>
            <a:r>
              <a:rPr lang="ru-RU" sz="2800" dirty="0" err="1"/>
              <a:t>лэпбука</a:t>
            </a:r>
            <a:r>
              <a:rPr lang="ru-RU" sz="2800" dirty="0"/>
              <a:t> и последовательностью работы с ним.</a:t>
            </a:r>
          </a:p>
          <a:p>
            <a:pPr marL="45720" indent="0">
              <a:buNone/>
            </a:pPr>
            <a:r>
              <a:rPr lang="ru-RU" sz="2800" dirty="0"/>
              <a:t>3. Повышение уровня мастерства педагогов.</a:t>
            </a:r>
          </a:p>
          <a:p>
            <a:pPr rt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5224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14551" y="182880"/>
            <a:ext cx="9466264" cy="4892040"/>
          </a:xfrm>
        </p:spPr>
        <p:txBody>
          <a:bodyPr rtlCol="0">
            <a:noAutofit/>
          </a:bodyPr>
          <a:lstStyle/>
          <a:p>
            <a:pPr algn="ctr"/>
            <a:r>
              <a:rPr lang="ru-RU" sz="3200" b="1" dirty="0" err="1" smtClean="0"/>
              <a:t>Лэпбук</a:t>
            </a:r>
            <a:r>
              <a:rPr lang="ru-RU" sz="3200" b="1" dirty="0"/>
              <a:t> </a:t>
            </a:r>
            <a:r>
              <a:rPr lang="ru-RU" sz="2800" dirty="0" smtClean="0"/>
              <a:t>-(</a:t>
            </a:r>
            <a:r>
              <a:rPr lang="ru-RU" sz="2800" dirty="0" err="1" smtClean="0"/>
              <a:t>lapbook</a:t>
            </a:r>
            <a:r>
              <a:rPr lang="ru-RU" sz="2800" dirty="0" smtClean="0"/>
              <a:t>)- в </a:t>
            </a:r>
            <a:r>
              <a:rPr lang="ru-RU" sz="2800" dirty="0"/>
              <a:t>дословном переводе с английского значит «книга на коленях» (</a:t>
            </a:r>
            <a:r>
              <a:rPr lang="ru-RU" sz="2800" dirty="0" err="1"/>
              <a:t>lap</a:t>
            </a:r>
            <a:r>
              <a:rPr lang="ru-RU" sz="2800" dirty="0"/>
              <a:t> –колени, </a:t>
            </a:r>
            <a:r>
              <a:rPr lang="ru-RU" sz="2800" dirty="0" err="1"/>
              <a:t>book</a:t>
            </a:r>
            <a:r>
              <a:rPr lang="ru-RU" sz="2800" dirty="0"/>
              <a:t>- книга</a:t>
            </a:r>
            <a:r>
              <a:rPr lang="ru-RU" sz="2800" dirty="0" smtClean="0"/>
              <a:t>), или </a:t>
            </a:r>
            <a:r>
              <a:rPr lang="ru-RU" sz="2800" dirty="0"/>
              <a:t>как его еще называют тематическая или интерактивная </a:t>
            </a:r>
            <a:r>
              <a:rPr lang="ru-RU" sz="2800" dirty="0" smtClean="0"/>
              <a:t>папка – </a:t>
            </a:r>
            <a:r>
              <a:rPr lang="ru-RU" sz="2800" dirty="0"/>
              <a:t>это папка с кармашками, окошками, мини-книгами и всевозможными вкладками, в которую собран материал на определенную тему, которую мы хотим проработать</a:t>
            </a:r>
            <a:r>
              <a:rPr lang="ru-RU" sz="2800" dirty="0" smtClean="0"/>
              <a:t>.</a:t>
            </a:r>
            <a:br>
              <a:rPr lang="ru-RU" sz="2800" dirty="0" smtClean="0"/>
            </a:br>
            <a:r>
              <a:rPr lang="ru-RU" sz="2800" dirty="0">
                <a:solidFill>
                  <a:srgbClr val="0070C0"/>
                </a:solidFill>
              </a:rPr>
              <a:t/>
            </a:r>
            <a:br>
              <a:rPr lang="ru-RU" sz="2800" dirty="0">
                <a:solidFill>
                  <a:srgbClr val="0070C0"/>
                </a:solidFill>
              </a:rPr>
            </a:br>
            <a:r>
              <a:rPr lang="ru-RU" sz="2800" dirty="0">
                <a:solidFill>
                  <a:srgbClr val="0070C0"/>
                </a:solidFill>
              </a:rPr>
              <a:t>Кроме того - хорошая форма, позволяющая привлечь родителей к совместному </a:t>
            </a:r>
            <a:r>
              <a:rPr lang="ru-RU" sz="2800" dirty="0" smtClean="0">
                <a:solidFill>
                  <a:srgbClr val="0070C0"/>
                </a:solidFill>
              </a:rPr>
              <a:t>сотрудничеству </a:t>
            </a:r>
            <a:r>
              <a:rPr lang="ru-RU" sz="2800" dirty="0">
                <a:solidFill>
                  <a:srgbClr val="0070C0"/>
                </a:solidFill>
              </a:rPr>
              <a:t>в образовательный процесс.</a:t>
            </a:r>
            <a:r>
              <a:rPr lang="ru-RU" sz="2800" dirty="0" smtClean="0">
                <a:solidFill>
                  <a:srgbClr val="0070C0"/>
                </a:solidFill>
              </a:rPr>
              <a:t/>
            </a:r>
            <a:br>
              <a:rPr lang="ru-RU" sz="2800" dirty="0" smtClean="0">
                <a:solidFill>
                  <a:srgbClr val="0070C0"/>
                </a:solidFill>
              </a:rPr>
            </a:br>
            <a:endParaRPr lang="ru" sz="2800" dirty="0">
              <a:solidFill>
                <a:srgbClr val="0070C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40581" y="4823460"/>
            <a:ext cx="6940232" cy="1851660"/>
          </a:xfrm>
        </p:spPr>
        <p:txBody>
          <a:bodyPr rtlCol="0">
            <a:normAutofit/>
          </a:bodyPr>
          <a:lstStyle/>
          <a:p>
            <a:pPr algn="ctr"/>
            <a:r>
              <a:rPr lang="ru-RU" sz="2400" dirty="0"/>
              <a:t>В понимании детей </a:t>
            </a:r>
            <a:r>
              <a:rPr lang="ru-RU" sz="2400" dirty="0" err="1"/>
              <a:t>лепбук</a:t>
            </a:r>
            <a:r>
              <a:rPr lang="ru-RU" sz="2400" dirty="0"/>
              <a:t> - это яркая, </a:t>
            </a:r>
            <a:r>
              <a:rPr lang="ru-RU" sz="2400" i="1" dirty="0"/>
              <a:t>«загадочная»</a:t>
            </a:r>
            <a:r>
              <a:rPr lang="ru-RU" sz="2400" dirty="0"/>
              <a:t> книжка, хранящая в себе множество секретов и тайн, которую хочется рассматривать и изучать, возвращаться вновь и вновь к её содержимому</a:t>
            </a:r>
          </a:p>
          <a:p>
            <a:endParaRPr lang="ru" dirty="0"/>
          </a:p>
        </p:txBody>
      </p:sp>
    </p:spTree>
    <p:extLst>
      <p:ext uri="{BB962C8B-B14F-4D97-AF65-F5344CB8AC3E}">
        <p14:creationId xmlns:p14="http://schemas.microsoft.com/office/powerpoint/2010/main" val="4274568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1540" y="262890"/>
            <a:ext cx="10689273" cy="891540"/>
          </a:xfrm>
        </p:spPr>
        <p:txBody>
          <a:bodyPr rtlCol="0">
            <a:noAutofit/>
          </a:bodyPr>
          <a:lstStyle/>
          <a:p>
            <a:r>
              <a:rPr lang="ru-RU" sz="2400" dirty="0"/>
              <a:t/>
            </a:r>
            <a:br>
              <a:rPr lang="ru-RU" sz="2400" dirty="0"/>
            </a:br>
            <a:r>
              <a:rPr lang="ru-RU" sz="2400" b="1" u="sng" dirty="0" err="1">
                <a:solidFill>
                  <a:srgbClr val="FF0000"/>
                </a:solidFill>
              </a:rPr>
              <a:t>Лэпбук</a:t>
            </a:r>
            <a:r>
              <a:rPr lang="ru-RU" sz="2400" b="1" u="sng" dirty="0">
                <a:solidFill>
                  <a:srgbClr val="FF0000"/>
                </a:solidFill>
              </a:rPr>
              <a:t> отвечает требованиям ФГОС ДО к предметно-развивающей среде и обеспечивает</a:t>
            </a:r>
            <a:r>
              <a:rPr lang="ru-RU" sz="2400" b="1" u="sng" dirty="0" smtClean="0">
                <a:solidFill>
                  <a:srgbClr val="FF0000"/>
                </a:solidFill>
              </a:rPr>
              <a:t>:</a:t>
            </a:r>
            <a:endParaRPr lang="ru" sz="2400" b="1" u="sng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000250" y="1234440"/>
            <a:ext cx="9829799" cy="5269230"/>
          </a:xfrm>
        </p:spPr>
        <p:txBody>
          <a:bodyPr rtlCol="0">
            <a:normAutofit fontScale="25000" lnSpcReduction="20000"/>
          </a:bodyPr>
          <a:lstStyle/>
          <a:p>
            <a:pPr marL="45720" indent="0">
              <a:buNone/>
            </a:pPr>
            <a:r>
              <a:rPr lang="ru-RU" sz="8000" dirty="0">
                <a:solidFill>
                  <a:srgbClr val="7030A0"/>
                </a:solidFill>
              </a:rPr>
              <a:t>• возможность учитывать индивидуальные способности детей (задания разной сложности);</a:t>
            </a:r>
          </a:p>
          <a:p>
            <a:pPr marL="45720" indent="0">
              <a:buNone/>
            </a:pPr>
            <a:r>
              <a:rPr lang="ru-RU" sz="8000" dirty="0">
                <a:solidFill>
                  <a:srgbClr val="7030A0"/>
                </a:solidFill>
              </a:rPr>
              <a:t>• разнообразие игровых заданий;</a:t>
            </a:r>
          </a:p>
          <a:p>
            <a:pPr marL="45720" indent="0">
              <a:buNone/>
            </a:pPr>
            <a:r>
              <a:rPr lang="ru-RU" sz="8000" dirty="0">
                <a:solidFill>
                  <a:srgbClr val="7030A0"/>
                </a:solidFill>
              </a:rPr>
              <a:t>• интегрирование разных видов детской деятельности (речевую, познавательную, игровую);</a:t>
            </a:r>
          </a:p>
          <a:p>
            <a:pPr marL="45720" indent="0">
              <a:buNone/>
            </a:pPr>
            <a:r>
              <a:rPr lang="ru-RU" sz="8000" dirty="0">
                <a:solidFill>
                  <a:srgbClr val="7030A0"/>
                </a:solidFill>
              </a:rPr>
              <a:t>• возможность структурировать сложную информацию; • возможность разнообразить самую скучную тему;</a:t>
            </a:r>
          </a:p>
          <a:p>
            <a:pPr marL="45720" indent="0">
              <a:buNone/>
            </a:pPr>
            <a:r>
              <a:rPr lang="ru-RU" sz="8000" dirty="0">
                <a:solidFill>
                  <a:srgbClr val="7030A0"/>
                </a:solidFill>
              </a:rPr>
              <a:t>• научить простому способу запоминания;</a:t>
            </a:r>
          </a:p>
          <a:p>
            <a:pPr marL="45720" indent="0">
              <a:buNone/>
            </a:pPr>
            <a:r>
              <a:rPr lang="ru-RU" sz="8000" dirty="0">
                <a:solidFill>
                  <a:srgbClr val="7030A0"/>
                </a:solidFill>
              </a:rPr>
              <a:t>• объединить группу детей (всю семью) для увлекательного и полезного занятия;</a:t>
            </a:r>
          </a:p>
          <a:p>
            <a:pPr marL="45720" indent="0">
              <a:buNone/>
            </a:pPr>
            <a:r>
              <a:rPr lang="ru-RU" sz="8000" dirty="0">
                <a:solidFill>
                  <a:srgbClr val="7030A0"/>
                </a:solidFill>
              </a:rPr>
              <a:t>• компактное хранение (большое количество разных игр и заданий в одной папке);</a:t>
            </a:r>
          </a:p>
          <a:p>
            <a:pPr marL="45720" indent="0">
              <a:buNone/>
            </a:pPr>
            <a:r>
              <a:rPr lang="ru-RU" sz="8000" dirty="0">
                <a:solidFill>
                  <a:srgbClr val="7030A0"/>
                </a:solidFill>
              </a:rPr>
              <a:t> • вариативность использования заданий;</a:t>
            </a:r>
          </a:p>
          <a:p>
            <a:pPr marL="45720" indent="0">
              <a:buNone/>
            </a:pPr>
            <a:r>
              <a:rPr lang="ru-RU" sz="8000" dirty="0">
                <a:solidFill>
                  <a:srgbClr val="7030A0"/>
                </a:solidFill>
              </a:rPr>
              <a:t>• возможность добавлять новые задания в «кармашки».</a:t>
            </a:r>
          </a:p>
          <a:p>
            <a:pPr marL="45720" indent="0" rtl="0">
              <a:buNone/>
            </a:pPr>
            <a:endParaRPr lang="en-US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1626530" y="1600200"/>
            <a:ext cx="54929" cy="80010"/>
          </a:xfrm>
        </p:spPr>
        <p:txBody>
          <a:bodyPr rtlCol="0">
            <a:normAutofit fontScale="25000" lnSpcReduction="20000"/>
          </a:bodyPr>
          <a:lstStyle/>
          <a:p>
            <a:pPr rt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201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51710" y="5257800"/>
            <a:ext cx="7875270" cy="1268730"/>
          </a:xfrm>
        </p:spPr>
        <p:txBody>
          <a:bodyPr>
            <a:normAutofit/>
          </a:bodyPr>
          <a:lstStyle/>
          <a:p>
            <a:r>
              <a:rPr lang="ru-RU" sz="2000" dirty="0">
                <a:solidFill>
                  <a:srgbClr val="7030A0"/>
                </a:solidFill>
              </a:rPr>
              <a:t>Размер готового </a:t>
            </a:r>
            <a:r>
              <a:rPr lang="ru-RU" sz="2000" dirty="0" err="1">
                <a:solidFill>
                  <a:srgbClr val="7030A0"/>
                </a:solidFill>
              </a:rPr>
              <a:t>лэпбука</a:t>
            </a:r>
            <a:r>
              <a:rPr lang="ru-RU" sz="2000" dirty="0">
                <a:solidFill>
                  <a:srgbClr val="7030A0"/>
                </a:solidFill>
              </a:rPr>
              <a:t> стандартный-папка А4 в сложенном виде и А3 в открытом виде. Этот размер идеально подходит, чтобы ребенок мог самостоятельно работать с </a:t>
            </a:r>
            <a:r>
              <a:rPr lang="ru-RU" sz="2000" dirty="0" err="1">
                <a:solidFill>
                  <a:srgbClr val="7030A0"/>
                </a:solidFill>
              </a:rPr>
              <a:t>лэпбуком</a:t>
            </a:r>
            <a:r>
              <a:rPr lang="ru-RU" sz="2000" dirty="0">
                <a:solidFill>
                  <a:srgbClr val="7030A0"/>
                </a:solidFill>
              </a:rPr>
              <a:t>, держать его в руках и выполнять задания в нем.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17170" y="171450"/>
            <a:ext cx="11098530" cy="1268730"/>
          </a:xfrm>
        </p:spPr>
        <p:txBody>
          <a:bodyPr>
            <a:normAutofit lnSpcReduction="10000"/>
          </a:bodyPr>
          <a:lstStyle/>
          <a:p>
            <a:pPr marL="45720" indent="0" algn="ctr">
              <a:buNone/>
            </a:pPr>
            <a:r>
              <a:rPr lang="ru-RU" sz="2400" u="sng" dirty="0">
                <a:solidFill>
                  <a:srgbClr val="FF0000"/>
                </a:solidFill>
              </a:rPr>
              <a:t>Разновидности тематических папок в зависимости от назначения:</a:t>
            </a:r>
          </a:p>
          <a:p>
            <a:pPr marL="45720" indent="0">
              <a:buNone/>
            </a:pPr>
            <a:r>
              <a:rPr lang="ru-RU" dirty="0" smtClean="0">
                <a:solidFill>
                  <a:srgbClr val="7030A0"/>
                </a:solidFill>
              </a:rPr>
              <a:t>учебные; игровые</a:t>
            </a:r>
            <a:r>
              <a:rPr lang="ru-RU" dirty="0">
                <a:solidFill>
                  <a:srgbClr val="7030A0"/>
                </a:solidFill>
              </a:rPr>
              <a:t>; </a:t>
            </a:r>
            <a:r>
              <a:rPr lang="ru-RU" dirty="0" smtClean="0">
                <a:solidFill>
                  <a:srgbClr val="7030A0"/>
                </a:solidFill>
              </a:rPr>
              <a:t>поздравительные</a:t>
            </a:r>
            <a:r>
              <a:rPr lang="ru-RU" dirty="0">
                <a:solidFill>
                  <a:srgbClr val="7030A0"/>
                </a:solidFill>
              </a:rPr>
              <a:t>; </a:t>
            </a:r>
            <a:r>
              <a:rPr lang="ru-RU" dirty="0" smtClean="0">
                <a:solidFill>
                  <a:srgbClr val="7030A0"/>
                </a:solidFill>
              </a:rPr>
              <a:t>праздничные</a:t>
            </a:r>
            <a:r>
              <a:rPr lang="ru-RU" dirty="0">
                <a:solidFill>
                  <a:srgbClr val="7030A0"/>
                </a:solidFill>
              </a:rPr>
              <a:t>; </a:t>
            </a:r>
            <a:r>
              <a:rPr lang="ru-RU" dirty="0" smtClean="0">
                <a:solidFill>
                  <a:srgbClr val="7030A0"/>
                </a:solidFill>
              </a:rPr>
              <a:t>автобиографические </a:t>
            </a:r>
            <a:r>
              <a:rPr lang="ru-RU" dirty="0">
                <a:solidFill>
                  <a:srgbClr val="7030A0"/>
                </a:solidFill>
              </a:rPr>
              <a:t>(папка-отчет о каком-то важном событии в жизни ребенка).</a:t>
            </a: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48641" y="1600200"/>
            <a:ext cx="9738359" cy="2388870"/>
          </a:xfrm>
        </p:spPr>
        <p:txBody>
          <a:bodyPr>
            <a:normAutofit lnSpcReduction="10000"/>
          </a:bodyPr>
          <a:lstStyle/>
          <a:p>
            <a:pPr marL="45720" indent="0" algn="ctr">
              <a:buNone/>
            </a:pPr>
            <a:r>
              <a:rPr lang="ru-RU" sz="2400" u="sng" dirty="0">
                <a:solidFill>
                  <a:srgbClr val="FF0000"/>
                </a:solidFill>
              </a:rPr>
              <a:t>Разновидности тематических папок в зависимости от формы:</a:t>
            </a:r>
          </a:p>
          <a:p>
            <a:pPr marL="45720" indent="0">
              <a:buNone/>
            </a:pPr>
            <a:r>
              <a:rPr lang="ru-RU" dirty="0">
                <a:solidFill>
                  <a:srgbClr val="7030A0"/>
                </a:solidFill>
              </a:rPr>
              <a:t>• стандартная книжка с двумя разворотами;</a:t>
            </a:r>
          </a:p>
          <a:p>
            <a:pPr marL="45720" indent="0">
              <a:buNone/>
            </a:pPr>
            <a:r>
              <a:rPr lang="ru-RU" dirty="0">
                <a:solidFill>
                  <a:srgbClr val="7030A0"/>
                </a:solidFill>
              </a:rPr>
              <a:t>• папка с 3-5 разворотами;</a:t>
            </a:r>
          </a:p>
          <a:p>
            <a:pPr marL="45720" indent="0">
              <a:buNone/>
            </a:pPr>
            <a:r>
              <a:rPr lang="ru-RU" dirty="0">
                <a:solidFill>
                  <a:srgbClr val="7030A0"/>
                </a:solidFill>
              </a:rPr>
              <a:t>• книжка-гармошка;</a:t>
            </a:r>
          </a:p>
          <a:p>
            <a:pPr marL="45720" indent="0">
              <a:buNone/>
            </a:pPr>
            <a:r>
              <a:rPr lang="ru-RU" dirty="0">
                <a:solidFill>
                  <a:srgbClr val="7030A0"/>
                </a:solidFill>
              </a:rPr>
              <a:t>• фигурная папка.</a:t>
            </a:r>
          </a:p>
          <a:p>
            <a:pPr marL="45720" indent="0">
              <a:buNone/>
            </a:pP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2307" y="3126580"/>
            <a:ext cx="2544128" cy="210312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3126" y="2038350"/>
            <a:ext cx="2466975" cy="211074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46793" y="2297430"/>
            <a:ext cx="3274698" cy="2904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864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98579" y="304800"/>
            <a:ext cx="45719" cy="72390"/>
          </a:xfrm>
        </p:spPr>
        <p:txBody>
          <a:bodyPr rtlCol="0">
            <a:normAutofit fontScale="90000"/>
          </a:bodyPr>
          <a:lstStyle/>
          <a:p>
            <a:pPr rtl="0"/>
            <a:endParaRPr lang="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017270" y="1443841"/>
            <a:ext cx="956691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u="sng" dirty="0" smtClean="0">
                <a:solidFill>
                  <a:srgbClr val="FF0000"/>
                </a:solidFill>
              </a:rPr>
              <a:t>Что </a:t>
            </a:r>
            <a:r>
              <a:rPr lang="ru-RU" sz="2000" b="1" u="sng" dirty="0">
                <a:solidFill>
                  <a:srgbClr val="FF0000"/>
                </a:solidFill>
              </a:rPr>
              <a:t>нужно, чтобы сделать </a:t>
            </a:r>
            <a:r>
              <a:rPr lang="ru-RU" sz="2000" b="1" u="sng" dirty="0" err="1">
                <a:solidFill>
                  <a:srgbClr val="FF0000"/>
                </a:solidFill>
              </a:rPr>
              <a:t>лэпбук</a:t>
            </a:r>
            <a:r>
              <a:rPr lang="ru-RU" sz="2000" b="1" u="sng" dirty="0">
                <a:solidFill>
                  <a:srgbClr val="FF0000"/>
                </a:solidFill>
              </a:rPr>
              <a:t>?</a:t>
            </a:r>
          </a:p>
          <a:p>
            <a:r>
              <a:rPr lang="ru-RU" sz="2000" b="1" u="sng" dirty="0">
                <a:solidFill>
                  <a:srgbClr val="FF0000"/>
                </a:solidFill>
              </a:rPr>
              <a:t>Вам понадобятся следующие материалы</a:t>
            </a:r>
            <a:r>
              <a:rPr lang="ru-RU" sz="2000" b="1" u="sng" dirty="0" smtClean="0">
                <a:solidFill>
                  <a:srgbClr val="FF0000"/>
                </a:solidFill>
              </a:rPr>
              <a:t>:</a:t>
            </a:r>
            <a:endParaRPr lang="ru-RU" sz="2000" b="1" u="sng" dirty="0">
              <a:solidFill>
                <a:srgbClr val="FF0000"/>
              </a:solidFill>
            </a:endParaRPr>
          </a:p>
          <a:p>
            <a:r>
              <a:rPr lang="ru-RU" sz="2000" dirty="0">
                <a:solidFill>
                  <a:srgbClr val="7030A0"/>
                </a:solidFill>
              </a:rPr>
              <a:t>• картон-основа (готовая картонная или пластиковая папка; лист ватмана А3);</a:t>
            </a:r>
          </a:p>
          <a:p>
            <a:r>
              <a:rPr lang="ru-RU" sz="2000" dirty="0">
                <a:solidFill>
                  <a:srgbClr val="7030A0"/>
                </a:solidFill>
              </a:rPr>
              <a:t>• бумага (белая, цветная, бумага для </a:t>
            </a:r>
            <a:r>
              <a:rPr lang="ru-RU" sz="2000" dirty="0" err="1">
                <a:solidFill>
                  <a:srgbClr val="7030A0"/>
                </a:solidFill>
              </a:rPr>
              <a:t>скрапбукинга</a:t>
            </a:r>
            <a:r>
              <a:rPr lang="ru-RU" sz="2000" dirty="0">
                <a:solidFill>
                  <a:srgbClr val="7030A0"/>
                </a:solidFill>
              </a:rPr>
              <a:t> с различными расцветками и текстурой);</a:t>
            </a:r>
          </a:p>
          <a:p>
            <a:r>
              <a:rPr lang="ru-RU" sz="2000" dirty="0">
                <a:solidFill>
                  <a:srgbClr val="7030A0"/>
                </a:solidFill>
              </a:rPr>
              <a:t>• принтер, ручки, карандаши, фломастеры, краски;</a:t>
            </a:r>
          </a:p>
          <a:p>
            <a:r>
              <a:rPr lang="ru-RU" sz="2000" dirty="0">
                <a:solidFill>
                  <a:srgbClr val="7030A0"/>
                </a:solidFill>
              </a:rPr>
              <a:t>• обычные и фигурные ножницы;</a:t>
            </a:r>
          </a:p>
          <a:p>
            <a:r>
              <a:rPr lang="ru-RU" sz="2000" dirty="0">
                <a:solidFill>
                  <a:srgbClr val="7030A0"/>
                </a:solidFill>
              </a:rPr>
              <a:t>• клей и скотч;</a:t>
            </a:r>
          </a:p>
          <a:p>
            <a:r>
              <a:rPr lang="ru-RU" sz="2000" dirty="0">
                <a:solidFill>
                  <a:srgbClr val="7030A0"/>
                </a:solidFill>
              </a:rPr>
              <a:t>• </a:t>
            </a:r>
            <a:r>
              <a:rPr lang="ru-RU" sz="2000" dirty="0" err="1">
                <a:solidFill>
                  <a:srgbClr val="7030A0"/>
                </a:solidFill>
              </a:rPr>
              <a:t>степлер</a:t>
            </a:r>
            <a:r>
              <a:rPr lang="ru-RU" sz="2000" dirty="0">
                <a:solidFill>
                  <a:srgbClr val="7030A0"/>
                </a:solidFill>
              </a:rPr>
              <a:t>;</a:t>
            </a:r>
          </a:p>
          <a:p>
            <a:r>
              <a:rPr lang="ru-RU" sz="2000" dirty="0">
                <a:solidFill>
                  <a:srgbClr val="7030A0"/>
                </a:solidFill>
              </a:rPr>
              <a:t>• декоративные элементы по необходимости (пуговицы, </a:t>
            </a:r>
            <a:r>
              <a:rPr lang="ru-RU" sz="2000" dirty="0" err="1">
                <a:solidFill>
                  <a:srgbClr val="7030A0"/>
                </a:solidFill>
              </a:rPr>
              <a:t>пайетки</a:t>
            </a:r>
            <a:r>
              <a:rPr lang="ru-RU" sz="2000" dirty="0">
                <a:solidFill>
                  <a:srgbClr val="7030A0"/>
                </a:solidFill>
              </a:rPr>
              <a:t>, скрепки, наклейки, вырезанные из журналов тематические картинки и т. д.);</a:t>
            </a:r>
          </a:p>
          <a:p>
            <a:r>
              <a:rPr lang="ru-RU" sz="2000" dirty="0">
                <a:solidFill>
                  <a:srgbClr val="7030A0"/>
                </a:solidFill>
              </a:rPr>
              <a:t>• безграничная фантазия</a:t>
            </a:r>
            <a:r>
              <a:rPr lang="ru-RU" sz="2000" dirty="0" smtClean="0">
                <a:solidFill>
                  <a:srgbClr val="7030A0"/>
                </a:solidFill>
              </a:rPr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1600" y="4846321"/>
            <a:ext cx="2781300" cy="186404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91713" y="2770423"/>
            <a:ext cx="2029777" cy="1528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944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20040"/>
            <a:ext cx="10895013" cy="2868930"/>
          </a:xfrm>
        </p:spPr>
        <p:txBody>
          <a:bodyPr>
            <a:normAutofit fontScale="90000"/>
          </a:bodyPr>
          <a:lstStyle/>
          <a:p>
            <a:r>
              <a:rPr lang="ru-RU" u="sng" dirty="0">
                <a:solidFill>
                  <a:srgbClr val="FF0000"/>
                </a:solidFill>
              </a:rPr>
              <a:t>Работа проходит в несколько этапов: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7030A0"/>
                </a:solidFill>
              </a:rPr>
              <a:t>1. выбор темы;</a:t>
            </a:r>
            <a:br>
              <a:rPr lang="ru-RU" dirty="0">
                <a:solidFill>
                  <a:srgbClr val="7030A0"/>
                </a:solidFill>
              </a:rPr>
            </a:br>
            <a:r>
              <a:rPr lang="ru-RU" dirty="0">
                <a:solidFill>
                  <a:srgbClr val="7030A0"/>
                </a:solidFill>
              </a:rPr>
              <a:t>2. обдумывание плана;</a:t>
            </a:r>
            <a:br>
              <a:rPr lang="ru-RU" dirty="0">
                <a:solidFill>
                  <a:srgbClr val="7030A0"/>
                </a:solidFill>
              </a:rPr>
            </a:br>
            <a:r>
              <a:rPr lang="ru-RU" dirty="0">
                <a:solidFill>
                  <a:srgbClr val="7030A0"/>
                </a:solidFill>
              </a:rPr>
              <a:t>3. разработка макета</a:t>
            </a:r>
            <a:r>
              <a:rPr lang="ru-RU" dirty="0" smtClean="0">
                <a:solidFill>
                  <a:srgbClr val="7030A0"/>
                </a:solidFill>
              </a:rPr>
              <a:t>;</a:t>
            </a:r>
            <a:r>
              <a:rPr lang="ru-RU" dirty="0">
                <a:solidFill>
                  <a:srgbClr val="7030A0"/>
                </a:solidFill>
              </a:rPr>
              <a:t/>
            </a:r>
            <a:br>
              <a:rPr lang="ru-RU" dirty="0">
                <a:solidFill>
                  <a:srgbClr val="7030A0"/>
                </a:solidFill>
              </a:rPr>
            </a:br>
            <a:r>
              <a:rPr lang="ru-RU" dirty="0" smtClean="0">
                <a:solidFill>
                  <a:srgbClr val="7030A0"/>
                </a:solidFill>
              </a:rPr>
              <a:t>4</a:t>
            </a:r>
            <a:r>
              <a:rPr lang="ru-RU" dirty="0">
                <a:solidFill>
                  <a:srgbClr val="7030A0"/>
                </a:solidFill>
              </a:rPr>
              <a:t>. подбор материала, создание </a:t>
            </a:r>
            <a:r>
              <a:rPr lang="ru-RU" dirty="0" err="1">
                <a:solidFill>
                  <a:srgbClr val="7030A0"/>
                </a:solidFill>
              </a:rPr>
              <a:t>лэпбука</a:t>
            </a:r>
            <a:r>
              <a:rPr lang="ru-RU" dirty="0">
                <a:solidFill>
                  <a:srgbClr val="7030A0"/>
                </a:solidFill>
              </a:rPr>
              <a:t>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78239" y="2636520"/>
            <a:ext cx="3274067" cy="213741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1040" y="320040"/>
            <a:ext cx="3259773" cy="221551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2053" y="2833687"/>
            <a:ext cx="2974658" cy="194024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79228" y="3087291"/>
            <a:ext cx="2761298" cy="238791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33306" y="4773930"/>
            <a:ext cx="2932906" cy="2005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318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289" y="161109"/>
            <a:ext cx="3909252" cy="285779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441" y="3178927"/>
            <a:ext cx="5009639" cy="315190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5603" y="158057"/>
            <a:ext cx="2686937" cy="306797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01150" y="158057"/>
            <a:ext cx="2708910" cy="306796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84312" y="3416691"/>
            <a:ext cx="5944115" cy="2914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647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024" y="834390"/>
            <a:ext cx="3297325" cy="465201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7731" y="2217420"/>
            <a:ext cx="6755130" cy="3268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872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Играющие дети 16 х 9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532261_TF03461883" id="{671D4EC8-F0D2-4082-A1EE-2E45D761EB1A}" vid="{F8D861EF-0C3B-4A7E-8226-1AE546DA2581}"/>
    </a:ext>
  </a:extLst>
</a:theme>
</file>

<file path=ppt/theme/theme2.xml><?xml version="1.0" encoding="utf-8"?>
<a:theme xmlns:a="http://schemas.openxmlformats.org/drawingml/2006/main" name="Тема Office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учебной презентации с играющими детьми (рисованные картинки, широкоэкранный формат)</Template>
  <TotalTime>132</TotalTime>
  <Words>416</Words>
  <Application>Microsoft Office PowerPoint</Application>
  <PresentationFormat>Широкоэкранный</PresentationFormat>
  <Paragraphs>42</Paragraphs>
  <Slides>11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Calibri</vt:lpstr>
      <vt:lpstr>Euphemia</vt:lpstr>
      <vt:lpstr>Times New Roman</vt:lpstr>
      <vt:lpstr>Wingdings</vt:lpstr>
      <vt:lpstr>Играющие дети 16 х 9</vt:lpstr>
      <vt:lpstr>Мастер-класс для воспитателей  «Технология ЛЭПБУК и её практическое применение в педагогической деятельности» </vt:lpstr>
      <vt:lpstr>Презентация PowerPoint</vt:lpstr>
      <vt:lpstr>Лэпбук -(lapbook)- в дословном переводе с английского значит «книга на коленях» (lap –колени, book- книга), или как его еще называют тематическая или интерактивная папка – это папка с кармашками, окошками, мини-книгами и всевозможными вкладками, в которую собран материал на определенную тему, которую мы хотим проработать.  Кроме того - хорошая форма, позволяющая привлечь родителей к совместному сотрудничеству в образовательный процесс. </vt:lpstr>
      <vt:lpstr> Лэпбук отвечает требованиям ФГОС ДО к предметно-развивающей среде и обеспечивает:</vt:lpstr>
      <vt:lpstr>Размер готового лэпбука стандартный-папка А4 в сложенном виде и А3 в открытом виде. Этот размер идеально подходит, чтобы ребенок мог самостоятельно работать с лэпбуком, держать его в руках и выполнять задания в нем.</vt:lpstr>
      <vt:lpstr>Презентация PowerPoint</vt:lpstr>
      <vt:lpstr>Работа проходит в несколько этапов: 1. выбор темы; 2. обдумывание плана; 3. разработка макета; 4. подбор материала, создание лэпбука. </vt:lpstr>
      <vt:lpstr>Презентация PowerPoint</vt:lpstr>
      <vt:lpstr>Презентация PowerPoint</vt:lpstr>
      <vt:lpstr>Сделаем ЛЭПБУК вместе ?</vt:lpstr>
      <vt:lpstr>Спасибо за внимание 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Мастер-класс для воспитателей  «Технология ЛЭПБУК и её практическое применение в педагогической деятельности»</dc:title>
  <dc:creator>Пользователь</dc:creator>
  <cp:lastModifiedBy>Детсад Радуга</cp:lastModifiedBy>
  <cp:revision>15</cp:revision>
  <dcterms:created xsi:type="dcterms:W3CDTF">2023-03-04T20:26:42Z</dcterms:created>
  <dcterms:modified xsi:type="dcterms:W3CDTF">2023-03-09T06:44:17Z</dcterms:modified>
</cp:coreProperties>
</file>