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8" r:id="rId3"/>
    <p:sldId id="274" r:id="rId4"/>
    <p:sldId id="262" r:id="rId5"/>
    <p:sldId id="268" r:id="rId6"/>
    <p:sldId id="270" r:id="rId7"/>
    <p:sldId id="263" r:id="rId8"/>
    <p:sldId id="257" r:id="rId9"/>
    <p:sldId id="271" r:id="rId10"/>
    <p:sldId id="272" r:id="rId11"/>
    <p:sldId id="269" r:id="rId12"/>
    <p:sldId id="264" r:id="rId1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9" autoAdjust="0"/>
  </p:normalViewPr>
  <p:slideViewPr>
    <p:cSldViewPr snapToGrid="0">
      <p:cViewPr varScale="1">
        <p:scale>
          <a:sx n="86" d="100"/>
          <a:sy n="86" d="100"/>
        </p:scale>
        <p:origin x="562" y="1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2" d="100"/>
          <a:sy n="82" d="100"/>
        </p:scale>
        <p:origin x="39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6730B9-F278-47E1-BF76-1414A6F2799B}" type="doc">
      <dgm:prSet loTypeId="urn:microsoft.com/office/officeart/2008/layout/VerticalCurvedList" loCatId="list" qsTypeId="urn:microsoft.com/office/officeart/2005/8/quickstyle/3d2" qsCatId="3D" csTypeId="urn:microsoft.com/office/officeart/2005/8/colors/colorful2" csCatId="colorful" phldr="1"/>
      <dgm:spPr>
        <a:scene3d>
          <a:camera prst="obliqueBottomLeft">
            <a:rot lat="0" lon="1200000" rev="240000"/>
          </a:camera>
          <a:lightRig rig="threePt" dir="t"/>
        </a:scene3d>
      </dgm:spPr>
      <dgm:t>
        <a:bodyPr/>
        <a:lstStyle/>
        <a:p>
          <a:endParaRPr lang="ru-RU"/>
        </a:p>
      </dgm:t>
    </dgm:pt>
    <dgm:pt modelId="{5F308AA2-C346-4AF5-A2A1-7F42554D2FAB}">
      <dgm:prSet phldrT="[Текст]"/>
      <dgm:spPr/>
      <dgm:t>
        <a:bodyPr/>
        <a:lstStyle/>
        <a:p>
          <a:r>
            <a:rPr lang="ru-RU">
              <a:solidFill>
                <a:srgbClr val="002060"/>
              </a:solidFill>
            </a:rPr>
            <a:t>Игровой</a:t>
          </a:r>
          <a:endParaRPr lang="ru-RU" dirty="0">
            <a:solidFill>
              <a:srgbClr val="002060"/>
            </a:solidFill>
          </a:endParaRPr>
        </a:p>
      </dgm:t>
    </dgm:pt>
    <dgm:pt modelId="{F73043C9-5540-4BBE-B06C-DAEE2BDAA827}" type="parTrans" cxnId="{1200A69B-4692-462E-A837-51ECA3E2A425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6050602-02B3-4189-B619-569762D5045C}" type="sibTrans" cxnId="{1200A69B-4692-462E-A837-51ECA3E2A425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6F2786E5-84A1-4871-9E64-DF7CCA713308}">
      <dgm:prSet phldrT="[Текст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dirty="0">
              <a:solidFill>
                <a:srgbClr val="002060"/>
              </a:solidFill>
            </a:rPr>
            <a:t>Словесный</a:t>
          </a:r>
        </a:p>
      </dgm:t>
    </dgm:pt>
    <dgm:pt modelId="{925252EC-C45F-446A-B31D-1AD0AC9E552D}" type="parTrans" cxnId="{4AB8D58C-D6B5-44DB-BA83-D1886F30C68D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4EEB51C5-BCE0-4054-A309-1566776810EB}" type="sibTrans" cxnId="{4AB8D58C-D6B5-44DB-BA83-D1886F30C68D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44BC172-A256-4A2C-B6F2-ADDA59C0853F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dirty="0">
              <a:solidFill>
                <a:srgbClr val="002060"/>
              </a:solidFill>
            </a:rPr>
            <a:t>Наглядно-слуховой</a:t>
          </a:r>
        </a:p>
      </dgm:t>
    </dgm:pt>
    <dgm:pt modelId="{B924A65F-4CD3-4C48-B666-6472AA04EA83}" type="parTrans" cxnId="{19AC66BF-8462-4E60-A19A-9DDB667AC92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9CB3716-43B4-489D-9886-94128C3F2950}" type="sibTrans" cxnId="{19AC66BF-8462-4E60-A19A-9DDB667AC92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AB3CEC5-D3DD-4362-BD1B-22816E907BB8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dirty="0">
              <a:solidFill>
                <a:srgbClr val="002060"/>
              </a:solidFill>
            </a:rPr>
            <a:t>Наглядно-зрительный</a:t>
          </a:r>
        </a:p>
      </dgm:t>
    </dgm:pt>
    <dgm:pt modelId="{B79D4F8F-FCF4-42F8-B746-DBCEED2513BB}" type="parTrans" cxnId="{CC5DE387-5EAD-4031-A037-F3931481064D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6B995A8-44D4-4FCB-AAF4-25666724A289}" type="sibTrans" cxnId="{CC5DE387-5EAD-4031-A037-F3931481064D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8569D06-911C-4FC3-9EA2-16EB813E7710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dirty="0">
              <a:solidFill>
                <a:srgbClr val="002060"/>
              </a:solidFill>
            </a:rPr>
            <a:t>Практический</a:t>
          </a:r>
        </a:p>
      </dgm:t>
    </dgm:pt>
    <dgm:pt modelId="{791ECEEA-3544-48F3-90DE-79226CF5D7EC}" type="parTrans" cxnId="{D5207ECC-E15E-4212-8A82-47EDFDA78AB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BC89655-5A08-45CF-8E52-1C8BAA2B8BB3}" type="sibTrans" cxnId="{D5207ECC-E15E-4212-8A82-47EDFDA78AB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F476B070-4B2F-4F38-8F26-01EB16265234}" type="pres">
      <dgm:prSet presAssocID="{846730B9-F278-47E1-BF76-1414A6F2799B}" presName="Name0" presStyleCnt="0">
        <dgm:presLayoutVars>
          <dgm:chMax val="7"/>
          <dgm:chPref val="7"/>
          <dgm:dir/>
        </dgm:presLayoutVars>
      </dgm:prSet>
      <dgm:spPr/>
    </dgm:pt>
    <dgm:pt modelId="{EC23610F-9C02-405C-8B99-34B1C268CCB9}" type="pres">
      <dgm:prSet presAssocID="{846730B9-F278-47E1-BF76-1414A6F2799B}" presName="Name1" presStyleCnt="0"/>
      <dgm:spPr/>
    </dgm:pt>
    <dgm:pt modelId="{8FFA31FE-CE9B-412E-A91E-82F73E288A74}" type="pres">
      <dgm:prSet presAssocID="{846730B9-F278-47E1-BF76-1414A6F2799B}" presName="cycle" presStyleCnt="0"/>
      <dgm:spPr/>
    </dgm:pt>
    <dgm:pt modelId="{91226063-65C6-4761-97C5-120EBB8F5E86}" type="pres">
      <dgm:prSet presAssocID="{846730B9-F278-47E1-BF76-1414A6F2799B}" presName="srcNode" presStyleLbl="node1" presStyleIdx="0" presStyleCnt="5"/>
      <dgm:spPr/>
    </dgm:pt>
    <dgm:pt modelId="{76A4BEE4-711A-4B4F-BDB7-CDF1E92C5A69}" type="pres">
      <dgm:prSet presAssocID="{846730B9-F278-47E1-BF76-1414A6F2799B}" presName="conn" presStyleLbl="parChTrans1D2" presStyleIdx="0" presStyleCnt="1"/>
      <dgm:spPr/>
    </dgm:pt>
    <dgm:pt modelId="{DEFD5273-A781-4EB9-8630-D6A01777B893}" type="pres">
      <dgm:prSet presAssocID="{846730B9-F278-47E1-BF76-1414A6F2799B}" presName="extraNode" presStyleLbl="node1" presStyleIdx="0" presStyleCnt="5"/>
      <dgm:spPr/>
    </dgm:pt>
    <dgm:pt modelId="{AC8F73B5-063A-4FB3-A8F6-0090A89A4E37}" type="pres">
      <dgm:prSet presAssocID="{846730B9-F278-47E1-BF76-1414A6F2799B}" presName="dstNode" presStyleLbl="node1" presStyleIdx="0" presStyleCnt="5"/>
      <dgm:spPr/>
    </dgm:pt>
    <dgm:pt modelId="{A5FAECFF-F48D-41B4-A334-16CA6730791E}" type="pres">
      <dgm:prSet presAssocID="{5F308AA2-C346-4AF5-A2A1-7F42554D2FAB}" presName="text_1" presStyleLbl="node1" presStyleIdx="0" presStyleCnt="5">
        <dgm:presLayoutVars>
          <dgm:bulletEnabled val="1"/>
        </dgm:presLayoutVars>
      </dgm:prSet>
      <dgm:spPr/>
    </dgm:pt>
    <dgm:pt modelId="{53A5224F-9635-4418-BD48-6A2CE91211E3}" type="pres">
      <dgm:prSet presAssocID="{5F308AA2-C346-4AF5-A2A1-7F42554D2FAB}" presName="accent_1" presStyleCnt="0"/>
      <dgm:spPr/>
    </dgm:pt>
    <dgm:pt modelId="{3BB2109B-1B7B-4BD8-9810-AF009B66B8F2}" type="pres">
      <dgm:prSet presAssocID="{5F308AA2-C346-4AF5-A2A1-7F42554D2FAB}" presName="accentRepeatNode" presStyleLbl="solidFgAcc1" presStyleIdx="0" presStyleCnt="5"/>
      <dgm:spPr/>
    </dgm:pt>
    <dgm:pt modelId="{D05727E6-C8D8-4DE4-B354-2B07484120C9}" type="pres">
      <dgm:prSet presAssocID="{6F2786E5-84A1-4871-9E64-DF7CCA713308}" presName="text_2" presStyleLbl="node1" presStyleIdx="1" presStyleCnt="5">
        <dgm:presLayoutVars>
          <dgm:bulletEnabled val="1"/>
        </dgm:presLayoutVars>
      </dgm:prSet>
      <dgm:spPr/>
    </dgm:pt>
    <dgm:pt modelId="{5692B3DA-4B25-43CB-8E57-A48470B0CA43}" type="pres">
      <dgm:prSet presAssocID="{6F2786E5-84A1-4871-9E64-DF7CCA713308}" presName="accent_2" presStyleCnt="0"/>
      <dgm:spPr/>
    </dgm:pt>
    <dgm:pt modelId="{884DB74D-AAA4-4521-A4CE-3CCE3CE82D94}" type="pres">
      <dgm:prSet presAssocID="{6F2786E5-84A1-4871-9E64-DF7CCA713308}" presName="accentRepeatNode" presStyleLbl="solidFgAcc1" presStyleIdx="1" presStyleCnt="5"/>
      <dgm:spPr/>
    </dgm:pt>
    <dgm:pt modelId="{54D873FD-C285-4331-B7F4-7AE102BEC59D}" type="pres">
      <dgm:prSet presAssocID="{D44BC172-A256-4A2C-B6F2-ADDA59C0853F}" presName="text_3" presStyleLbl="node1" presStyleIdx="2" presStyleCnt="5">
        <dgm:presLayoutVars>
          <dgm:bulletEnabled val="1"/>
        </dgm:presLayoutVars>
      </dgm:prSet>
      <dgm:spPr/>
    </dgm:pt>
    <dgm:pt modelId="{390A8D72-C425-4C80-AA1B-A55518AA3F7E}" type="pres">
      <dgm:prSet presAssocID="{D44BC172-A256-4A2C-B6F2-ADDA59C0853F}" presName="accent_3" presStyleCnt="0"/>
      <dgm:spPr/>
    </dgm:pt>
    <dgm:pt modelId="{FC0E373B-7135-4E9F-A2D1-56000972E1D8}" type="pres">
      <dgm:prSet presAssocID="{D44BC172-A256-4A2C-B6F2-ADDA59C0853F}" presName="accentRepeatNode" presStyleLbl="solidFgAcc1" presStyleIdx="2" presStyleCnt="5"/>
      <dgm:spPr/>
    </dgm:pt>
    <dgm:pt modelId="{07310957-AC42-4C0D-B94C-4B85CB60B748}" type="pres">
      <dgm:prSet presAssocID="{0AB3CEC5-D3DD-4362-BD1B-22816E907BB8}" presName="text_4" presStyleLbl="node1" presStyleIdx="3" presStyleCnt="5">
        <dgm:presLayoutVars>
          <dgm:bulletEnabled val="1"/>
        </dgm:presLayoutVars>
      </dgm:prSet>
      <dgm:spPr/>
    </dgm:pt>
    <dgm:pt modelId="{79436143-D450-4F52-A920-6A9A39B0BA02}" type="pres">
      <dgm:prSet presAssocID="{0AB3CEC5-D3DD-4362-BD1B-22816E907BB8}" presName="accent_4" presStyleCnt="0"/>
      <dgm:spPr/>
    </dgm:pt>
    <dgm:pt modelId="{350FF028-CCF6-48DC-943A-78276CC49F0A}" type="pres">
      <dgm:prSet presAssocID="{0AB3CEC5-D3DD-4362-BD1B-22816E907BB8}" presName="accentRepeatNode" presStyleLbl="solidFgAcc1" presStyleIdx="3" presStyleCnt="5"/>
      <dgm:spPr/>
    </dgm:pt>
    <dgm:pt modelId="{0FD9ABE7-3B64-4933-AE19-1532BD3AE669}" type="pres">
      <dgm:prSet presAssocID="{38569D06-911C-4FC3-9EA2-16EB813E7710}" presName="text_5" presStyleLbl="node1" presStyleIdx="4" presStyleCnt="5">
        <dgm:presLayoutVars>
          <dgm:bulletEnabled val="1"/>
        </dgm:presLayoutVars>
      </dgm:prSet>
      <dgm:spPr/>
    </dgm:pt>
    <dgm:pt modelId="{7A512F33-989F-4573-8F24-218AD26E7B4C}" type="pres">
      <dgm:prSet presAssocID="{38569D06-911C-4FC3-9EA2-16EB813E7710}" presName="accent_5" presStyleCnt="0"/>
      <dgm:spPr/>
    </dgm:pt>
    <dgm:pt modelId="{62D5963F-23D8-407E-974C-ACBA807A5CA4}" type="pres">
      <dgm:prSet presAssocID="{38569D06-911C-4FC3-9EA2-16EB813E7710}" presName="accentRepeatNode" presStyleLbl="solidFgAcc1" presStyleIdx="4" presStyleCnt="5"/>
      <dgm:spPr/>
    </dgm:pt>
  </dgm:ptLst>
  <dgm:cxnLst>
    <dgm:cxn modelId="{5004E725-BB5B-4A6C-A382-9C0657D7F15B}" type="presOf" srcId="{26050602-02B3-4189-B619-569762D5045C}" destId="{76A4BEE4-711A-4B4F-BDB7-CDF1E92C5A69}" srcOrd="0" destOrd="0" presId="urn:microsoft.com/office/officeart/2008/layout/VerticalCurvedList"/>
    <dgm:cxn modelId="{A9F8532A-A8BB-4BD3-ABAA-03BC68602DB5}" type="presOf" srcId="{6F2786E5-84A1-4871-9E64-DF7CCA713308}" destId="{D05727E6-C8D8-4DE4-B354-2B07484120C9}" srcOrd="0" destOrd="0" presId="urn:microsoft.com/office/officeart/2008/layout/VerticalCurvedList"/>
    <dgm:cxn modelId="{29167837-63B4-4D60-885C-461CF2B89A85}" type="presOf" srcId="{846730B9-F278-47E1-BF76-1414A6F2799B}" destId="{F476B070-4B2F-4F38-8F26-01EB16265234}" srcOrd="0" destOrd="0" presId="urn:microsoft.com/office/officeart/2008/layout/VerticalCurvedList"/>
    <dgm:cxn modelId="{0DD8D04F-6D20-4F36-B8E9-D733C5FF7B73}" type="presOf" srcId="{0AB3CEC5-D3DD-4362-BD1B-22816E907BB8}" destId="{07310957-AC42-4C0D-B94C-4B85CB60B748}" srcOrd="0" destOrd="0" presId="urn:microsoft.com/office/officeart/2008/layout/VerticalCurvedList"/>
    <dgm:cxn modelId="{1867517D-0547-4741-AFAA-D96F1E7FA258}" type="presOf" srcId="{D44BC172-A256-4A2C-B6F2-ADDA59C0853F}" destId="{54D873FD-C285-4331-B7F4-7AE102BEC59D}" srcOrd="0" destOrd="0" presId="urn:microsoft.com/office/officeart/2008/layout/VerticalCurvedList"/>
    <dgm:cxn modelId="{CC5DE387-5EAD-4031-A037-F3931481064D}" srcId="{846730B9-F278-47E1-BF76-1414A6F2799B}" destId="{0AB3CEC5-D3DD-4362-BD1B-22816E907BB8}" srcOrd="3" destOrd="0" parTransId="{B79D4F8F-FCF4-42F8-B746-DBCEED2513BB}" sibTransId="{26B995A8-44D4-4FCB-AAF4-25666724A289}"/>
    <dgm:cxn modelId="{4AB8D58C-D6B5-44DB-BA83-D1886F30C68D}" srcId="{846730B9-F278-47E1-BF76-1414A6F2799B}" destId="{6F2786E5-84A1-4871-9E64-DF7CCA713308}" srcOrd="1" destOrd="0" parTransId="{925252EC-C45F-446A-B31D-1AD0AC9E552D}" sibTransId="{4EEB51C5-BCE0-4054-A309-1566776810EB}"/>
    <dgm:cxn modelId="{916C3994-A960-416C-AFAE-AB524E59E08B}" type="presOf" srcId="{5F308AA2-C346-4AF5-A2A1-7F42554D2FAB}" destId="{A5FAECFF-F48D-41B4-A334-16CA6730791E}" srcOrd="0" destOrd="0" presId="urn:microsoft.com/office/officeart/2008/layout/VerticalCurvedList"/>
    <dgm:cxn modelId="{1200A69B-4692-462E-A837-51ECA3E2A425}" srcId="{846730B9-F278-47E1-BF76-1414A6F2799B}" destId="{5F308AA2-C346-4AF5-A2A1-7F42554D2FAB}" srcOrd="0" destOrd="0" parTransId="{F73043C9-5540-4BBE-B06C-DAEE2BDAA827}" sibTransId="{26050602-02B3-4189-B619-569762D5045C}"/>
    <dgm:cxn modelId="{53307D9E-1226-4CCE-B572-B5798F3AE996}" type="presOf" srcId="{38569D06-911C-4FC3-9EA2-16EB813E7710}" destId="{0FD9ABE7-3B64-4933-AE19-1532BD3AE669}" srcOrd="0" destOrd="0" presId="urn:microsoft.com/office/officeart/2008/layout/VerticalCurvedList"/>
    <dgm:cxn modelId="{19AC66BF-8462-4E60-A19A-9DDB667AC921}" srcId="{846730B9-F278-47E1-BF76-1414A6F2799B}" destId="{D44BC172-A256-4A2C-B6F2-ADDA59C0853F}" srcOrd="2" destOrd="0" parTransId="{B924A65F-4CD3-4C48-B666-6472AA04EA83}" sibTransId="{79CB3716-43B4-489D-9886-94128C3F2950}"/>
    <dgm:cxn modelId="{D5207ECC-E15E-4212-8A82-47EDFDA78AB8}" srcId="{846730B9-F278-47E1-BF76-1414A6F2799B}" destId="{38569D06-911C-4FC3-9EA2-16EB813E7710}" srcOrd="4" destOrd="0" parTransId="{791ECEEA-3544-48F3-90DE-79226CF5D7EC}" sibTransId="{CBC89655-5A08-45CF-8E52-1C8BAA2B8BB3}"/>
    <dgm:cxn modelId="{10B1254C-42A9-4471-88F1-2B0C0CC46B8B}" type="presParOf" srcId="{F476B070-4B2F-4F38-8F26-01EB16265234}" destId="{EC23610F-9C02-405C-8B99-34B1C268CCB9}" srcOrd="0" destOrd="0" presId="urn:microsoft.com/office/officeart/2008/layout/VerticalCurvedList"/>
    <dgm:cxn modelId="{5106181D-1E33-462A-BDC3-84BC3475F5A6}" type="presParOf" srcId="{EC23610F-9C02-405C-8B99-34B1C268CCB9}" destId="{8FFA31FE-CE9B-412E-A91E-82F73E288A74}" srcOrd="0" destOrd="0" presId="urn:microsoft.com/office/officeart/2008/layout/VerticalCurvedList"/>
    <dgm:cxn modelId="{5178450E-FBCD-4FB3-93B7-4772726C59E3}" type="presParOf" srcId="{8FFA31FE-CE9B-412E-A91E-82F73E288A74}" destId="{91226063-65C6-4761-97C5-120EBB8F5E86}" srcOrd="0" destOrd="0" presId="urn:microsoft.com/office/officeart/2008/layout/VerticalCurvedList"/>
    <dgm:cxn modelId="{F6A22A55-7CC9-4ADF-8DA3-FD4745143DD1}" type="presParOf" srcId="{8FFA31FE-CE9B-412E-A91E-82F73E288A74}" destId="{76A4BEE4-711A-4B4F-BDB7-CDF1E92C5A69}" srcOrd="1" destOrd="0" presId="urn:microsoft.com/office/officeart/2008/layout/VerticalCurvedList"/>
    <dgm:cxn modelId="{291D3F21-994F-41F6-BB1B-3B7D2A63C218}" type="presParOf" srcId="{8FFA31FE-CE9B-412E-A91E-82F73E288A74}" destId="{DEFD5273-A781-4EB9-8630-D6A01777B893}" srcOrd="2" destOrd="0" presId="urn:microsoft.com/office/officeart/2008/layout/VerticalCurvedList"/>
    <dgm:cxn modelId="{E696E17F-9871-4EF3-86AA-380BEB86DA20}" type="presParOf" srcId="{8FFA31FE-CE9B-412E-A91E-82F73E288A74}" destId="{AC8F73B5-063A-4FB3-A8F6-0090A89A4E37}" srcOrd="3" destOrd="0" presId="urn:microsoft.com/office/officeart/2008/layout/VerticalCurvedList"/>
    <dgm:cxn modelId="{D4C590C1-98B5-478B-A9FE-41C73F1FCE8F}" type="presParOf" srcId="{EC23610F-9C02-405C-8B99-34B1C268CCB9}" destId="{A5FAECFF-F48D-41B4-A334-16CA6730791E}" srcOrd="1" destOrd="0" presId="urn:microsoft.com/office/officeart/2008/layout/VerticalCurvedList"/>
    <dgm:cxn modelId="{ACFB06F5-1E43-47B5-8CD3-252E2796C67A}" type="presParOf" srcId="{EC23610F-9C02-405C-8B99-34B1C268CCB9}" destId="{53A5224F-9635-4418-BD48-6A2CE91211E3}" srcOrd="2" destOrd="0" presId="urn:microsoft.com/office/officeart/2008/layout/VerticalCurvedList"/>
    <dgm:cxn modelId="{A3A29EE3-BE0C-4950-A4CD-D5E0BB69E70F}" type="presParOf" srcId="{53A5224F-9635-4418-BD48-6A2CE91211E3}" destId="{3BB2109B-1B7B-4BD8-9810-AF009B66B8F2}" srcOrd="0" destOrd="0" presId="urn:microsoft.com/office/officeart/2008/layout/VerticalCurvedList"/>
    <dgm:cxn modelId="{7261E9CA-D734-49CC-BF32-F5FA06DC2526}" type="presParOf" srcId="{EC23610F-9C02-405C-8B99-34B1C268CCB9}" destId="{D05727E6-C8D8-4DE4-B354-2B07484120C9}" srcOrd="3" destOrd="0" presId="urn:microsoft.com/office/officeart/2008/layout/VerticalCurvedList"/>
    <dgm:cxn modelId="{0526C7FE-D658-4B9D-B358-AAF451B6D068}" type="presParOf" srcId="{EC23610F-9C02-405C-8B99-34B1C268CCB9}" destId="{5692B3DA-4B25-43CB-8E57-A48470B0CA43}" srcOrd="4" destOrd="0" presId="urn:microsoft.com/office/officeart/2008/layout/VerticalCurvedList"/>
    <dgm:cxn modelId="{22D823DA-E3F9-4E60-B7A7-5CF7CD505F7E}" type="presParOf" srcId="{5692B3DA-4B25-43CB-8E57-A48470B0CA43}" destId="{884DB74D-AAA4-4521-A4CE-3CCE3CE82D94}" srcOrd="0" destOrd="0" presId="urn:microsoft.com/office/officeart/2008/layout/VerticalCurvedList"/>
    <dgm:cxn modelId="{FE690263-E601-483A-8C0C-A6AF4CD9F9CC}" type="presParOf" srcId="{EC23610F-9C02-405C-8B99-34B1C268CCB9}" destId="{54D873FD-C285-4331-B7F4-7AE102BEC59D}" srcOrd="5" destOrd="0" presId="urn:microsoft.com/office/officeart/2008/layout/VerticalCurvedList"/>
    <dgm:cxn modelId="{76DBC6F4-EA32-403F-B4AD-EE36E734DCD3}" type="presParOf" srcId="{EC23610F-9C02-405C-8B99-34B1C268CCB9}" destId="{390A8D72-C425-4C80-AA1B-A55518AA3F7E}" srcOrd="6" destOrd="0" presId="urn:microsoft.com/office/officeart/2008/layout/VerticalCurvedList"/>
    <dgm:cxn modelId="{EFDDE5B0-9B62-488E-8E3F-122EE0C48919}" type="presParOf" srcId="{390A8D72-C425-4C80-AA1B-A55518AA3F7E}" destId="{FC0E373B-7135-4E9F-A2D1-56000972E1D8}" srcOrd="0" destOrd="0" presId="urn:microsoft.com/office/officeart/2008/layout/VerticalCurvedList"/>
    <dgm:cxn modelId="{3B644E88-1A04-4659-A48C-B7CF29E4DE7D}" type="presParOf" srcId="{EC23610F-9C02-405C-8B99-34B1C268CCB9}" destId="{07310957-AC42-4C0D-B94C-4B85CB60B748}" srcOrd="7" destOrd="0" presId="urn:microsoft.com/office/officeart/2008/layout/VerticalCurvedList"/>
    <dgm:cxn modelId="{3C60C7BB-C68A-466E-B4A5-65F105A05386}" type="presParOf" srcId="{EC23610F-9C02-405C-8B99-34B1C268CCB9}" destId="{79436143-D450-4F52-A920-6A9A39B0BA02}" srcOrd="8" destOrd="0" presId="urn:microsoft.com/office/officeart/2008/layout/VerticalCurvedList"/>
    <dgm:cxn modelId="{4D934DD1-FB4F-4C58-8A6C-42392B80C334}" type="presParOf" srcId="{79436143-D450-4F52-A920-6A9A39B0BA02}" destId="{350FF028-CCF6-48DC-943A-78276CC49F0A}" srcOrd="0" destOrd="0" presId="urn:microsoft.com/office/officeart/2008/layout/VerticalCurvedList"/>
    <dgm:cxn modelId="{24240621-7AB2-45B6-A23D-903A6FDFEB1F}" type="presParOf" srcId="{EC23610F-9C02-405C-8B99-34B1C268CCB9}" destId="{0FD9ABE7-3B64-4933-AE19-1532BD3AE669}" srcOrd="9" destOrd="0" presId="urn:microsoft.com/office/officeart/2008/layout/VerticalCurvedList"/>
    <dgm:cxn modelId="{773840EC-1EFF-4D24-B3C3-62A7DAB2B50E}" type="presParOf" srcId="{EC23610F-9C02-405C-8B99-34B1C268CCB9}" destId="{7A512F33-989F-4573-8F24-218AD26E7B4C}" srcOrd="10" destOrd="0" presId="urn:microsoft.com/office/officeart/2008/layout/VerticalCurvedList"/>
    <dgm:cxn modelId="{3D54777C-BD0D-4129-97BE-05CABEF9E24C}" type="presParOf" srcId="{7A512F33-989F-4573-8F24-218AD26E7B4C}" destId="{62D5963F-23D8-407E-974C-ACBA807A5CA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4BEE4-711A-4B4F-BDB7-CDF1E92C5A69}">
      <dsp:nvSpPr>
        <dsp:cNvPr id="0" name=""/>
        <dsp:cNvSpPr/>
      </dsp:nvSpPr>
      <dsp:spPr>
        <a:xfrm>
          <a:off x="-5165245" y="-791201"/>
          <a:ext cx="6151015" cy="6151015"/>
        </a:xfrm>
        <a:prstGeom prst="blockArc">
          <a:avLst>
            <a:gd name="adj1" fmla="val 18900000"/>
            <a:gd name="adj2" fmla="val 2700000"/>
            <a:gd name="adj3" fmla="val 351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bliqueBottomLeft">
            <a:rot lat="0" lon="1200000" rev="240000"/>
          </a:camera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FAECFF-F48D-41B4-A334-16CA6730791E}">
      <dsp:nvSpPr>
        <dsp:cNvPr id="0" name=""/>
        <dsp:cNvSpPr/>
      </dsp:nvSpPr>
      <dsp:spPr>
        <a:xfrm>
          <a:off x="431167" y="285446"/>
          <a:ext cx="6389076" cy="57125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bliqueBottomLeft">
            <a:rot lat="0" lon="1200000" rev="240000"/>
          </a:camera>
          <a:lightRig rig="threePt" dir="t"/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3437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>
              <a:solidFill>
                <a:srgbClr val="002060"/>
              </a:solidFill>
            </a:rPr>
            <a:t>Игровой</a:t>
          </a:r>
          <a:endParaRPr lang="ru-RU" sz="3100" kern="1200" dirty="0">
            <a:solidFill>
              <a:srgbClr val="002060"/>
            </a:solidFill>
          </a:endParaRPr>
        </a:p>
      </dsp:txBody>
      <dsp:txXfrm>
        <a:off x="431167" y="285446"/>
        <a:ext cx="6389076" cy="571259"/>
      </dsp:txXfrm>
    </dsp:sp>
    <dsp:sp modelId="{3BB2109B-1B7B-4BD8-9810-AF009B66B8F2}">
      <dsp:nvSpPr>
        <dsp:cNvPr id="0" name=""/>
        <dsp:cNvSpPr/>
      </dsp:nvSpPr>
      <dsp:spPr>
        <a:xfrm>
          <a:off x="74130" y="214039"/>
          <a:ext cx="714074" cy="71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5727E6-C8D8-4DE4-B354-2B07484120C9}">
      <dsp:nvSpPr>
        <dsp:cNvPr id="0" name=""/>
        <dsp:cNvSpPr/>
      </dsp:nvSpPr>
      <dsp:spPr>
        <a:xfrm>
          <a:off x="840515" y="1142061"/>
          <a:ext cx="5979728" cy="571259"/>
        </a:xfrm>
        <a:prstGeom prst="rect">
          <a:avLst/>
        </a:prstGeom>
        <a:gradFill rotWithShape="0">
          <a:gsLst>
            <a:gs pos="0">
              <a:schemeClr val="accent2">
                <a:hueOff val="-1545891"/>
                <a:satOff val="0"/>
                <a:lumOff val="-25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545891"/>
                <a:satOff val="0"/>
                <a:lumOff val="-25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545891"/>
                <a:satOff val="0"/>
                <a:lumOff val="-25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bliqueBottomLeft">
            <a:rot lat="0" lon="1200000" rev="240000"/>
          </a:camera>
          <a:lightRig rig="threePt" dir="t"/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3437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3100" kern="1200" dirty="0">
              <a:solidFill>
                <a:srgbClr val="002060"/>
              </a:solidFill>
            </a:rPr>
            <a:t>Словесный</a:t>
          </a:r>
        </a:p>
      </dsp:txBody>
      <dsp:txXfrm>
        <a:off x="840515" y="1142061"/>
        <a:ext cx="5979728" cy="571259"/>
      </dsp:txXfrm>
    </dsp:sp>
    <dsp:sp modelId="{884DB74D-AAA4-4521-A4CE-3CCE3CE82D94}">
      <dsp:nvSpPr>
        <dsp:cNvPr id="0" name=""/>
        <dsp:cNvSpPr/>
      </dsp:nvSpPr>
      <dsp:spPr>
        <a:xfrm>
          <a:off x="483478" y="1070654"/>
          <a:ext cx="714074" cy="71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545891"/>
              <a:satOff val="0"/>
              <a:lumOff val="-254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D873FD-C285-4331-B7F4-7AE102BEC59D}">
      <dsp:nvSpPr>
        <dsp:cNvPr id="0" name=""/>
        <dsp:cNvSpPr/>
      </dsp:nvSpPr>
      <dsp:spPr>
        <a:xfrm>
          <a:off x="966152" y="1998676"/>
          <a:ext cx="5854091" cy="571259"/>
        </a:xfrm>
        <a:prstGeom prst="rect">
          <a:avLst/>
        </a:prstGeom>
        <a:gradFill rotWithShape="0">
          <a:gsLst>
            <a:gs pos="0">
              <a:schemeClr val="accent2">
                <a:hueOff val="-3091783"/>
                <a:satOff val="0"/>
                <a:lumOff val="-50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091783"/>
                <a:satOff val="0"/>
                <a:lumOff val="-50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091783"/>
                <a:satOff val="0"/>
                <a:lumOff val="-50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bliqueBottomLeft">
            <a:rot lat="0" lon="1200000" rev="240000"/>
          </a:camera>
          <a:lightRig rig="threePt" dir="t"/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3437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3100" kern="1200" dirty="0">
              <a:solidFill>
                <a:srgbClr val="002060"/>
              </a:solidFill>
            </a:rPr>
            <a:t>Наглядно-слуховой</a:t>
          </a:r>
        </a:p>
      </dsp:txBody>
      <dsp:txXfrm>
        <a:off x="966152" y="1998676"/>
        <a:ext cx="5854091" cy="571259"/>
      </dsp:txXfrm>
    </dsp:sp>
    <dsp:sp modelId="{FC0E373B-7135-4E9F-A2D1-56000972E1D8}">
      <dsp:nvSpPr>
        <dsp:cNvPr id="0" name=""/>
        <dsp:cNvSpPr/>
      </dsp:nvSpPr>
      <dsp:spPr>
        <a:xfrm>
          <a:off x="609115" y="1927269"/>
          <a:ext cx="714074" cy="71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3091783"/>
              <a:satOff val="0"/>
              <a:lumOff val="-509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310957-AC42-4C0D-B94C-4B85CB60B748}">
      <dsp:nvSpPr>
        <dsp:cNvPr id="0" name=""/>
        <dsp:cNvSpPr/>
      </dsp:nvSpPr>
      <dsp:spPr>
        <a:xfrm>
          <a:off x="840515" y="2855291"/>
          <a:ext cx="5979728" cy="571259"/>
        </a:xfrm>
        <a:prstGeom prst="rect">
          <a:avLst/>
        </a:prstGeom>
        <a:gradFill rotWithShape="0">
          <a:gsLst>
            <a:gs pos="0">
              <a:schemeClr val="accent2">
                <a:hueOff val="-4637674"/>
                <a:satOff val="0"/>
                <a:lumOff val="-764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637674"/>
                <a:satOff val="0"/>
                <a:lumOff val="-764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637674"/>
                <a:satOff val="0"/>
                <a:lumOff val="-764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bliqueBottomLeft">
            <a:rot lat="0" lon="1200000" rev="240000"/>
          </a:camera>
          <a:lightRig rig="threePt" dir="t"/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3437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3100" kern="1200" dirty="0">
              <a:solidFill>
                <a:srgbClr val="002060"/>
              </a:solidFill>
            </a:rPr>
            <a:t>Наглядно-зрительный</a:t>
          </a:r>
        </a:p>
      </dsp:txBody>
      <dsp:txXfrm>
        <a:off x="840515" y="2855291"/>
        <a:ext cx="5979728" cy="571259"/>
      </dsp:txXfrm>
    </dsp:sp>
    <dsp:sp modelId="{350FF028-CCF6-48DC-943A-78276CC49F0A}">
      <dsp:nvSpPr>
        <dsp:cNvPr id="0" name=""/>
        <dsp:cNvSpPr/>
      </dsp:nvSpPr>
      <dsp:spPr>
        <a:xfrm>
          <a:off x="483478" y="2783884"/>
          <a:ext cx="714074" cy="71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4637674"/>
              <a:satOff val="0"/>
              <a:lumOff val="-764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D9ABE7-3B64-4933-AE19-1532BD3AE669}">
      <dsp:nvSpPr>
        <dsp:cNvPr id="0" name=""/>
        <dsp:cNvSpPr/>
      </dsp:nvSpPr>
      <dsp:spPr>
        <a:xfrm>
          <a:off x="431167" y="3711906"/>
          <a:ext cx="6389076" cy="571259"/>
        </a:xfrm>
        <a:prstGeom prst="rect">
          <a:avLst/>
        </a:prstGeom>
        <a:gradFill rotWithShape="0">
          <a:gsLst>
            <a:gs pos="0">
              <a:schemeClr val="accent2">
                <a:hueOff val="-6183566"/>
                <a:satOff val="0"/>
                <a:lumOff val="-101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183566"/>
                <a:satOff val="0"/>
                <a:lumOff val="-101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183566"/>
                <a:satOff val="0"/>
                <a:lumOff val="-101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bliqueBottomLeft">
            <a:rot lat="0" lon="1200000" rev="240000"/>
          </a:camera>
          <a:lightRig rig="threePt" dir="t"/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3437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3100" kern="1200" dirty="0">
              <a:solidFill>
                <a:srgbClr val="002060"/>
              </a:solidFill>
            </a:rPr>
            <a:t>Практический</a:t>
          </a:r>
        </a:p>
      </dsp:txBody>
      <dsp:txXfrm>
        <a:off x="431167" y="3711906"/>
        <a:ext cx="6389076" cy="571259"/>
      </dsp:txXfrm>
    </dsp:sp>
    <dsp:sp modelId="{62D5963F-23D8-407E-974C-ACBA807A5CA4}">
      <dsp:nvSpPr>
        <dsp:cNvPr id="0" name=""/>
        <dsp:cNvSpPr/>
      </dsp:nvSpPr>
      <dsp:spPr>
        <a:xfrm>
          <a:off x="74130" y="3640499"/>
          <a:ext cx="714074" cy="71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6183566"/>
              <a:satOff val="0"/>
              <a:lumOff val="-1019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230E961-F23A-4F4E-9EAD-62F9C8B4EB2D}" type="datetime1">
              <a:rPr lang="ru-RU" smtClean="0"/>
              <a:t>27.03.2023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1D13D6A-DFDD-4B27-9F53-83C0CD9331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4B475A2-18CE-4E89-9B2F-4BF80F5FC070}" type="datetime1">
              <a:rPr lang="ru-RU" noProof="0" smtClean="0"/>
              <a:t>27.03.2023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1D7B6F-E65C-42E7-86A5-0A01C6C9522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A1D7B6F-E65C-42E7-86A5-0A01C6C9522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398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870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652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956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243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839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афический объект 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Полилиния: Фигура 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0" name="Полилиния: Фигура 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1" name="Полилиния: Фигура 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6" name="Полилиния: Фигура 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7" name="Полилиния: Фигура 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9" name="Полилиния: Фигура 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 ОБРАЗЕЦ</a:t>
            </a:r>
          </a:p>
        </p:txBody>
      </p:sp>
      <p:sp>
        <p:nvSpPr>
          <p:cNvPr id="42" name="Рисунок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Название</a:t>
            </a:r>
            <a:br>
              <a:rPr lang="ru-RU" noProof="0"/>
            </a:br>
            <a:r>
              <a:rPr lang="ru-RU" noProof="0"/>
              <a:t>Название</a:t>
            </a:r>
          </a:p>
        </p:txBody>
      </p:sp>
      <p:sp>
        <p:nvSpPr>
          <p:cNvPr id="45" name="Текст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МЕСЯЦ</a:t>
            </a:r>
            <a:br>
              <a:rPr lang="ru-RU" noProof="0"/>
            </a:br>
            <a:r>
              <a:rPr lang="ru-RU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лагодарност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Графический объект 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1" name="Полилиния: Фигура 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Спасибо за внимание!</a:t>
            </a:r>
          </a:p>
        </p:txBody>
      </p:sp>
      <p:grpSp>
        <p:nvGrpSpPr>
          <p:cNvPr id="23" name="Графический объект 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Полилиния: Фигура 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0" name="Рисунок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афический объект 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Полилиния: Фигура 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0" name="Полилиния: Фигура 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1" name="Полилиния: Фигура 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6" name="Полилиния: Фигура 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7" name="Полилиния: Фигура 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9" name="Полилиния: Фигура 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Название</a:t>
            </a:r>
            <a:br>
              <a:rPr lang="ru-RU" noProof="0"/>
            </a:br>
            <a:r>
              <a:rPr lang="ru-RU" noProof="0"/>
              <a:t>Название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 СТИЛЬ ОБРАЗЦА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 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grpSp>
        <p:nvGrpSpPr>
          <p:cNvPr id="31" name="Графический объект 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Слайд-разделитель</a:t>
            </a:r>
          </a:p>
        </p:txBody>
      </p:sp>
      <p:grpSp>
        <p:nvGrpSpPr>
          <p:cNvPr id="26" name="Графический объект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1" name="Текст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8" name="Объект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grpSp>
        <p:nvGrpSpPr>
          <p:cNvPr id="26" name="Графический объект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8" name="Объект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0" name="Объект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 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6" name="Графический объект 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 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лайд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 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6" name="Графический объект 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 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183188" y="1347788"/>
            <a:ext cx="6172200" cy="4330539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 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grpSp>
        <p:nvGrpSpPr>
          <p:cNvPr id="26" name="Графический объект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441" y="2373246"/>
            <a:ext cx="9303119" cy="211150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 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Слайд-разделитель</a:t>
            </a:r>
          </a:p>
        </p:txBody>
      </p:sp>
      <p:grpSp>
        <p:nvGrpSpPr>
          <p:cNvPr id="26" name="Графический объект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Дата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grpSp>
        <p:nvGrpSpPr>
          <p:cNvPr id="26" name="Графический объект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уководств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рафический объект 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26" name="Текст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3" name="Текст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34" name="Текст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7" name="Текст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3</a:t>
            </a:r>
          </a:p>
        </p:txBody>
      </p:sp>
      <p:sp>
        <p:nvSpPr>
          <p:cNvPr id="38" name="Текст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0" name="Текст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3" name="Текст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5" name="Текст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6" name="Текст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8" name="Текст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9" name="Текст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0" name="Текст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5" name="Рисунок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891723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6" name="Рисунок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2590348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7" name="Рисунок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794793" y="3816446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8" name="Рисунок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76955" y="386457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Как использовать этот шаблон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афический объект 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Полилиния: Фигура 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Графический объект 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1" name="Графический объект 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Разметка текста 1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grpSp>
        <p:nvGrpSpPr>
          <p:cNvPr id="19" name="Графический объект 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2" name="Полилиния: фигура 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афический объект 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Полилиния: Фигура 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5" name="Дата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Графический объект 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2" name="Графический объект 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Разметка текста 2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екст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grpSp>
        <p:nvGrpSpPr>
          <p:cNvPr id="22" name="Графический объект 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афический объект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Полилиния: Фигура 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Название раздела 1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Графический объект 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1" name="Графический объект 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Сравнение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Название раздела 1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иаграмм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6" name="Графический объект 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 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диаграммы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Диаграмма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аблиц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6" name="Графический объект 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 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таблицы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5" name="Таблица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таблицу</a:t>
            </a:r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афический объект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Полилиния: Фигура 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grpSp>
        <p:nvGrpSpPr>
          <p:cNvPr id="9" name="Графический объект 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16" name="Текст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5" name="Заголовок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Большое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идео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афический объект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Полилиния: Фигура 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Замещающее медиа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743456" y="1113044"/>
            <a:ext cx="8705088" cy="405079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медиа</a:t>
            </a:r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ru-RU" noProof="0"/>
              <a:t> </a:t>
            </a:r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/>
              <a:t>ДОБАВИТЬ НИЖНИЙ КОЛОНТИТУЛ</a:t>
            </a:r>
            <a:endParaRPr lang="ru-RU" sz="16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98C0CDE5-970C-4CC4-BF43-0DA127E73E8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5BAF08B9-68C7-16E2-ECAA-2B53ADD5CBDB}"/>
              </a:ext>
            </a:extLst>
          </p:cNvPr>
          <p:cNvSpPr/>
          <p:nvPr/>
        </p:nvSpPr>
        <p:spPr>
          <a:xfrm>
            <a:off x="8089996" y="2989431"/>
            <a:ext cx="4132162" cy="3868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A5488B2-ADA8-D613-97DC-23CF7C944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85" t="14784" r="31404" b="46332"/>
          <a:stretch>
            <a:fillRect/>
          </a:stretch>
        </p:blipFill>
        <p:spPr bwMode="auto">
          <a:xfrm rot="272151" flipH="1">
            <a:off x="6885943" y="410978"/>
            <a:ext cx="4718625" cy="5488759"/>
          </a:xfrm>
          <a:prstGeom prst="ellipse">
            <a:avLst/>
          </a:prstGeom>
          <a:noFill/>
          <a:ln w="63500" cap="rnd" algn="ctr">
            <a:solidFill>
              <a:srgbClr val="85A3A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7587369-D2CC-A4AA-480A-1A360130CE79}"/>
              </a:ext>
            </a:extLst>
          </p:cNvPr>
          <p:cNvSpPr txBox="1"/>
          <p:nvPr/>
        </p:nvSpPr>
        <p:spPr>
          <a:xfrm>
            <a:off x="293816" y="154231"/>
            <a:ext cx="5669857" cy="1305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0" algn="ctr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bg2"/>
                </a:solidFill>
                <a:latin typeface="+mj-lt"/>
              </a:rPr>
              <a:t>Муниципальное автономное дошкольное образовательное учреждение муниципального образования г. Краснодар </a:t>
            </a:r>
          </a:p>
          <a:p>
            <a:pPr marR="0" indent="0" algn="ctr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bg2"/>
                </a:solidFill>
                <a:latin typeface="+mj-lt"/>
              </a:rPr>
              <a:t>"Центр развития ребенка - детский сад № 181" </a:t>
            </a:r>
          </a:p>
          <a:p>
            <a:pPr marL="0" marR="0" indent="0" algn="l">
              <a:lnSpc>
                <a:spcPct val="110000"/>
              </a:lnSpc>
              <a:spcBef>
                <a:spcPts val="0"/>
              </a:spcBef>
              <a:spcAft>
                <a:spcPts val="598"/>
              </a:spcAft>
            </a:pPr>
            <a:r>
              <a:rPr lang="ru-RU" sz="1400" kern="140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 </a:t>
            </a:r>
          </a:p>
        </p:txBody>
      </p:sp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66C64B45-515B-4345-52A9-9C84DE35D2B3}"/>
              </a:ext>
            </a:extLst>
          </p:cNvPr>
          <p:cNvSpPr txBox="1">
            <a:spLocks/>
          </p:cNvSpPr>
          <p:nvPr/>
        </p:nvSpPr>
        <p:spPr>
          <a:xfrm>
            <a:off x="6776143" y="6171121"/>
            <a:ext cx="5167514" cy="608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Музыкальный руководитель</a:t>
            </a:r>
          </a:p>
        </p:txBody>
      </p:sp>
      <p:sp>
        <p:nvSpPr>
          <p:cNvPr id="58" name="Текст 10">
            <a:extLst>
              <a:ext uri="{FF2B5EF4-FFF2-40B4-BE49-F238E27FC236}">
                <a16:creationId xmlns:a16="http://schemas.microsoft.com/office/drawing/2014/main" id="{19FF70FC-7E5F-3FBD-B4A4-2CB5E2ADAF29}"/>
              </a:ext>
            </a:extLst>
          </p:cNvPr>
          <p:cNvSpPr txBox="1">
            <a:spLocks/>
          </p:cNvSpPr>
          <p:nvPr/>
        </p:nvSpPr>
        <p:spPr>
          <a:xfrm>
            <a:off x="293816" y="1947859"/>
            <a:ext cx="6564969" cy="270525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Интегрированная образовательная деятельность для детей раннего возраста с применением арт-методики</a:t>
            </a:r>
          </a:p>
          <a:p>
            <a:pPr marL="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«Шифоновая радуга»</a:t>
            </a:r>
          </a:p>
          <a:p>
            <a:pPr marL="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 гости к мишке»</a:t>
            </a:r>
            <a:endParaRPr lang="ru-RU" dirty="0"/>
          </a:p>
        </p:txBody>
      </p:sp>
      <p:sp>
        <p:nvSpPr>
          <p:cNvPr id="59" name="AutoShape 5">
            <a:extLst>
              <a:ext uri="{FF2B5EF4-FFF2-40B4-BE49-F238E27FC236}">
                <a16:creationId xmlns:a16="http://schemas.microsoft.com/office/drawing/2014/main" id="{2B1ACDA2-D16A-6ADA-4F80-3F73B6AFD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6344" y="5418340"/>
            <a:ext cx="7027313" cy="7858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>
            <a:outerShdw blurRad="50800" dist="38099" dir="13500000" algn="br" rotWithShape="0">
              <a:srgbClr val="000000">
                <a:alpha val="39999"/>
              </a:srgbClr>
            </a:outerShdw>
          </a:effec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Monotype Corsiva" panose="03010101010201010101" pitchFamily="66" charset="0"/>
              </a:rPr>
              <a:t>Петрова Наталья Владимировна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084726E-56D5-81C0-3EFD-61239824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t>10</a:t>
            </a:fld>
            <a:endParaRPr lang="ru-RU" noProof="0"/>
          </a:p>
        </p:txBody>
      </p:sp>
      <p:sp>
        <p:nvSpPr>
          <p:cNvPr id="11" name="Заголовок 5">
            <a:extLst>
              <a:ext uri="{FF2B5EF4-FFF2-40B4-BE49-F238E27FC236}">
                <a16:creationId xmlns:a16="http://schemas.microsoft.com/office/drawing/2014/main" id="{A8F111D6-E0D4-520B-5260-C09B72F01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603629" y="904490"/>
            <a:ext cx="3960711" cy="1061509"/>
          </a:xfrm>
        </p:spPr>
        <p:txBody>
          <a:bodyPr/>
          <a:lstStyle/>
          <a:p>
            <a:r>
              <a:rPr lang="ru-RU" dirty="0"/>
              <a:t>3 этап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84732E7E-B18D-3AB2-072C-A8EDA63D0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3212" y="5722979"/>
            <a:ext cx="4955416" cy="97965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пособствуем реализации детского замысла</a:t>
            </a:r>
            <a:endParaRPr lang="ru-RU" sz="2800" dirty="0"/>
          </a:p>
        </p:txBody>
      </p:sp>
      <p:pic>
        <p:nvPicPr>
          <p:cNvPr id="14" name="Таблица 13">
            <a:extLst>
              <a:ext uri="{FF2B5EF4-FFF2-40B4-BE49-F238E27FC236}">
                <a16:creationId xmlns:a16="http://schemas.microsoft.com/office/drawing/2014/main" id="{6B374210-39F2-D617-B291-63DDDF69592D}"/>
              </a:ext>
            </a:extLst>
          </p:cNvPr>
          <p:cNvPicPr>
            <a:picLocks noGrp="1" noChangeAspect="1"/>
          </p:cNvPicPr>
          <p:nvPr>
            <p:ph type="tbl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785581" y="193039"/>
            <a:ext cx="3509973" cy="5366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0BF834A7-3DA8-259F-C5B7-7DB72CA12DE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 rot="5400000">
            <a:off x="8981348" y="2463585"/>
            <a:ext cx="5366589" cy="8255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Арт-методика «Шифоновая радуга». Авторы Е.Д. </a:t>
            </a:r>
            <a:r>
              <a:rPr lang="ru-RU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Файзуллаева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Т.Д. </a:t>
            </a:r>
            <a:r>
              <a:rPr lang="ru-RU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Фицнер</a:t>
            </a:r>
            <a:endParaRPr lang="ru-RU" sz="20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482A6F-3341-BE56-F5F5-4225EAE072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31" r="24531"/>
          <a:stretch/>
        </p:blipFill>
        <p:spPr>
          <a:xfrm rot="4449200">
            <a:off x="1543417" y="2149439"/>
            <a:ext cx="2796345" cy="315974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419158-8A0E-972F-6553-649390B2AD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65" t="28379" r="19477"/>
          <a:stretch/>
        </p:blipFill>
        <p:spPr>
          <a:xfrm rot="5813939">
            <a:off x="3657275" y="1734706"/>
            <a:ext cx="4278246" cy="25536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0CE5DC-458D-49CF-91D1-D8DB112B98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32" t="18216" r="17101"/>
          <a:stretch/>
        </p:blipFill>
        <p:spPr>
          <a:xfrm rot="5400000">
            <a:off x="-259950" y="4493590"/>
            <a:ext cx="2613778" cy="184725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54150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EA328A1-A560-094B-CE26-346BCF416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t>11</a:t>
            </a:fld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0B2CA0-C641-FDC3-955C-A4F3D4803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Способствуем проведению детской рефлексии по итогам деятельности</a:t>
            </a:r>
            <a:endParaRPr lang="ru-RU" sz="3200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5432061-19C5-A67C-8E49-6371BB3DC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 этап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6DFA0C-A82B-788C-DF19-2C8E135551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33" r="26476"/>
          <a:stretch/>
        </p:blipFill>
        <p:spPr>
          <a:xfrm rot="5835528">
            <a:off x="7033445" y="858481"/>
            <a:ext cx="4862391" cy="43888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E4BBCB3-8400-D17A-B02F-8E912C2EF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751186" y="3587694"/>
            <a:ext cx="3650961" cy="28041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AE77DF2-D955-B101-2F7F-1FE68478E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52359" y="4943132"/>
            <a:ext cx="2686906" cy="191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62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87600" y="2369978"/>
            <a:ext cx="8229600" cy="1325563"/>
          </a:xfrm>
        </p:spPr>
        <p:txBody>
          <a:bodyPr rtlCol="0">
            <a:normAutofit fontScale="90000"/>
          </a:bodyPr>
          <a:lstStyle/>
          <a:p>
            <a:pPr rtl="0">
              <a:lnSpc>
                <a:spcPct val="80000"/>
              </a:lnSpc>
            </a:pPr>
            <a:r>
              <a:rPr lang="ru-RU" sz="60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999" y="2847165"/>
            <a:ext cx="5224073" cy="3837720"/>
          </a:xfrm>
        </p:spPr>
        <p:txBody>
          <a:bodyPr rtlCol="0">
            <a:normAutofit fontScale="92500" lnSpcReduction="20000"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kern="1400" dirty="0">
                <a:ln>
                  <a:noFill/>
                </a:ln>
                <a:solidFill>
                  <a:srgbClr val="C00000"/>
                </a:solidFill>
                <a:effectLst/>
                <a:latin typeface="Garamond" panose="02020404030301010803" pitchFamily="18" charset="0"/>
              </a:rPr>
              <a:t>Возраст: </a:t>
            </a:r>
            <a:endParaRPr lang="ru-RU" sz="2400" kern="1400" dirty="0">
              <a:ln>
                <a:noFill/>
              </a:ln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2 группа раннего возраста (2-3 года)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kern="1400" dirty="0">
                <a:ln>
                  <a:noFill/>
                </a:ln>
                <a:solidFill>
                  <a:srgbClr val="C00000"/>
                </a:solidFill>
                <a:effectLst/>
                <a:latin typeface="Garamond" panose="02020404030301010803" pitchFamily="18" charset="0"/>
              </a:rPr>
              <a:t>Образовательная область:</a:t>
            </a:r>
            <a:r>
              <a:rPr lang="ru-RU" sz="2400" kern="1400" dirty="0">
                <a:ln>
                  <a:noFill/>
                </a:ln>
                <a:solidFill>
                  <a:srgbClr val="C00000"/>
                </a:solidFill>
                <a:effectLst/>
                <a:latin typeface="Garamond" panose="02020404030301010803" pitchFamily="18" charset="0"/>
              </a:rPr>
              <a:t> </a:t>
            </a:r>
            <a:endParaRPr lang="ru-RU" sz="2400" kern="1400" dirty="0">
              <a:ln>
                <a:noFill/>
              </a:ln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Художественно-эстетическое развитие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kern="1400" dirty="0">
                <a:ln>
                  <a:noFill/>
                </a:ln>
                <a:solidFill>
                  <a:srgbClr val="C00000"/>
                </a:solidFill>
                <a:effectLst/>
                <a:latin typeface="Garamond" panose="02020404030301010803" pitchFamily="18" charset="0"/>
              </a:rPr>
              <a:t>Тип занятия:</a:t>
            </a:r>
            <a:r>
              <a:rPr lang="ru-RU" sz="2400" kern="1400" dirty="0">
                <a:ln>
                  <a:noFill/>
                </a:ln>
                <a:solidFill>
                  <a:srgbClr val="C00000"/>
                </a:solidFill>
                <a:effectLst/>
                <a:latin typeface="Garamond" panose="02020404030301010803" pitchFamily="18" charset="0"/>
              </a:rPr>
              <a:t> </a:t>
            </a:r>
            <a:endParaRPr lang="ru-RU" sz="2400" kern="1400" dirty="0">
              <a:ln>
                <a:noFill/>
              </a:ln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  <a:p>
            <a:pPr marL="0" marR="0" indent="0" algn="l">
              <a:lnSpc>
                <a:spcPct val="110000"/>
              </a:lnSpc>
              <a:spcBef>
                <a:spcPts val="0"/>
              </a:spcBef>
              <a:spcAft>
                <a:spcPts val="598"/>
              </a:spcAft>
              <a:buNone/>
            </a:pPr>
            <a:r>
              <a:rPr lang="ru-RU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Интегрированное занятие</a:t>
            </a:r>
          </a:p>
          <a:p>
            <a:pPr marL="0" marR="0" indent="0" algn="l">
              <a:lnSpc>
                <a:spcPct val="110000"/>
              </a:lnSpc>
              <a:spcBef>
                <a:spcPts val="0"/>
              </a:spcBef>
              <a:spcAft>
                <a:spcPts val="598"/>
              </a:spcAft>
              <a:buNone/>
            </a:pPr>
            <a:r>
              <a:rPr lang="ru-RU" sz="2400" b="1" kern="1400" dirty="0">
                <a:solidFill>
                  <a:srgbClr val="C00000"/>
                </a:solidFill>
                <a:latin typeface="Garamond" panose="02020404030301010803" pitchFamily="18" charset="0"/>
              </a:rPr>
              <a:t>Интеграция областей: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kern="1400" dirty="0">
                <a:solidFill>
                  <a:srgbClr val="000000"/>
                </a:solidFill>
                <a:latin typeface="Garamond" panose="02020404030301010803" pitchFamily="18" charset="0"/>
              </a:rPr>
              <a:t>познавательное развитие, 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kern="1400" dirty="0">
                <a:solidFill>
                  <a:srgbClr val="000000"/>
                </a:solidFill>
                <a:latin typeface="Garamond" panose="02020404030301010803" pitchFamily="18" charset="0"/>
              </a:rPr>
              <a:t>физическое развитие, 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kern="1400" dirty="0">
                <a:solidFill>
                  <a:srgbClr val="000000"/>
                </a:solidFill>
                <a:latin typeface="Garamond" panose="02020404030301010803" pitchFamily="18" charset="0"/>
              </a:rPr>
              <a:t>художественно – эстетическое развитие,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kern="1400" dirty="0">
                <a:solidFill>
                  <a:srgbClr val="000000"/>
                </a:solidFill>
                <a:latin typeface="Garamond" panose="02020404030301010803" pitchFamily="18" charset="0"/>
              </a:rPr>
              <a:t>социально-коммуникативное развитие.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8B885F2-2AC2-46A9-9D9B-71123D1A1F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98" t="617" r="10064" b="500"/>
          <a:stretch/>
        </p:blipFill>
        <p:spPr>
          <a:xfrm rot="720000">
            <a:off x="6395687" y="247726"/>
            <a:ext cx="4615120" cy="5400803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smtClean="0"/>
              <a:pPr rtl="0"/>
              <a:t>2</a:t>
            </a:fld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C5BEBF0-2230-EB4E-303C-59F973708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61935">
            <a:off x="-28815" y="1142654"/>
            <a:ext cx="4810949" cy="734415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Интегрированное занятие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BFA9D61E-1F36-530D-1EB0-60D5ACE63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6440" y="2042492"/>
            <a:ext cx="3913632" cy="804672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 гости к мишке»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8C2100E-B388-3EB6-D958-FF64FF258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5772" y="3248024"/>
            <a:ext cx="3511984" cy="3365840"/>
          </a:xfr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Совершенствовать речевые навыки;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ритмический, интонационный и динамический слух, внимание, речевую активность детей;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Закреплять знания о музыкальных инструментах;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целостную культуру мира;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Оказывать содействие в получении положительных эмоций в процессе рисования тканью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3E70D2-1312-C248-BDE7-425F07C01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t>3</a:t>
            </a:fld>
            <a:endParaRPr lang="ru-RU" noProof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11A9EE1-3750-E241-BC53-98D002E43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74950" y="853376"/>
            <a:ext cx="3923299" cy="1042492"/>
          </a:xfrm>
        </p:spPr>
        <p:txBody>
          <a:bodyPr/>
          <a:lstStyle/>
          <a:p>
            <a:r>
              <a:rPr lang="ru-RU" dirty="0"/>
              <a:t>Задачи: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81BCF9F6-C4C8-3A59-B82D-F7D19924970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86551" y="3248024"/>
            <a:ext cx="3620748" cy="2311872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умение общаться со сверстниками и взрослыми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аккуратность при выполнении задания педагога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Создавать условия для формирования доброжелательного отношения к окружающему миру и живой природе.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C29281EE-5E04-575B-57C7-E0D8D493F5B0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58467" y="773010"/>
            <a:ext cx="6547533" cy="159999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8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познавательных 	 действий, развитие воображения 	 и творческой активности.</a:t>
            </a:r>
          </a:p>
        </p:txBody>
      </p:sp>
      <p:sp>
        <p:nvSpPr>
          <p:cNvPr id="10" name="Текст 1">
            <a:extLst>
              <a:ext uri="{FF2B5EF4-FFF2-40B4-BE49-F238E27FC236}">
                <a16:creationId xmlns:a16="http://schemas.microsoft.com/office/drawing/2014/main" id="{B00092A6-B02C-7CE0-51A7-2FCF00405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771" y="2647949"/>
            <a:ext cx="3511983" cy="600075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Развивающие: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">
            <a:extLst>
              <a:ext uri="{FF2B5EF4-FFF2-40B4-BE49-F238E27FC236}">
                <a16:creationId xmlns:a16="http://schemas.microsoft.com/office/drawing/2014/main" id="{E2527242-7ACA-20A6-815E-B88E507F815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43636" y="2647950"/>
            <a:ext cx="3511984" cy="600075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Познавательные: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Текст 1">
            <a:extLst>
              <a:ext uri="{FF2B5EF4-FFF2-40B4-BE49-F238E27FC236}">
                <a16:creationId xmlns:a16="http://schemas.microsoft.com/office/drawing/2014/main" id="{0D2C2D8B-CF00-2294-C373-65DFB50C1C89}"/>
              </a:ext>
            </a:extLst>
          </p:cNvPr>
          <p:cNvSpPr txBox="1">
            <a:spLocks/>
          </p:cNvSpPr>
          <p:nvPr/>
        </p:nvSpPr>
        <p:spPr>
          <a:xfrm>
            <a:off x="8186551" y="2647950"/>
            <a:ext cx="3620748" cy="60007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Воспитательные: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7">
            <a:extLst>
              <a:ext uri="{FF2B5EF4-FFF2-40B4-BE49-F238E27FC236}">
                <a16:creationId xmlns:a16="http://schemas.microsoft.com/office/drawing/2014/main" id="{12CAC0C1-926F-D5FA-1D1A-674199F28961}"/>
              </a:ext>
            </a:extLst>
          </p:cNvPr>
          <p:cNvSpPr txBox="1">
            <a:spLocks/>
          </p:cNvSpPr>
          <p:nvPr/>
        </p:nvSpPr>
        <p:spPr>
          <a:xfrm>
            <a:off x="4343636" y="3248024"/>
            <a:ext cx="3511984" cy="2311872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любознательность и познавательную мотивацию; 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умение добывать необходимую информацию для принятия определенного решения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Обогащать активный словарь; 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841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sz="3200" dirty="0"/>
              <a:t>Методики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52401" y="2282951"/>
            <a:ext cx="3551578" cy="3402714"/>
          </a:xfrm>
        </p:spPr>
        <p:txBody>
          <a:bodyPr rtlCol="0">
            <a:norm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Арт-методика «Шифоновая радуга»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Методика музыкального воспитания детей раннего возраста по программе «Теремок»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smtClean="0"/>
              <a:pPr rtl="0"/>
              <a:t>4</a:t>
            </a:fld>
            <a:endParaRPr lang="ru-RU"/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B7321562-7AB5-8271-E0A4-C89C4A4530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4114923"/>
              </p:ext>
            </p:extLst>
          </p:nvPr>
        </p:nvGraphicFramePr>
        <p:xfrm>
          <a:off x="4922600" y="288482"/>
          <a:ext cx="6883400" cy="4568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916B9D3-62A2-212C-4714-38D2F8196807}"/>
              </a:ext>
            </a:extLst>
          </p:cNvPr>
          <p:cNvSpPr/>
          <p:nvPr/>
        </p:nvSpPr>
        <p:spPr>
          <a:xfrm rot="15953512">
            <a:off x="3478730" y="2607898"/>
            <a:ext cx="25440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Методы</a:t>
            </a:r>
          </a:p>
        </p:txBody>
      </p: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6DFB9EA-54CE-A4C2-BB72-F5FA9FB80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9878695" cy="729296"/>
          </a:xfrm>
        </p:spPr>
        <p:txBody>
          <a:bodyPr/>
          <a:lstStyle/>
          <a:p>
            <a:pPr rtl="0"/>
            <a:r>
              <a:rPr lang="ru-RU" sz="2400" noProof="0" dirty="0"/>
              <a:t>Дети получают письмо от Мишутки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B93493B-29AC-414A-B781-9703BAE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t>5</a:t>
            </a:fld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2211FE-6415-EAEE-D941-7253DED06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пособствуем формированию у детей внутренней мотивации к деятельности</a:t>
            </a:r>
            <a:endParaRPr lang="ru-RU" sz="28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B7F2AE-256E-5318-3D84-C55C9929D5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7363" t="-5057" r="-13911" b="-24446"/>
          <a:stretch/>
        </p:blipFill>
        <p:spPr>
          <a:xfrm rot="20761016">
            <a:off x="3730201" y="-107817"/>
            <a:ext cx="8751731" cy="6447935"/>
          </a:xfr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A3A09CA-3D84-8C48-F100-BCBE52D04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 этап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F923357-269A-F490-C434-EDC31BD563D6}"/>
              </a:ext>
            </a:extLst>
          </p:cNvPr>
          <p:cNvSpPr/>
          <p:nvPr/>
        </p:nvSpPr>
        <p:spPr>
          <a:xfrm rot="20587728">
            <a:off x="5408245" y="1354636"/>
            <a:ext cx="5135811" cy="1833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Дорогие ребята! Пишет вам ваш друг Мишка. Мне очень грустно и поэтому хочу             	пригласить вас к себе в гости. С 	нетерпением жду скорой встречи. 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ru-RU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Ваш друг Мишка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471F5EB-F976-EC6D-2A7F-82BBBF7D9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921" y="3151277"/>
            <a:ext cx="4826080" cy="370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58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48FA30-E7A6-6173-C91B-485A8F8A08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61" r="2860" b="2657"/>
          <a:stretch/>
        </p:blipFill>
        <p:spPr>
          <a:xfrm>
            <a:off x="3860563" y="182880"/>
            <a:ext cx="8072357" cy="5150388"/>
          </a:xfr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6DFB9EA-54CE-A4C2-BB72-F5FA9FB80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9878695" cy="729296"/>
          </a:xfrm>
        </p:spPr>
        <p:txBody>
          <a:bodyPr/>
          <a:lstStyle/>
          <a:p>
            <a:pPr rtl="0"/>
            <a:r>
              <a:rPr lang="ru-RU" sz="2400" noProof="0" dirty="0"/>
              <a:t>Отправляемся в гости к Мишке, будим его игрой на бубнах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B93493B-29AC-414A-B781-9703BAE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t>6</a:t>
            </a:fld>
            <a:endParaRPr lang="ru-RU" noProof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A3A09CA-3D84-8C48-F100-BCBE52D04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 этап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2211FE-6415-EAEE-D941-7253DED06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пособствуем планированию детьми их деятельности</a:t>
            </a:r>
            <a:endParaRPr lang="ru-RU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AC90A1-F87D-A96A-B611-10BF504C36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14"/>
          <a:stretch/>
        </p:blipFill>
        <p:spPr>
          <a:xfrm rot="11249958">
            <a:off x="8252420" y="3633148"/>
            <a:ext cx="3034130" cy="244144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30449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4778CE4-4AD9-A1CC-0EF6-9728A6364A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77" r="22308"/>
          <a:stretch/>
        </p:blipFill>
        <p:spPr>
          <a:xfrm>
            <a:off x="8178879" y="273802"/>
            <a:ext cx="3627121" cy="258172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smtClean="0"/>
              <a:t>7</a:t>
            </a:fld>
            <a:endParaRPr lang="ru-RU"/>
          </a:p>
        </p:txBody>
      </p:sp>
      <p:sp>
        <p:nvSpPr>
          <p:cNvPr id="8" name="Нижний колонтитул 1">
            <a:extLst>
              <a:ext uri="{FF2B5EF4-FFF2-40B4-BE49-F238E27FC236}">
                <a16:creationId xmlns:a16="http://schemas.microsoft.com/office/drawing/2014/main" id="{E3DDF588-ADFF-439B-D094-552956D0A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9878695" cy="729296"/>
          </a:xfrm>
        </p:spPr>
        <p:txBody>
          <a:bodyPr/>
          <a:lstStyle/>
          <a:p>
            <a:pPr rtl="0"/>
            <a:r>
              <a:rPr lang="ru-RU" sz="2400" noProof="0" dirty="0"/>
              <a:t>Дети сравнивают себя с Мишкой, играют ему на ложках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3AE860-8A5F-989B-1C7E-5FC0770738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59" r="6303"/>
          <a:stretch/>
        </p:blipFill>
        <p:spPr>
          <a:xfrm rot="183991">
            <a:off x="6669301" y="2948022"/>
            <a:ext cx="4454136" cy="303276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F76A794-4FD9-877D-F624-11C71320E5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52"/>
          <a:stretch/>
        </p:blipFill>
        <p:spPr>
          <a:xfrm>
            <a:off x="564497" y="273802"/>
            <a:ext cx="3627120" cy="277969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0D07027-84F7-A714-1F2D-605EA21073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50" t="27315" r="7609" b="1"/>
          <a:stretch/>
        </p:blipFill>
        <p:spPr>
          <a:xfrm rot="21307287">
            <a:off x="1663052" y="2683625"/>
            <a:ext cx="3661716" cy="303275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1A0F068-79C2-DF2C-CC1A-FFE828EB8B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61" b="5930"/>
          <a:stretch/>
        </p:blipFill>
        <p:spPr>
          <a:xfrm rot="21216073">
            <a:off x="4508649" y="726395"/>
            <a:ext cx="3353198" cy="268224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03491" y="787556"/>
            <a:ext cx="4065084" cy="1128713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2 этап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smtClean="0"/>
              <a:pPr rtl="0"/>
              <a:t>8</a:t>
            </a:fld>
            <a:endParaRPr lang="ru-RU"/>
          </a:p>
        </p:txBody>
      </p:sp>
      <p:sp>
        <p:nvSpPr>
          <p:cNvPr id="6" name="Нижний колонтитул 1">
            <a:extLst>
              <a:ext uri="{FF2B5EF4-FFF2-40B4-BE49-F238E27FC236}">
                <a16:creationId xmlns:a16="http://schemas.microsoft.com/office/drawing/2014/main" id="{75E000D5-23D0-AFE3-3B02-6EAC7736656C}"/>
              </a:ext>
            </a:extLst>
          </p:cNvPr>
          <p:cNvSpPr txBox="1">
            <a:spLocks/>
          </p:cNvSpPr>
          <p:nvPr/>
        </p:nvSpPr>
        <p:spPr>
          <a:xfrm>
            <a:off x="600790" y="5438831"/>
            <a:ext cx="3834050" cy="125190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/>
              <a:t>Самомассаж </a:t>
            </a:r>
          </a:p>
          <a:p>
            <a:r>
              <a:rPr lang="ru-RU" sz="2400" dirty="0"/>
              <a:t>еловыми шишками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275DBE-AFEE-0883-651D-5C067D96E6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3718" r="-1" b="19598"/>
          <a:stretch/>
        </p:blipFill>
        <p:spPr>
          <a:xfrm>
            <a:off x="3314240" y="793217"/>
            <a:ext cx="8877760" cy="6064783"/>
          </a:xfr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0DBB360-A622-8500-D88B-8A9F107FBE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82" y="1870774"/>
            <a:ext cx="2887238" cy="311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6DFB9EA-54CE-A4C2-BB72-F5FA9FB80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9878695" cy="729296"/>
          </a:xfrm>
        </p:spPr>
        <p:txBody>
          <a:bodyPr/>
          <a:lstStyle/>
          <a:p>
            <a:pPr rtl="0"/>
            <a:r>
              <a:rPr lang="ru-RU" sz="2400" noProof="0" dirty="0"/>
              <a:t>Решаем помочь Мишке найти ему малину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B93493B-29AC-414A-B781-9703BAE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t>9</a:t>
            </a:fld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2211FE-6415-EAEE-D941-7253DED06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пособствуем планированию детьми их деятельности</a:t>
            </a:r>
            <a:endParaRPr lang="ru-RU" sz="2800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A3A09CA-3D84-8C48-F100-BCBE52D04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 этап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932497-0B2A-C875-72BC-E42369F014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661" r="5234"/>
          <a:stretch/>
        </p:blipFill>
        <p:spPr>
          <a:xfrm>
            <a:off x="3875803" y="129359"/>
            <a:ext cx="8072357" cy="5178277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35C62F-71A8-830E-C153-4A4A8B013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039" y="3429000"/>
            <a:ext cx="3650961" cy="28041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0364C3-8CAA-4A9C-AB01-AB138E34FD6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212" y="4784438"/>
            <a:ext cx="2686906" cy="191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987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60958884_TF66931380_Win32" id="{E65701AE-6511-4CE2-AB75-CF621C01686F}" vid="{BEFA25B5-8D48-4E0E-A77B-2DBB64C62E3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для начальной школы</Template>
  <TotalTime>5011</TotalTime>
  <Words>370</Words>
  <Application>Microsoft Office PowerPoint</Application>
  <PresentationFormat>Широкоэкранный</PresentationFormat>
  <Paragraphs>82</Paragraphs>
  <Slides>12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Calibri</vt:lpstr>
      <vt:lpstr>Comic Sans MS</vt:lpstr>
      <vt:lpstr>Franklin Gothic Book</vt:lpstr>
      <vt:lpstr>Garamond</vt:lpstr>
      <vt:lpstr>Monotype Corsiva</vt:lpstr>
      <vt:lpstr>Symbol</vt:lpstr>
      <vt:lpstr>Times New Roman</vt:lpstr>
      <vt:lpstr>Wingdings</vt:lpstr>
      <vt:lpstr>Тема Office</vt:lpstr>
      <vt:lpstr>Презентация PowerPoint</vt:lpstr>
      <vt:lpstr>Интегрированное занятие</vt:lpstr>
      <vt:lpstr>Задачи:</vt:lpstr>
      <vt:lpstr>Методики</vt:lpstr>
      <vt:lpstr>1 этап</vt:lpstr>
      <vt:lpstr>2 этап</vt:lpstr>
      <vt:lpstr>Презентация PowerPoint</vt:lpstr>
      <vt:lpstr>2 этап</vt:lpstr>
      <vt:lpstr>2 этап</vt:lpstr>
      <vt:lpstr>3 этап</vt:lpstr>
      <vt:lpstr>4 этап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Наталья Петрова</dc:creator>
  <cp:lastModifiedBy>Наталья Петрова</cp:lastModifiedBy>
  <cp:revision>14</cp:revision>
  <dcterms:created xsi:type="dcterms:W3CDTF">2023-01-06T15:35:17Z</dcterms:created>
  <dcterms:modified xsi:type="dcterms:W3CDTF">2023-03-27T20:28:47Z</dcterms:modified>
</cp:coreProperties>
</file>