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76" r:id="rId3"/>
    <p:sldId id="264" r:id="rId4"/>
    <p:sldId id="257" r:id="rId5"/>
    <p:sldId id="270" r:id="rId6"/>
    <p:sldId id="271" r:id="rId7"/>
    <p:sldId id="262" r:id="rId8"/>
    <p:sldId id="263" r:id="rId9"/>
    <p:sldId id="266" r:id="rId10"/>
    <p:sldId id="272" r:id="rId11"/>
    <p:sldId id="273" r:id="rId12"/>
    <p:sldId id="274" r:id="rId13"/>
    <p:sldId id="258" r:id="rId14"/>
    <p:sldId id="267" r:id="rId15"/>
    <p:sldId id="277" r:id="rId16"/>
    <p:sldId id="278" r:id="rId17"/>
    <p:sldId id="279" r:id="rId18"/>
    <p:sldId id="268" r:id="rId19"/>
    <p:sldId id="275" r:id="rId20"/>
    <p:sldId id="259" r:id="rId21"/>
    <p:sldId id="265" r:id="rId22"/>
    <p:sldId id="260" r:id="rId23"/>
    <p:sldId id="261" r:id="rId24"/>
    <p:sldId id="269" r:id="rId25"/>
  </p:sldIdLst>
  <p:sldSz cx="12192000" cy="6858000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F6895F44-B678-4CD7-AD42-4376A909FE20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9509D2E-A898-410F-B3A6-7DC0765056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885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9D2E-A898-410F-B3A6-7DC07650561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566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9D2E-A898-410F-B3A6-7DC07650561E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DA8F-5013-4BCC-995C-31786AF72EC8}" type="datetime1">
              <a:rPr lang="ru-RU" smtClean="0"/>
              <a:pPr/>
              <a:t>06.05.2023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ГБДОУ д/с № 5 комбинированного вида Красносельского района г.Санкт-Петербрга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C0069-4CC8-4F2E-81FF-1017B3869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840013"/>
      </p:ext>
    </p:extLst>
  </p:cSld>
  <p:clrMapOvr>
    <a:masterClrMapping/>
  </p:clrMapOvr>
  <p:transition spd="slow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FD60-3725-4FCD-B38F-40C5E3B27B7D}" type="datetime1">
              <a:rPr lang="ru-RU" smtClean="0"/>
              <a:pPr/>
              <a:t>06.05.2023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ГБДОУ д/с № 5 комбинированного вида Красносельского района г.Санкт-Петербрга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C0069-4CC8-4F2E-81FF-1017B3869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120568"/>
      </p:ext>
    </p:extLst>
  </p:cSld>
  <p:clrMapOvr>
    <a:masterClrMapping/>
  </p:clrMapOvr>
  <p:transition spd="slow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F780-6C86-48FB-90A8-C6F8DA206D99}" type="datetime1">
              <a:rPr lang="ru-RU" smtClean="0"/>
              <a:pPr/>
              <a:t>06.05.2023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ГБДОУ д/с № 5 комбинированного вида Красносельского района г.Санкт-Петербрга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C0069-4CC8-4F2E-81FF-1017B3869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034214"/>
      </p:ext>
    </p:extLst>
  </p:cSld>
  <p:clrMapOvr>
    <a:masterClrMapping/>
  </p:clrMapOvr>
  <p:transition spd="slow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275A1-1B91-4A98-AFD4-F7E0A6F5E7A3}" type="datetime1">
              <a:rPr lang="ru-RU" smtClean="0"/>
              <a:pPr/>
              <a:t>06.05.2023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ГБДОУ д/с № 5 комбинированного вида Красносельского района г.Санкт-Петербрга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C0069-4CC8-4F2E-81FF-1017B3869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69450"/>
      </p:ext>
    </p:extLst>
  </p:cSld>
  <p:clrMapOvr>
    <a:masterClrMapping/>
  </p:clrMapOvr>
  <p:transition spd="slow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F14C-23E6-4E75-9B32-F9D5D6E0507B}" type="datetime1">
              <a:rPr lang="ru-RU" smtClean="0"/>
              <a:pPr/>
              <a:t>06.05.2023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ГБДОУ д/с № 5 комбинированного вида Красносельского района г.Санкт-Петербрга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C0069-4CC8-4F2E-81FF-1017B3869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063582"/>
      </p:ext>
    </p:extLst>
  </p:cSld>
  <p:clrMapOvr>
    <a:masterClrMapping/>
  </p:clrMapOvr>
  <p:transition spd="slow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28DF-168E-4444-8964-E8D2A11BF501}" type="datetime1">
              <a:rPr lang="ru-RU" smtClean="0"/>
              <a:pPr/>
              <a:t>06.05.2023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ГБДОУ д/с № 5 комбинированного вида Красносельского района г.Санкт-Петербрга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C0069-4CC8-4F2E-81FF-1017B3869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364523"/>
      </p:ext>
    </p:extLst>
  </p:cSld>
  <p:clrMapOvr>
    <a:masterClrMapping/>
  </p:clrMapOvr>
  <p:transition spd="slow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EB99-8615-49F5-9ACC-907A540D16FA}" type="datetime1">
              <a:rPr lang="ru-RU" smtClean="0"/>
              <a:pPr/>
              <a:t>06.05.2023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ГБДОУ д/с № 5 комбинированного вида Красносельского района г.Санкт-Петербрга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C0069-4CC8-4F2E-81FF-1017B3869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512958"/>
      </p:ext>
    </p:extLst>
  </p:cSld>
  <p:clrMapOvr>
    <a:masterClrMapping/>
  </p:clrMapOvr>
  <p:transition spd="slow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7308-097D-4A20-90B3-3F61062A0EA8}" type="datetime1">
              <a:rPr lang="ru-RU" smtClean="0"/>
              <a:pPr/>
              <a:t>06.05.2023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ГБДОУ д/с № 5 комбинированного вида Красносельского района г.Санкт-Петербрга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C0069-4CC8-4F2E-81FF-1017B3869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093872"/>
      </p:ext>
    </p:extLst>
  </p:cSld>
  <p:clrMapOvr>
    <a:masterClrMapping/>
  </p:clrMapOvr>
  <p:transition spd="slow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F2FCC-E731-4AD4-9861-EA8AC5E94169}" type="datetime1">
              <a:rPr lang="ru-RU" smtClean="0"/>
              <a:pPr/>
              <a:t>06.05.2023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ГБДОУ д/с № 5 комбинированного вида Красносельского района г.Санкт-Петербрга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C0069-4CC8-4F2E-81FF-1017B3869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319429"/>
      </p:ext>
    </p:extLst>
  </p:cSld>
  <p:clrMapOvr>
    <a:masterClrMapping/>
  </p:clrMapOvr>
  <p:transition spd="slow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09D5-2C01-474C-99F0-34FB8CBEEB2B}" type="datetime1">
              <a:rPr lang="ru-RU" smtClean="0"/>
              <a:pPr/>
              <a:t>06.05.2023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ГБДОУ д/с № 5 комбинированного вида Красносельского района г.Санкт-Петербрга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C0069-4CC8-4F2E-81FF-1017B3869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257486"/>
      </p:ext>
    </p:extLst>
  </p:cSld>
  <p:clrMapOvr>
    <a:masterClrMapping/>
  </p:clrMapOvr>
  <p:transition spd="slow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C9E34-8C46-4BBB-ADCC-0691AAAA01D2}" type="datetime1">
              <a:rPr lang="ru-RU" smtClean="0"/>
              <a:pPr/>
              <a:t>06.05.2023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ГБДОУ д/с № 5 комбинированного вида Красносельского района г.Санкт-Петербрга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C0069-4CC8-4F2E-81FF-1017B3869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229126"/>
      </p:ext>
    </p:extLst>
  </p:cSld>
  <p:clrMapOvr>
    <a:masterClrMapping/>
  </p:clrMapOvr>
  <p:transition spd="slow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DFFB2-022D-46EB-BC57-0DFA625D7F0D}" type="datetime1">
              <a:rPr lang="ru-RU" smtClean="0"/>
              <a:pPr/>
              <a:t>06.05.2023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ГБДОУ д/с № 5 комбинированного вида Красносельского района г.Санкт-Петербрга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C0069-4CC8-4F2E-81FF-1017B3869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85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599" y="280691"/>
            <a:ext cx="11212945" cy="40011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ГБДОУ  детский сад № 5 комбинированного вида Красносельского района Санкт-Петербурга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599" y="916012"/>
            <a:ext cx="11212945" cy="1384995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детский сад хожу без слез» – система создания комфортной социальной среды на основе индивидуального подхода к детям раннего возраста»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50182" y="4860295"/>
            <a:ext cx="5134519" cy="1200329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Емельянова Т.Р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Иванова В.И.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группы раннего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</a:p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Амелина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Ю.В.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 психолог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2426489"/>
            <a:ext cx="5554719" cy="41660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TextBox 10"/>
          <p:cNvSpPr txBox="1"/>
          <p:nvPr/>
        </p:nvSpPr>
        <p:spPr>
          <a:xfrm>
            <a:off x="6782315" y="2426489"/>
            <a:ext cx="5002386" cy="2308324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«Игры с песком  как средство  адаптации детей раннего возраста»</a:t>
            </a:r>
          </a:p>
        </p:txBody>
      </p:sp>
      <p:pic>
        <p:nvPicPr>
          <p:cNvPr id="7" name="12_TRACK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578862" y="454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6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387">
        <p:dissolve/>
      </p:transition>
    </mc:Choice>
    <mc:Fallback xmlns="">
      <p:transition spd="slow" advClick="0" advTm="1038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798" y="184409"/>
            <a:ext cx="1124840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Набор игрового материала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71797" y="925976"/>
            <a:ext cx="11097904" cy="53593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V="1">
            <a:off x="762000" y="5662595"/>
            <a:ext cx="10708510" cy="45719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:\для мфц песок\IMG_23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066" y="1468312"/>
            <a:ext cx="3871733" cy="4360988"/>
          </a:xfrm>
          <a:prstGeom prst="rect">
            <a:avLst/>
          </a:prstGeom>
          <a:noFill/>
        </p:spPr>
      </p:pic>
      <p:pic>
        <p:nvPicPr>
          <p:cNvPr id="3075" name="Picture 3" descr="F:\для мфц песок\IMG_23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9858" y="1624648"/>
            <a:ext cx="3739586" cy="4083666"/>
          </a:xfrm>
          <a:prstGeom prst="rect">
            <a:avLst/>
          </a:prstGeom>
          <a:noFill/>
        </p:spPr>
      </p:pic>
      <p:pic>
        <p:nvPicPr>
          <p:cNvPr id="3082" name="Picture 10" descr="F:\для мфц песок\IMG_23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3336" y="2304907"/>
            <a:ext cx="3769998" cy="3725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8666012"/>
      </p:ext>
    </p:extLst>
  </p:cSld>
  <p:clrMapOvr>
    <a:masterClrMapping/>
  </p:clrMapOvr>
  <p:transition spd="slow" advClick="0" advTm="10591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798" y="184409"/>
            <a:ext cx="1124840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Набор игрового материала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71796" y="925976"/>
            <a:ext cx="11253357" cy="307777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V="1">
            <a:off x="317500" y="5898349"/>
            <a:ext cx="11153010" cy="45719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F:\для мфц песок\IMG_2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9582" y="2249586"/>
            <a:ext cx="3426618" cy="3935314"/>
          </a:xfrm>
          <a:prstGeom prst="rect">
            <a:avLst/>
          </a:prstGeom>
          <a:noFill/>
        </p:spPr>
      </p:pic>
      <p:pic>
        <p:nvPicPr>
          <p:cNvPr id="3077" name="Picture 5" descr="F:\для мфц песок\IMG_2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500" y="1851827"/>
            <a:ext cx="3505199" cy="4206073"/>
          </a:xfrm>
          <a:prstGeom prst="rect">
            <a:avLst/>
          </a:prstGeom>
          <a:noFill/>
        </p:spPr>
      </p:pic>
      <p:pic>
        <p:nvPicPr>
          <p:cNvPr id="3083" name="Picture 11" descr="F:\для мфц песок\IMG_23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3393" y="1851827"/>
            <a:ext cx="4024000" cy="40922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1143006"/>
      </p:ext>
    </p:extLst>
  </p:cSld>
  <p:clrMapOvr>
    <a:masterClrMapping/>
  </p:clrMapOvr>
  <p:transition spd="slow" advClick="0" advTm="10591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798" y="184409"/>
            <a:ext cx="1124840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Набор игрового материала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11200" y="1076857"/>
            <a:ext cx="11013953" cy="156896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067" y="5590572"/>
            <a:ext cx="11227443" cy="954107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Санитарная обработка игрушек 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Санитарная обработка игрушек осуществляется 1 раз в день мыльно – содовым раствором (200г. на 10 литров воды) , затем игрушки ополаскиваются в проточной воде и просушиваются 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F:\для мфц песок\IMG_2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7141" y="1676400"/>
            <a:ext cx="2618888" cy="3511159"/>
          </a:xfrm>
          <a:prstGeom prst="rect">
            <a:avLst/>
          </a:prstGeom>
          <a:noFill/>
        </p:spPr>
      </p:pic>
      <p:pic>
        <p:nvPicPr>
          <p:cNvPr id="3079" name="Picture 7" descr="F:\для мфц песок\IMG_24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6588" y="1676400"/>
            <a:ext cx="2620512" cy="3533553"/>
          </a:xfrm>
          <a:prstGeom prst="rect">
            <a:avLst/>
          </a:prstGeom>
          <a:noFill/>
        </p:spPr>
      </p:pic>
      <p:pic>
        <p:nvPicPr>
          <p:cNvPr id="3080" name="Picture 8" descr="F:\для мфц песок\IMG_24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96035" y="1634919"/>
            <a:ext cx="2869447" cy="3765343"/>
          </a:xfrm>
          <a:prstGeom prst="rect">
            <a:avLst/>
          </a:prstGeom>
          <a:noFill/>
        </p:spPr>
      </p:pic>
      <p:pic>
        <p:nvPicPr>
          <p:cNvPr id="3081" name="Picture 9" descr="F:\для мфц песок\IMG_24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072" y="1404976"/>
            <a:ext cx="2754133" cy="38049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7880308"/>
      </p:ext>
    </p:extLst>
  </p:cSld>
  <p:clrMapOvr>
    <a:masterClrMapping/>
  </p:clrMapOvr>
  <p:transition spd="slow" advClick="0" advTm="10591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798" y="184409"/>
            <a:ext cx="11248403" cy="76944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Песочные зайчики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95238" y="1792055"/>
            <a:ext cx="5219555" cy="3298082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«Смешные зайчики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песочнице живут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без горячей печки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Куличики пекут»</a:t>
            </a:r>
            <a:endParaRPr lang="ru-RU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1245584"/>
            <a:ext cx="5854700" cy="4391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1495417"/>
      </p:ext>
    </p:extLst>
  </p:cSld>
  <p:clrMapOvr>
    <a:masterClrMapping/>
  </p:clrMapOvr>
  <p:transition spd="slow" advClick="0" advTm="41675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798" y="184409"/>
            <a:ext cx="1124840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 в песочнице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71799" y="1004161"/>
            <a:ext cx="11248402" cy="563231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Песочные зайчики загрустили, потому что их подружки потерялись и не смогли вернутся домой в песочницу». Песочные зайчики  просят тебя малыш: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Береги песчинки – не выбрасывая их из песочницы. Если случайно песок высыпался – покажи взрослому, и он поможет им вернутся обратно в песочницу;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Песчинки очень не любят , когда их берут в рот или бросают ими в других детей;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Песочные зайчики  любят , когда у детей чистые ручки и носики. Поиграл с песком – помой ручки и покажи чистые ладошки зеркалу.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974032"/>
      </p:ext>
    </p:extLst>
  </p:cSld>
  <p:clrMapOvr>
    <a:masterClrMapping/>
  </p:clrMapOvr>
  <p:transition spd="slow" advClick="0" advTm="11295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798" y="184409"/>
            <a:ext cx="1124840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 в песочнице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7" y="1623457"/>
            <a:ext cx="3982630" cy="34867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2388" y="1486427"/>
            <a:ext cx="3486788" cy="37167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910971524"/>
      </p:ext>
    </p:extLst>
  </p:cSld>
  <p:clrMapOvr>
    <a:masterClrMapping/>
  </p:clrMapOvr>
  <p:transition spd="slow" advClick="0" advTm="11295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798" y="184409"/>
            <a:ext cx="1124840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 в песочнице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0614" y="1565895"/>
            <a:ext cx="3987624" cy="421803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90" y="1681102"/>
            <a:ext cx="4704735" cy="39508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339808770"/>
      </p:ext>
    </p:extLst>
  </p:cSld>
  <p:clrMapOvr>
    <a:masterClrMapping/>
  </p:clrMapOvr>
  <p:transition spd="slow" advClick="0" advTm="11295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798" y="184409"/>
            <a:ext cx="1124840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 в песочнице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98" y="1777589"/>
            <a:ext cx="4658617" cy="3328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1702815"/>
            <a:ext cx="5270500" cy="340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71807"/>
      </p:ext>
    </p:extLst>
  </p:cSld>
  <p:clrMapOvr>
    <a:masterClrMapping/>
  </p:clrMapOvr>
  <p:transition spd="slow" advClick="0" advTm="11295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798" y="184409"/>
            <a:ext cx="1124840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поверхности сухого песка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  <p:pic>
        <p:nvPicPr>
          <p:cNvPr id="1026" name="Picture 2" descr="F:\для мфц песок\IMG_24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19516" y="2481715"/>
            <a:ext cx="4076702" cy="3177273"/>
          </a:xfrm>
          <a:prstGeom prst="rect">
            <a:avLst/>
          </a:prstGeom>
          <a:noFill/>
        </p:spPr>
      </p:pic>
      <p:pic>
        <p:nvPicPr>
          <p:cNvPr id="1027" name="Picture 3" descr="F:\для мфц песок\IMG_24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3500" y="2032001"/>
            <a:ext cx="3048000" cy="3989748"/>
          </a:xfrm>
          <a:prstGeom prst="rect">
            <a:avLst/>
          </a:prstGeom>
          <a:noFill/>
        </p:spPr>
      </p:pic>
      <p:pic>
        <p:nvPicPr>
          <p:cNvPr id="1028" name="Picture 4" descr="F:\для мфц песок\IMG_24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596922" y="2277571"/>
            <a:ext cx="4008556" cy="34798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71798" y="1064525"/>
            <a:ext cx="2503414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 песок 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7474" y="1146412"/>
            <a:ext cx="3179928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 Необыкновенные следы»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7085" y="1228299"/>
            <a:ext cx="3384646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 Песочный дождик»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056245"/>
      </p:ext>
    </p:extLst>
  </p:cSld>
  <p:clrMapOvr>
    <a:masterClrMapping/>
  </p:clrMapOvr>
  <p:transition spd="slow" advClick="0" advTm="10979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798" y="184409"/>
            <a:ext cx="1124840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погружением рук в сухой песок!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  <p:pic>
        <p:nvPicPr>
          <p:cNvPr id="1029" name="Picture 5" descr="F:\для мфц песок\IMG_24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 flipH="1">
            <a:off x="990602" y="2070099"/>
            <a:ext cx="4127500" cy="4178302"/>
          </a:xfrm>
          <a:prstGeom prst="rect">
            <a:avLst/>
          </a:prstGeom>
          <a:noFill/>
        </p:spPr>
      </p:pic>
      <p:pic>
        <p:nvPicPr>
          <p:cNvPr id="1030" name="Picture 6" descr="F:\для мфц песок\IMG_2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037067" y="2033273"/>
            <a:ext cx="4025902" cy="415036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168400" y="1435101"/>
            <a:ext cx="414457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«Детские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секретики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74838" y="1435101"/>
            <a:ext cx="4061025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 Спрячь игрушку»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100382"/>
      </p:ext>
    </p:extLst>
  </p:cSld>
  <p:clrMapOvr>
    <a:masterClrMapping/>
  </p:clrMapOvr>
  <p:transition spd="slow" advClick="0" advTm="10979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1816" y="420383"/>
            <a:ext cx="11248403" cy="584775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Адаптационные игры и игры с песком способствуют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05" y="1415610"/>
            <a:ext cx="5252363" cy="48499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858418992"/>
      </p:ext>
    </p:extLst>
  </p:cSld>
  <p:clrMapOvr>
    <a:masterClrMapping/>
  </p:clrMapOvr>
  <p:transition spd="slow" advClick="0" advTm="23677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798" y="184409"/>
            <a:ext cx="11248403" cy="1200329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условия организации занятий с мокрым песком.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8096" y="1689904"/>
            <a:ext cx="11248403" cy="5078313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для работы с мокрым песком должны иметь клеенчатые передники</a:t>
            </a:r>
          </a:p>
          <a:p>
            <a:pPr>
              <a:buFont typeface="Wingdings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 , которой увлажняется песок, должна быть теплой.(с каждым занятием температуру воды можно постепенно снижать , что бы одновременно  происходило дополнительное закаливание детей)</a:t>
            </a:r>
          </a:p>
          <a:p>
            <a:pPr>
              <a:buFont typeface="Wingdings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песочницей должна быть чистая вода и салфетки</a:t>
            </a:r>
          </a:p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104219"/>
      </p:ext>
    </p:extLst>
  </p:cSld>
  <p:clrMapOvr>
    <a:masterClrMapping/>
  </p:clrMapOvr>
  <p:transition spd="slow" advClick="0" advTm="29915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798" y="184409"/>
            <a:ext cx="1124840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 истории «Песочные зайчики»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71798" y="1306533"/>
            <a:ext cx="11248403" cy="5016758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fontAlgn="base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fontAlgn="base">
              <a:buFont typeface="Wingdings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Снизить у детей тревожность , перепады настроения </a:t>
            </a:r>
          </a:p>
          <a:p>
            <a:pPr fontAlgn="base">
              <a:buFont typeface="Wingdings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положительно эмоциональный микроклимат</a:t>
            </a:r>
          </a:p>
          <a:p>
            <a:pPr fontAlgn="base">
              <a:buFont typeface="Wingdings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детей тактильные ощущения</a:t>
            </a:r>
          </a:p>
          <a:p>
            <a:pPr fontAlgn="base">
              <a:buFont typeface="Wingdings" pitchFamily="2" charset="2"/>
              <a:buChar char="v"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Структура:</a:t>
            </a:r>
          </a:p>
          <a:p>
            <a:pPr fontAlgn="base">
              <a:buFont typeface="Wingdings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Тактильная разминка</a:t>
            </a:r>
          </a:p>
          <a:p>
            <a:pPr fontAlgn="base">
              <a:buFont typeface="Wingdings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сказочной ситуации</a:t>
            </a:r>
          </a:p>
          <a:p>
            <a:pPr fontAlgn="base">
              <a:buFont typeface="Wingdings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 задание по сюжету</a:t>
            </a:r>
          </a:p>
          <a:p>
            <a:pPr fontAlgn="base">
              <a:buFont typeface="Wingdings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Поощрение детей за помощь зайчикам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891028"/>
      </p:ext>
    </p:extLst>
  </p:cSld>
  <p:clrMapOvr>
    <a:masterClrMapping/>
  </p:clrMapOvr>
  <p:transition spd="slow" advClick="0" advTm="60799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097" y="253857"/>
            <a:ext cx="11248403" cy="3970318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Песочные зайчики не дадут ск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чать ребятам!</a:t>
            </a:r>
          </a:p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Тазик и совочек , фигурки и песочек…</a:t>
            </a:r>
          </a:p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Песочек руки погружаем , все плохое забываем…</a:t>
            </a:r>
          </a:p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Игрой увлекаемся, настроение улучшается!</a:t>
            </a:r>
          </a:p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Зайчиками  играем , истории разные сочиняем…</a:t>
            </a:r>
          </a:p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Пусть мамы и папы тоже нам помогают про зайчиков песочных сказки сочиняют…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071868" y="6447099"/>
            <a:ext cx="7349924" cy="27437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0063865"/>
      </p:ext>
    </p:extLst>
  </p:cSld>
  <p:clrMapOvr>
    <a:masterClrMapping/>
  </p:clrMapOvr>
  <p:transition spd="slow" advClick="0" advTm="43558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1815" y="228654"/>
            <a:ext cx="11248403" cy="3231654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: таким образом игры с песком – прекрасный способ установления контакта с детьми , переживающими процесс адаптации к дошкольному учреждению, они развивают коммуникативные навыки, которые служат началом успешной адаптации в период раннего возраста</a:t>
            </a:r>
            <a:endParaRPr lang="ru-RU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9536067"/>
      </p:ext>
    </p:extLst>
  </p:cSld>
  <p:clrMapOvr>
    <a:masterClrMapping/>
  </p:clrMapOvr>
  <p:transition spd="slow" advClick="0" advTm="1346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2650" y="2953382"/>
            <a:ext cx="11248403" cy="615553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  <a:endParaRPr lang="ru-RU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7803793"/>
      </p:ext>
    </p:extLst>
  </p:cSld>
  <p:clrMapOvr>
    <a:masterClrMapping/>
  </p:clrMapOvr>
  <p:transition spd="slow" advClick="0" advTm="10837">
    <p:fade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1816" y="420383"/>
            <a:ext cx="11248403" cy="584775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Адаптационные игры и игры с песком способствуют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1816" y="1245478"/>
            <a:ext cx="11372349" cy="5016758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Быстрому  установлению доверительных отношений между воспитателем и ребенком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спонтанное снижение  высокого уровня психического напряжения , как ребенка , так и воспитателя.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 быстро и осмысленно осваивает нормы, правила поведения и общения в группе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с помощью взрослого проигрывает психотравмирующие ситуации «Расставание  с родителями», «встреча с неизвестным», осваивая позитивные способы поведения. </a:t>
            </a:r>
          </a:p>
        </p:txBody>
      </p:sp>
    </p:spTree>
    <p:extLst>
      <p:ext uri="{BB962C8B-B14F-4D97-AF65-F5344CB8AC3E}">
        <p14:creationId xmlns:p14="http://schemas.microsoft.com/office/powerpoint/2010/main" val="3929685005"/>
      </p:ext>
    </p:extLst>
  </p:cSld>
  <p:clrMapOvr>
    <a:masterClrMapping/>
  </p:clrMapOvr>
  <p:transition spd="slow" advClick="0" advTm="23677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6251" y="1091821"/>
            <a:ext cx="11459496" cy="52322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песком: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6251" y="261350"/>
            <a:ext cx="11459496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поверхности сухого песка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964" y="2341969"/>
            <a:ext cx="3761568" cy="41782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4217" y="2386417"/>
            <a:ext cx="3939366" cy="426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2600" y="1801505"/>
            <a:ext cx="434340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Игра  «отпечатки наших  рук»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3400" y="1842448"/>
            <a:ext cx="556260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Упражнение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«Скользим ладонями по  поверхности  песка»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095738"/>
      </p:ext>
    </p:extLst>
  </p:cSld>
  <p:clrMapOvr>
    <a:masterClrMapping/>
  </p:clrMapOvr>
  <p:transition spd="slow" advClick="0" advTm="39094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6251" y="1091821"/>
            <a:ext cx="11459496" cy="52322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песком: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6251" y="261350"/>
            <a:ext cx="11459496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поверхности сухого песка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0152" y="2510446"/>
            <a:ext cx="3441700" cy="4008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5302" y="2413002"/>
            <a:ext cx="3263896" cy="4381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0800000" flipV="1">
            <a:off x="736599" y="2156907"/>
            <a:ext cx="453389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Игра « Идут медвежата»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88100" y="2322397"/>
            <a:ext cx="3898432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Игра «Поехали как машинки»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832955"/>
      </p:ext>
    </p:extLst>
  </p:cSld>
  <p:clrMapOvr>
    <a:masterClrMapping/>
  </p:clrMapOvr>
  <p:transition spd="slow" advClick="0" advTm="39094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6251" y="1091821"/>
            <a:ext cx="11459496" cy="52322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песком: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6251" y="261350"/>
            <a:ext cx="11459496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поверхности сухого песка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  <p:pic>
        <p:nvPicPr>
          <p:cNvPr id="2050" name="Picture 2" descr="F:\для мфц песок\IMG_24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2999980"/>
            <a:ext cx="3470234" cy="3515120"/>
          </a:xfrm>
          <a:prstGeom prst="rect">
            <a:avLst/>
          </a:prstGeom>
          <a:noFill/>
        </p:spPr>
      </p:pic>
      <p:pic>
        <p:nvPicPr>
          <p:cNvPr id="2051" name="Picture 3" descr="F:\для мфц песок\IMG_2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9000" y="3194398"/>
            <a:ext cx="3810000" cy="3320702"/>
          </a:xfrm>
          <a:prstGeom prst="rect">
            <a:avLst/>
          </a:prstGeom>
          <a:noFill/>
        </p:spPr>
      </p:pic>
      <p:pic>
        <p:nvPicPr>
          <p:cNvPr id="2052" name="Picture 4" descr="F:\для мфц песок\IMG_24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67019" y="3378200"/>
            <a:ext cx="3110680" cy="29718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66251" y="2184400"/>
            <a:ext cx="3611983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Игра «Прыгают зайки»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46600" y="2311400"/>
            <a:ext cx="396240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Скользим по поверхности песка , выполняя круговые движения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422410" y="2430621"/>
            <a:ext cx="2655289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Игра «Дорожки для мышки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053087"/>
      </p:ext>
    </p:extLst>
  </p:cSld>
  <p:clrMapOvr>
    <a:masterClrMapping/>
  </p:clrMapOvr>
  <p:transition spd="slow" advClick="0" advTm="39094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6251" y="1147585"/>
            <a:ext cx="11500909" cy="2554545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Согласия и желание ребенка</a:t>
            </a:r>
          </a:p>
          <a:p>
            <a:pPr>
              <a:buFont typeface="Wingdings" pitchFamily="2" charset="2"/>
              <a:buChar char="v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Специальная подготовка воспитателя , его творческий подход к проведению занятий в песочнице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703" y="4031888"/>
            <a:ext cx="11702004" cy="108802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015" y="5544263"/>
            <a:ext cx="11853076" cy="12963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TextBox 10"/>
          <p:cNvSpPr txBox="1"/>
          <p:nvPr/>
        </p:nvSpPr>
        <p:spPr>
          <a:xfrm>
            <a:off x="366251" y="261350"/>
            <a:ext cx="11459496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организации работы с детьми в песочнице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48619"/>
      </p:ext>
    </p:extLst>
  </p:cSld>
  <p:clrMapOvr>
    <a:masterClrMapping/>
  </p:clrMapOvr>
  <p:transition spd="slow" advClick="0" advTm="43981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0800000" flipV="1">
            <a:off x="1094703" y="3465460"/>
            <a:ext cx="10367491" cy="156966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песку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Песок должен быть чистым и просеянным, обработанным бактерицидной лампой.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6251" y="254643"/>
            <a:ext cx="11266306" cy="1077218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песочницы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Водонепроницаемый деревянный  ящик , размер – 50х70х8 см 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516718"/>
            <a:ext cx="3225800" cy="20862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73" y="1469217"/>
            <a:ext cx="3225800" cy="2099939"/>
          </a:xfrm>
          <a:prstGeom prst="rect">
            <a:avLst/>
          </a:prstGeom>
        </p:spPr>
      </p:pic>
      <p:pic>
        <p:nvPicPr>
          <p:cNvPr id="1026" name="Picture 2" descr="F:\для мфц песок\IMG_24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5205" y="4964546"/>
            <a:ext cx="3409587" cy="1647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5065707"/>
      </p:ext>
    </p:extLst>
  </p:cSld>
  <p:clrMapOvr>
    <a:masterClrMapping/>
  </p:clrMapOvr>
  <p:transition spd="slow" advClick="0" advTm="49267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798" y="184409"/>
            <a:ext cx="1124840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Набор игрового материала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5016" y="6675974"/>
            <a:ext cx="5762002" cy="182026"/>
          </a:xfrm>
          <a:solidFill>
            <a:srgbClr val="FFFFCC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r>
              <a:rPr lang="ru-RU" dirty="0" smtClean="0"/>
              <a:t>ГБДОУ д/с № 5 комбинированного вида Красносельского района г. Санкт-Петербурга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71796" y="925976"/>
            <a:ext cx="11253357" cy="4739759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материал: лопатки, широкие кисточки, сито , воронки, разнообразные пластиковые формочки.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Миниатюрные игрушки (высота 5-10см) изображающие людей , различных животных , транспорт , игрушки из «киндер – сюрпризов» и др.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 маленькой мебели , посуды.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Бросовый материал : камешки , ракушки, ,веточки, палочки, палочки, большие пуговицы.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796" y="5760971"/>
            <a:ext cx="10998714" cy="954107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Санитарная обработка игрушек 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Санитарная обработка игрушек осуществляется 1 раз в день мыльно – содовым раствором (200г. на 10 литров воды) , затем игрушки ополаскиваются в проточной воде и просушиваются 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609639"/>
      </p:ext>
    </p:extLst>
  </p:cSld>
  <p:clrMapOvr>
    <a:masterClrMapping/>
  </p:clrMapOvr>
  <p:transition spd="slow" advClick="0" advTm="10591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4695</TotalTime>
  <Words>993</Words>
  <Application>Microsoft Office PowerPoint</Application>
  <PresentationFormat>Широкоэкранный</PresentationFormat>
  <Paragraphs>115</Paragraphs>
  <Slides>24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Амелин</dc:creator>
  <cp:lastModifiedBy>Admin</cp:lastModifiedBy>
  <cp:revision>113</cp:revision>
  <cp:lastPrinted>2017-01-19T19:15:01Z</cp:lastPrinted>
  <dcterms:created xsi:type="dcterms:W3CDTF">2017-01-17T02:12:07Z</dcterms:created>
  <dcterms:modified xsi:type="dcterms:W3CDTF">2023-05-06T11:49:27Z</dcterms:modified>
</cp:coreProperties>
</file>