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6" r:id="rId7"/>
    <p:sldId id="270" r:id="rId8"/>
    <p:sldId id="269" r:id="rId9"/>
    <p:sldId id="264" r:id="rId10"/>
    <p:sldId id="273" r:id="rId11"/>
    <p:sldId id="267" r:id="rId12"/>
    <p:sldId id="272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989" y="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07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44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491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8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45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040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18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211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15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33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ED53-DA1D-4A3B-9ACC-0DD11DF6DB6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34601-DA0E-4A27-BF75-FB8CECADF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965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76672"/>
            <a:ext cx="835103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Форма организации детской мыслительной деятельности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«Паутинка»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4293096"/>
            <a:ext cx="49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Подготовила воспитатель:</a:t>
            </a:r>
          </a:p>
          <a:p>
            <a:r>
              <a:rPr lang="ru-RU" sz="2000" dirty="0" smtClean="0"/>
              <a:t>МБДОУ Д/С 10 «Росинка» г.Белореченска</a:t>
            </a:r>
          </a:p>
          <a:p>
            <a:r>
              <a:rPr lang="ru-RU" sz="2400" dirty="0" smtClean="0"/>
              <a:t>Григорян Наталия Васильевна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211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0367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Роль родителей в развитии критического мышления</a:t>
            </a:r>
            <a:endParaRPr lang="ru-RU" sz="2800" b="1" dirty="0"/>
          </a:p>
        </p:txBody>
      </p:sp>
      <p:pic>
        <p:nvPicPr>
          <p:cNvPr id="11" name="Рисунок 10" descr="4112201851312364290e3418a41bba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3643338" cy="2643206"/>
          </a:xfrm>
          <a:prstGeom prst="rect">
            <a:avLst/>
          </a:prstGeom>
        </p:spPr>
      </p:pic>
      <p:pic>
        <p:nvPicPr>
          <p:cNvPr id="14" name="Рисунок 13" descr="shutterstock_1735235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071678"/>
            <a:ext cx="4024314" cy="2684217"/>
          </a:xfrm>
          <a:prstGeom prst="rect">
            <a:avLst/>
          </a:prstGeom>
        </p:spPr>
      </p:pic>
      <p:pic>
        <p:nvPicPr>
          <p:cNvPr id="1026" name="Picture 2" descr="C:\Users\Home\Desktop\работа\категория\игра\b7308e_0a43e0546ed54545925fafb909cb573b_mv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3FB"/>
              </a:clrFrom>
              <a:clrTo>
                <a:srgbClr val="FDF3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929198"/>
            <a:ext cx="1841515" cy="1841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5246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179" y="260648"/>
            <a:ext cx="3119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«Паутинка»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83768" y="2708920"/>
            <a:ext cx="1152128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75856" y="764704"/>
            <a:ext cx="2592288" cy="19442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635896" y="3248980"/>
            <a:ext cx="3600400" cy="99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65629" y="3652716"/>
            <a:ext cx="3262939" cy="12858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5856" y="3767772"/>
            <a:ext cx="2880320" cy="18934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628175" y="2400919"/>
            <a:ext cx="3303326" cy="65161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00159" y="3434486"/>
            <a:ext cx="3519349" cy="7145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6" idx="7"/>
          </p:cNvCxnSpPr>
          <p:nvPr/>
        </p:nvCxnSpPr>
        <p:spPr>
          <a:xfrm flipV="1">
            <a:off x="3467171" y="1484784"/>
            <a:ext cx="2977037" cy="13823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Дуга 60"/>
          <p:cNvSpPr/>
          <p:nvPr/>
        </p:nvSpPr>
        <p:spPr>
          <a:xfrm rot="11281455">
            <a:off x="3988923" y="1897701"/>
            <a:ext cx="504056" cy="662236"/>
          </a:xfrm>
          <a:prstGeom prst="arc">
            <a:avLst>
              <a:gd name="adj1" fmla="val 16430789"/>
              <a:gd name="adj2" fmla="val 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2556791">
            <a:off x="4264891" y="2763814"/>
            <a:ext cx="462061" cy="512953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Дуга 1023"/>
          <p:cNvSpPr/>
          <p:nvPr/>
        </p:nvSpPr>
        <p:spPr>
          <a:xfrm rot="12928616">
            <a:off x="4331614" y="3052610"/>
            <a:ext cx="388829" cy="608765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13727231">
            <a:off x="4231946" y="3488483"/>
            <a:ext cx="499063" cy="570129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16200000">
            <a:off x="3949535" y="4099224"/>
            <a:ext cx="611644" cy="352161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Дуга 1027"/>
          <p:cNvSpPr/>
          <p:nvPr/>
        </p:nvSpPr>
        <p:spPr>
          <a:xfrm rot="12234146">
            <a:off x="4738442" y="1322516"/>
            <a:ext cx="811411" cy="900598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Дуга 1028"/>
          <p:cNvSpPr/>
          <p:nvPr/>
        </p:nvSpPr>
        <p:spPr>
          <a:xfrm rot="12847068">
            <a:off x="4892431" y="2017429"/>
            <a:ext cx="853778" cy="787116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Дуга 1029"/>
          <p:cNvSpPr/>
          <p:nvPr/>
        </p:nvSpPr>
        <p:spPr>
          <a:xfrm rot="13225772">
            <a:off x="5036242" y="2574755"/>
            <a:ext cx="707385" cy="802989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Дуга 1030"/>
          <p:cNvSpPr/>
          <p:nvPr/>
        </p:nvSpPr>
        <p:spPr>
          <a:xfrm rot="13329685">
            <a:off x="5042858" y="3089624"/>
            <a:ext cx="627644" cy="751859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Дуга 1031"/>
          <p:cNvSpPr/>
          <p:nvPr/>
        </p:nvSpPr>
        <p:spPr>
          <a:xfrm rot="14237546">
            <a:off x="4937665" y="3665359"/>
            <a:ext cx="745669" cy="779908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Дуга 1032"/>
          <p:cNvSpPr/>
          <p:nvPr/>
        </p:nvSpPr>
        <p:spPr>
          <a:xfrm rot="15025977">
            <a:off x="4765868" y="4220232"/>
            <a:ext cx="662461" cy="72456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Дуга 1033"/>
          <p:cNvSpPr/>
          <p:nvPr/>
        </p:nvSpPr>
        <p:spPr>
          <a:xfrm rot="12308840">
            <a:off x="5273586" y="895650"/>
            <a:ext cx="1185733" cy="1033587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Дуга 1034"/>
          <p:cNvSpPr/>
          <p:nvPr/>
        </p:nvSpPr>
        <p:spPr>
          <a:xfrm rot="12351074">
            <a:off x="5604693" y="1477394"/>
            <a:ext cx="1014437" cy="1230088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Дуга 1035"/>
          <p:cNvSpPr/>
          <p:nvPr/>
        </p:nvSpPr>
        <p:spPr>
          <a:xfrm rot="12653323">
            <a:off x="5788236" y="2295016"/>
            <a:ext cx="725951" cy="1025881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Дуга 1036"/>
          <p:cNvSpPr/>
          <p:nvPr/>
        </p:nvSpPr>
        <p:spPr>
          <a:xfrm rot="13071034">
            <a:off x="5811098" y="2976255"/>
            <a:ext cx="743957" cy="1020097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9" name="Дуга 1038"/>
          <p:cNvSpPr/>
          <p:nvPr/>
        </p:nvSpPr>
        <p:spPr>
          <a:xfrm rot="13670323">
            <a:off x="5703646" y="3747273"/>
            <a:ext cx="878127" cy="953109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Дуга 1039"/>
          <p:cNvSpPr/>
          <p:nvPr/>
        </p:nvSpPr>
        <p:spPr>
          <a:xfrm rot="13491631">
            <a:off x="5603354" y="4295664"/>
            <a:ext cx="1008112" cy="1221567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Дуга 1040"/>
          <p:cNvSpPr/>
          <p:nvPr/>
        </p:nvSpPr>
        <p:spPr>
          <a:xfrm rot="13296749">
            <a:off x="4109382" y="2533947"/>
            <a:ext cx="644114" cy="470625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907704" y="3159067"/>
            <a:ext cx="432048" cy="32723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8320" y="2845631"/>
            <a:ext cx="1965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или проблема</a:t>
            </a:r>
            <a:endParaRPr lang="ru-RU" sz="2800" dirty="0"/>
          </a:p>
        </p:txBody>
      </p:sp>
      <p:sp>
        <p:nvSpPr>
          <p:cNvPr id="14" name="Стрелка вверх 13"/>
          <p:cNvSpPr/>
          <p:nvPr/>
        </p:nvSpPr>
        <p:spPr>
          <a:xfrm rot="19492541">
            <a:off x="3020794" y="1850050"/>
            <a:ext cx="326813" cy="513691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01080" y="1223174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Имеющие знания </a:t>
            </a:r>
            <a:endParaRPr lang="ru-RU" sz="2800" dirty="0"/>
          </a:p>
        </p:txBody>
      </p:sp>
      <p:sp>
        <p:nvSpPr>
          <p:cNvPr id="16" name="Стрелка вверх 15"/>
          <p:cNvSpPr/>
          <p:nvPr/>
        </p:nvSpPr>
        <p:spPr>
          <a:xfrm rot="13651810">
            <a:off x="3976679" y="4476298"/>
            <a:ext cx="321593" cy="502672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67361" y="4574159"/>
            <a:ext cx="2944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Получение новой </a:t>
            </a:r>
          </a:p>
          <a:p>
            <a:r>
              <a:rPr lang="ru-RU" sz="2800" dirty="0" smtClean="0"/>
              <a:t>информации</a:t>
            </a:r>
            <a:endParaRPr lang="ru-RU" sz="2800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6789764" y="1052736"/>
            <a:ext cx="878580" cy="410445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14762" y="2569863"/>
            <a:ext cx="180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Рождение </a:t>
            </a:r>
            <a:r>
              <a:rPr lang="ru-RU" sz="2800" dirty="0"/>
              <a:t>нового знания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8782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7626" y="908720"/>
            <a:ext cx="4638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78488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Третья стадия – «рефлексия» - размышления.</a:t>
            </a:r>
          </a:p>
          <a:p>
            <a:endParaRPr lang="ru-RU" dirty="0" smtClean="0"/>
          </a:p>
          <a:p>
            <a:r>
              <a:rPr lang="ru-RU" b="1" dirty="0" smtClean="0"/>
              <a:t>Эта стадия позволяет:</a:t>
            </a:r>
            <a:endParaRPr lang="ru-RU" b="1" dirty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осмыслить, обобщить полученную информацию;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сформировать </a:t>
            </a:r>
            <a:r>
              <a:rPr lang="ru-RU" dirty="0"/>
              <a:t>у </a:t>
            </a:r>
            <a:r>
              <a:rPr lang="ru-RU" dirty="0" smtClean="0"/>
              <a:t> </a:t>
            </a:r>
            <a:r>
              <a:rPr lang="ru-RU" dirty="0"/>
              <a:t>дошкольника </a:t>
            </a:r>
            <a:r>
              <a:rPr lang="ru-RU" dirty="0" smtClean="0"/>
              <a:t>собственное отношение </a:t>
            </a:r>
            <a:r>
              <a:rPr lang="ru-RU" dirty="0"/>
              <a:t>к изучаемому материалу.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9826" y="2807198"/>
            <a:ext cx="2284787" cy="2808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29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78488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Результат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endParaRPr lang="ru-RU" dirty="0" smtClean="0"/>
          </a:p>
          <a:p>
            <a:r>
              <a:rPr lang="ru-RU" sz="2400" dirty="0" smtClean="0"/>
              <a:t>Данная форма организации детской деятельности способствует не только развитию </a:t>
            </a:r>
            <a:r>
              <a:rPr lang="ru-RU" sz="2400" dirty="0"/>
              <a:t>критического </a:t>
            </a:r>
            <a:r>
              <a:rPr lang="ru-RU" sz="2400" dirty="0" smtClean="0"/>
              <a:t>мышления, но и </a:t>
            </a:r>
            <a:r>
              <a:rPr lang="ru-RU" sz="2400" dirty="0"/>
              <a:t>помогает детям самостоятельно добывать знания, вырабатывать собственное мнение, позволяет использовать свои знания, как в стандартных, так и нестандартных ситуациях, </a:t>
            </a:r>
            <a:r>
              <a:rPr lang="ru-RU" sz="2400" dirty="0" smtClean="0"/>
              <a:t>вырабатывать умение аргументировать свою позицию по тому или иному вопросу, </a:t>
            </a:r>
            <a:r>
              <a:rPr lang="ru-RU" sz="2400" dirty="0"/>
              <a:t>развивает самостоятельность, </a:t>
            </a:r>
            <a:r>
              <a:rPr lang="ru-RU" sz="2400" dirty="0" smtClean="0"/>
              <a:t>ответственность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667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8576" y="2365429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7083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Термин «критическое мышление» известен очень давно из работ таких известных психологов, как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288026" cy="3121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4688523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dirty="0" smtClean="0">
                <a:latin typeface="Arial" pitchFamily="34" charset="0"/>
                <a:cs typeface="Arial" pitchFamily="34" charset="0"/>
              </a:rPr>
              <a:t>Жан Вильям Фриц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400" dirty="0" smtClean="0">
                <a:latin typeface="Arial" pitchFamily="34" charset="0"/>
                <a:cs typeface="Arial" pitchFamily="34" charset="0"/>
              </a:rPr>
              <a:t>Пиаже́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543189"/>
            <a:ext cx="2228526" cy="31211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19873" y="4666171"/>
            <a:ext cx="2194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Джером Сеймур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Брунер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888"/>
          <a:stretch/>
        </p:blipFill>
        <p:spPr>
          <a:xfrm>
            <a:off x="6084168" y="1572318"/>
            <a:ext cx="2376264" cy="31211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60801" y="4693470"/>
            <a:ext cx="2399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400" dirty="0" smtClean="0"/>
              <a:t>Лев Семёнович Выго́тский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6182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1533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Побуждать в ребенке стремление к образованию, прежде чем образовывать его своими наставлениями 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Учить ребенка мыслить, начиная не с ответов на вопросы воспитателя, а с собственных вопросов и проблем.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Воспитывать в ребенке желание конструировать свое знание, которое рождается в процессе деятельности, а не присваивать готовое.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808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179" y="260648"/>
            <a:ext cx="3119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«Паутинка»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83768" y="2708920"/>
            <a:ext cx="1152128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75856" y="764704"/>
            <a:ext cx="2592288" cy="19442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635896" y="3248980"/>
            <a:ext cx="3600400" cy="99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65629" y="3652716"/>
            <a:ext cx="3262939" cy="12858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5856" y="3767772"/>
            <a:ext cx="2880320" cy="18934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628175" y="2400919"/>
            <a:ext cx="3303326" cy="65161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00159" y="3434486"/>
            <a:ext cx="3519349" cy="7145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6" idx="7"/>
          </p:cNvCxnSpPr>
          <p:nvPr/>
        </p:nvCxnSpPr>
        <p:spPr>
          <a:xfrm flipV="1">
            <a:off x="3467171" y="1484784"/>
            <a:ext cx="2977037" cy="13823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Дуга 60"/>
          <p:cNvSpPr/>
          <p:nvPr/>
        </p:nvSpPr>
        <p:spPr>
          <a:xfrm rot="11281455">
            <a:off x="3988923" y="1897701"/>
            <a:ext cx="504056" cy="662236"/>
          </a:xfrm>
          <a:prstGeom prst="arc">
            <a:avLst>
              <a:gd name="adj1" fmla="val 16430789"/>
              <a:gd name="adj2" fmla="val 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2556791">
            <a:off x="4264891" y="2763814"/>
            <a:ext cx="462061" cy="512953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Дуга 1023"/>
          <p:cNvSpPr/>
          <p:nvPr/>
        </p:nvSpPr>
        <p:spPr>
          <a:xfrm rot="12928616">
            <a:off x="4331614" y="3052610"/>
            <a:ext cx="388829" cy="608765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13727231">
            <a:off x="4231946" y="3488483"/>
            <a:ext cx="499063" cy="570129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16200000">
            <a:off x="3949535" y="4099224"/>
            <a:ext cx="611644" cy="352161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Дуга 1027"/>
          <p:cNvSpPr/>
          <p:nvPr/>
        </p:nvSpPr>
        <p:spPr>
          <a:xfrm rot="12234146">
            <a:off x="4738442" y="1322516"/>
            <a:ext cx="811411" cy="900598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Дуга 1028"/>
          <p:cNvSpPr/>
          <p:nvPr/>
        </p:nvSpPr>
        <p:spPr>
          <a:xfrm rot="12847068">
            <a:off x="4892431" y="2017429"/>
            <a:ext cx="853778" cy="787116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Дуга 1029"/>
          <p:cNvSpPr/>
          <p:nvPr/>
        </p:nvSpPr>
        <p:spPr>
          <a:xfrm rot="13225772">
            <a:off x="5036242" y="2574755"/>
            <a:ext cx="707385" cy="802989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Дуга 1030"/>
          <p:cNvSpPr/>
          <p:nvPr/>
        </p:nvSpPr>
        <p:spPr>
          <a:xfrm rot="13329685">
            <a:off x="5042858" y="3089624"/>
            <a:ext cx="627644" cy="751859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Дуга 1031"/>
          <p:cNvSpPr/>
          <p:nvPr/>
        </p:nvSpPr>
        <p:spPr>
          <a:xfrm rot="14237546">
            <a:off x="4937665" y="3665359"/>
            <a:ext cx="745669" cy="779908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Дуга 1032"/>
          <p:cNvSpPr/>
          <p:nvPr/>
        </p:nvSpPr>
        <p:spPr>
          <a:xfrm rot="15025977">
            <a:off x="4765868" y="4220232"/>
            <a:ext cx="662461" cy="72456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Дуга 1033"/>
          <p:cNvSpPr/>
          <p:nvPr/>
        </p:nvSpPr>
        <p:spPr>
          <a:xfrm rot="12308840">
            <a:off x="5273586" y="895650"/>
            <a:ext cx="1185733" cy="1033587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Дуга 1034"/>
          <p:cNvSpPr/>
          <p:nvPr/>
        </p:nvSpPr>
        <p:spPr>
          <a:xfrm rot="12351074">
            <a:off x="5604693" y="1477394"/>
            <a:ext cx="1014437" cy="1230088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Дуга 1035"/>
          <p:cNvSpPr/>
          <p:nvPr/>
        </p:nvSpPr>
        <p:spPr>
          <a:xfrm rot="12653323">
            <a:off x="5788236" y="2295016"/>
            <a:ext cx="725951" cy="1025881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Дуга 1036"/>
          <p:cNvSpPr/>
          <p:nvPr/>
        </p:nvSpPr>
        <p:spPr>
          <a:xfrm rot="13071034">
            <a:off x="5811098" y="2976255"/>
            <a:ext cx="743957" cy="1020097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9" name="Дуга 1038"/>
          <p:cNvSpPr/>
          <p:nvPr/>
        </p:nvSpPr>
        <p:spPr>
          <a:xfrm rot="13670323">
            <a:off x="5703646" y="3747273"/>
            <a:ext cx="878127" cy="953109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Дуга 1039"/>
          <p:cNvSpPr/>
          <p:nvPr/>
        </p:nvSpPr>
        <p:spPr>
          <a:xfrm rot="13491631">
            <a:off x="5603354" y="4295664"/>
            <a:ext cx="1008112" cy="1221567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Дуга 1040"/>
          <p:cNvSpPr/>
          <p:nvPr/>
        </p:nvSpPr>
        <p:spPr>
          <a:xfrm rot="13296749">
            <a:off x="4109382" y="2533947"/>
            <a:ext cx="644114" cy="470625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907704" y="3159067"/>
            <a:ext cx="432048" cy="32723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8320" y="2845631"/>
            <a:ext cx="1965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или проблема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59" y="1820768"/>
            <a:ext cx="4445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24" y="1193862"/>
            <a:ext cx="35115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45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2" y="13791"/>
            <a:ext cx="917119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25637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Первая стадия – «вызов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3968" y="80771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Эта стадия позволяет: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    </a:t>
            </a:r>
            <a:r>
              <a:rPr lang="ru-RU" dirty="0"/>
              <a:t>актуализировать и обобщить имеющиеся у ребёнка знания по данной теме или проблем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    </a:t>
            </a:r>
            <a:r>
              <a:rPr lang="ru-RU" dirty="0"/>
              <a:t>вызвать устойчивый интерес к изучаемой теме,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    </a:t>
            </a:r>
            <a:r>
              <a:rPr lang="ru-RU" dirty="0"/>
              <a:t>побудить дошкольников к активной работе.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0" y="2708919"/>
            <a:ext cx="4114106" cy="2745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52" y="2764454"/>
            <a:ext cx="4284420" cy="2689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4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179" y="260648"/>
            <a:ext cx="3119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«Паутинка»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83768" y="2708920"/>
            <a:ext cx="1152128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75856" y="764704"/>
            <a:ext cx="2592288" cy="19442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635896" y="3248980"/>
            <a:ext cx="3600400" cy="99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65629" y="3652716"/>
            <a:ext cx="3262939" cy="12858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5856" y="3767772"/>
            <a:ext cx="2880320" cy="18934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628175" y="2400919"/>
            <a:ext cx="3303326" cy="65161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00159" y="3434486"/>
            <a:ext cx="3519349" cy="7145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6" idx="7"/>
          </p:cNvCxnSpPr>
          <p:nvPr/>
        </p:nvCxnSpPr>
        <p:spPr>
          <a:xfrm flipV="1">
            <a:off x="3467171" y="1484784"/>
            <a:ext cx="2977037" cy="13823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Дуга 60"/>
          <p:cNvSpPr/>
          <p:nvPr/>
        </p:nvSpPr>
        <p:spPr>
          <a:xfrm rot="11281455">
            <a:off x="3988923" y="1897701"/>
            <a:ext cx="504056" cy="662236"/>
          </a:xfrm>
          <a:prstGeom prst="arc">
            <a:avLst>
              <a:gd name="adj1" fmla="val 16430789"/>
              <a:gd name="adj2" fmla="val 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2556791">
            <a:off x="4264891" y="2763814"/>
            <a:ext cx="462061" cy="512953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Дуга 1023"/>
          <p:cNvSpPr/>
          <p:nvPr/>
        </p:nvSpPr>
        <p:spPr>
          <a:xfrm rot="12928616">
            <a:off x="4331614" y="3052610"/>
            <a:ext cx="388829" cy="608765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13727231">
            <a:off x="4231946" y="3488483"/>
            <a:ext cx="499063" cy="570129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16200000">
            <a:off x="3949535" y="4099224"/>
            <a:ext cx="611644" cy="352161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Дуга 1027"/>
          <p:cNvSpPr/>
          <p:nvPr/>
        </p:nvSpPr>
        <p:spPr>
          <a:xfrm rot="12234146">
            <a:off x="4738442" y="1322516"/>
            <a:ext cx="811411" cy="900598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Дуга 1028"/>
          <p:cNvSpPr/>
          <p:nvPr/>
        </p:nvSpPr>
        <p:spPr>
          <a:xfrm rot="12847068">
            <a:off x="4892431" y="2017429"/>
            <a:ext cx="853778" cy="787116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Дуга 1029"/>
          <p:cNvSpPr/>
          <p:nvPr/>
        </p:nvSpPr>
        <p:spPr>
          <a:xfrm rot="13225772">
            <a:off x="5036242" y="2574755"/>
            <a:ext cx="707385" cy="802989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Дуга 1030"/>
          <p:cNvSpPr/>
          <p:nvPr/>
        </p:nvSpPr>
        <p:spPr>
          <a:xfrm rot="13329685">
            <a:off x="5042858" y="3089624"/>
            <a:ext cx="627644" cy="751859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Дуга 1031"/>
          <p:cNvSpPr/>
          <p:nvPr/>
        </p:nvSpPr>
        <p:spPr>
          <a:xfrm rot="14237546">
            <a:off x="4937665" y="3665359"/>
            <a:ext cx="745669" cy="779908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Дуга 1032"/>
          <p:cNvSpPr/>
          <p:nvPr/>
        </p:nvSpPr>
        <p:spPr>
          <a:xfrm rot="15025977">
            <a:off x="4765868" y="4220232"/>
            <a:ext cx="662461" cy="72456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Дуга 1033"/>
          <p:cNvSpPr/>
          <p:nvPr/>
        </p:nvSpPr>
        <p:spPr>
          <a:xfrm rot="12308840">
            <a:off x="5273586" y="895650"/>
            <a:ext cx="1185733" cy="1033587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Дуга 1034"/>
          <p:cNvSpPr/>
          <p:nvPr/>
        </p:nvSpPr>
        <p:spPr>
          <a:xfrm rot="12351074">
            <a:off x="5604693" y="1477394"/>
            <a:ext cx="1014437" cy="1230088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Дуга 1035"/>
          <p:cNvSpPr/>
          <p:nvPr/>
        </p:nvSpPr>
        <p:spPr>
          <a:xfrm rot="12653323">
            <a:off x="5788236" y="2295016"/>
            <a:ext cx="725951" cy="1025881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Дуга 1036"/>
          <p:cNvSpPr/>
          <p:nvPr/>
        </p:nvSpPr>
        <p:spPr>
          <a:xfrm rot="13071034">
            <a:off x="5811098" y="2976255"/>
            <a:ext cx="743957" cy="1020097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9" name="Дуга 1038"/>
          <p:cNvSpPr/>
          <p:nvPr/>
        </p:nvSpPr>
        <p:spPr>
          <a:xfrm rot="13670323">
            <a:off x="5703646" y="3747273"/>
            <a:ext cx="878127" cy="953109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Дуга 1039"/>
          <p:cNvSpPr/>
          <p:nvPr/>
        </p:nvSpPr>
        <p:spPr>
          <a:xfrm rot="13491631">
            <a:off x="5603354" y="4295664"/>
            <a:ext cx="1008112" cy="1221567"/>
          </a:xfrm>
          <a:prstGeom prst="arc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Дуга 1040"/>
          <p:cNvSpPr/>
          <p:nvPr/>
        </p:nvSpPr>
        <p:spPr>
          <a:xfrm rot="13296749">
            <a:off x="4109382" y="2533947"/>
            <a:ext cx="644114" cy="470625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907704" y="3159067"/>
            <a:ext cx="432048" cy="32723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8320" y="2845631"/>
            <a:ext cx="1965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или проблема</a:t>
            </a:r>
            <a:endParaRPr lang="ru-RU" sz="2800" dirty="0"/>
          </a:p>
        </p:txBody>
      </p:sp>
      <p:sp>
        <p:nvSpPr>
          <p:cNvPr id="14" name="Стрелка вверх 13"/>
          <p:cNvSpPr/>
          <p:nvPr/>
        </p:nvSpPr>
        <p:spPr>
          <a:xfrm rot="19492541">
            <a:off x="3020794" y="1850050"/>
            <a:ext cx="326813" cy="513691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01080" y="1223174"/>
            <a:ext cx="329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Имеющиеся знания </a:t>
            </a:r>
            <a:endParaRPr lang="ru-RU" sz="2800" dirty="0"/>
          </a:p>
        </p:txBody>
      </p:sp>
      <p:sp>
        <p:nvSpPr>
          <p:cNvPr id="16" name="Стрелка вверх 15"/>
          <p:cNvSpPr/>
          <p:nvPr/>
        </p:nvSpPr>
        <p:spPr>
          <a:xfrm rot="13651810">
            <a:off x="3976679" y="4476298"/>
            <a:ext cx="321593" cy="502672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67361" y="4574159"/>
            <a:ext cx="2944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Получение новой </a:t>
            </a:r>
          </a:p>
          <a:p>
            <a:r>
              <a:rPr lang="ru-RU" sz="2800" dirty="0" smtClean="0"/>
              <a:t>информации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5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247353"/>
            <a:ext cx="513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Вторая стадия – «осмысление</a:t>
            </a:r>
            <a:r>
              <a:rPr lang="ru-RU" sz="2800" b="1" dirty="0" smtClean="0"/>
              <a:t>»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7626" y="908720"/>
            <a:ext cx="4638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Эта стадия </a:t>
            </a:r>
            <a:r>
              <a:rPr lang="ru-RU" b="1" dirty="0" smtClean="0"/>
              <a:t>позволяет: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получить </a:t>
            </a:r>
            <a:r>
              <a:rPr lang="ru-RU" dirty="0"/>
              <a:t>новую информацию;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осмыслить ее;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соотнести с уже имеющимися знаниями.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1" y="2420888"/>
            <a:ext cx="3680149" cy="2760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2747797" cy="1872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51647"/>
            <a:ext cx="2659917" cy="1872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85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7626" y="908720"/>
            <a:ext cx="4638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419872" y="305944"/>
            <a:ext cx="2016224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81907" y="806866"/>
            <a:ext cx="19700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ИСТОЧНИК </a:t>
            </a:r>
          </a:p>
          <a:p>
            <a:pPr algn="ctr"/>
            <a:r>
              <a:rPr lang="ru-RU" sz="2800" b="1" dirty="0" smtClean="0"/>
              <a:t>ЗНАНИЙ</a:t>
            </a:r>
            <a:endParaRPr lang="ru-RU" sz="28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580112" y="1108966"/>
            <a:ext cx="576064" cy="3507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1960" y="2348880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699792" y="1108966"/>
            <a:ext cx="561085" cy="35074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954886"/>
            <a:ext cx="21110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ПЕДАГОГ</a:t>
            </a:r>
          </a:p>
          <a:p>
            <a:pPr algn="ctr"/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БЕСЕДА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КНИГИ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ПРЕЗЕНТАЦИЯ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ПРОЭКТЫ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68185" y="2996952"/>
            <a:ext cx="339746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ДОШКОЛЬНИК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ИНТЕРНЕТ ПРОСТРАНСТВО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ТЕЛЕПЕРЕДАЧИ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СОБСТВЕННЫЕ НАБЛЮДЕНИЯ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ОПЫТЫ, ЭКСПЕРЕМЕНТЫ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ОБЩЕНИЕ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939713"/>
            <a:ext cx="30752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РОДИТЕЛИ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ИНТЕРНЕТ ПРОСТРАНСТВО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РАССКАЗЫ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ПУТЕШЕСТВИЯ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ЭКСКУРСИИ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КНИГИ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БЕСЕДЫ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1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0367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Роль родителей в развитии критического мышления</a:t>
            </a:r>
            <a:endParaRPr lang="ru-RU" sz="2800" b="1" dirty="0"/>
          </a:p>
        </p:txBody>
      </p:sp>
      <p:pic>
        <p:nvPicPr>
          <p:cNvPr id="7" name="Рисунок 6" descr="scale_12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000240"/>
            <a:ext cx="3286116" cy="2464587"/>
          </a:xfrm>
          <a:prstGeom prst="rect">
            <a:avLst/>
          </a:prstGeom>
        </p:spPr>
      </p:pic>
      <p:pic>
        <p:nvPicPr>
          <p:cNvPr id="8" name="Рисунок 7" descr="ang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143116"/>
            <a:ext cx="3515203" cy="221457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71472" y="1785926"/>
            <a:ext cx="3857652" cy="2928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500034" y="1857364"/>
            <a:ext cx="3643338" cy="2857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4786314" y="1857364"/>
            <a:ext cx="3643338" cy="2857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4876" y="1785926"/>
            <a:ext cx="3857652" cy="2928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52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318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40</cp:revision>
  <dcterms:created xsi:type="dcterms:W3CDTF">2021-02-09T16:02:37Z</dcterms:created>
  <dcterms:modified xsi:type="dcterms:W3CDTF">2021-03-18T05:20:29Z</dcterms:modified>
</cp:coreProperties>
</file>